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_rels/notesSlide61.xml.rels" ContentType="application/vnd.openxmlformats-package.relationships+xml"/>
  <Override PartName="/ppt/notesSlides/_rels/notesSlide69.xml.rels" ContentType="application/vnd.openxmlformats-package.relationships+xml"/>
  <Override PartName="/ppt/notesSlides/_rels/notesSlide45.xml.rels" ContentType="application/vnd.openxmlformats-package.relationships+xml"/>
  <Override PartName="/ppt/notesSlides/_rels/notesSlide36.xml.rels" ContentType="application/vnd.openxmlformats-package.relationships+xml"/>
  <Override PartName="/ppt/notesSlides/_rels/notesSlide42.xml.rels" ContentType="application/vnd.openxmlformats-package.relationships+xml"/>
  <Override PartName="/ppt/notesSlides/_rels/notesSlide57.xml.rels" ContentType="application/vnd.openxmlformats-package.relationships+xml"/>
  <Override PartName="/ppt/notesSlides/_rels/notesSlide48.xml.rels" ContentType="application/vnd.openxmlformats-package.relationships+xml"/>
  <Override PartName="/ppt/notesSlides/_rels/notesSlide33.xml.rels" ContentType="application/vnd.openxmlformats-package.relationships+xml"/>
  <Override PartName="/ppt/notesSlides/_rels/notesSlide64.xml.rels" ContentType="application/vnd.openxmlformats-package.relationships+xml"/>
  <Override PartName="/ppt/notesSlides/_rels/notesSlide41.xml.rels" ContentType="application/vnd.openxmlformats-package.relationships+xml"/>
  <Override PartName="/ppt/notesSlides/_rels/notesSlide56.xml.rels" ContentType="application/vnd.openxmlformats-package.relationships+xml"/>
  <Override PartName="/ppt/notesSlides/_rels/notesSlide63.xml.rels" ContentType="application/vnd.openxmlformats-package.relationships+xml"/>
  <Override PartName="/ppt/notesSlides/_rels/notesSlide47.xml.rels" ContentType="application/vnd.openxmlformats-package.relationships+xml"/>
  <Override PartName="/ppt/notesSlides/_rels/notesSlide68.xml.rels" ContentType="application/vnd.openxmlformats-package.relationships+xml"/>
  <Override PartName="/ppt/notesSlides/_rels/notesSlide59.xml.rels" ContentType="application/vnd.openxmlformats-package.relationships+xml"/>
  <Override PartName="/ppt/notesSlides/_rels/notesSlide39.xml.rels" ContentType="application/vnd.openxmlformats-package.relationships+xml"/>
  <Override PartName="/ppt/notesSlides/_rels/notesSlide65.xml.rels" ContentType="application/vnd.openxmlformats-package.relationships+xml"/>
  <Override PartName="/ppt/notesSlides/_rels/notesSlide72.xml.rels" ContentType="application/vnd.openxmlformats-package.relationships+xml"/>
  <Override PartName="/ppt/notesSlides/_rels/notesSlide73.xml.rels" ContentType="application/vnd.openxmlformats-package.relationships+xml"/>
  <Override PartName="/ppt/notesSlides/_rels/notesSlide55.xml.rels" ContentType="application/vnd.openxmlformats-package.relationships+xml"/>
  <Override PartName="/ppt/notesSlides/_rels/notesSlide40.xml.rels" ContentType="application/vnd.openxmlformats-package.relationships+xml"/>
  <Override PartName="/ppt/notesSlides/_rels/notesSlide62.xml.rels" ContentType="application/vnd.openxmlformats-package.relationships+xml"/>
  <Override PartName="/ppt/notesSlides/_rels/notesSlide46.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34.xml.rels" ContentType="application/vnd.openxmlformats-package.relationships+xml"/>
  <Override PartName="/ppt/notesSlides/_rels/notesSlide50.xml.rels" ContentType="application/vnd.openxmlformats-package.relationships+xml"/>
  <Override PartName="/ppt/notesSlides/_rels/notesSlide49.xml.rels" ContentType="application/vnd.openxmlformats-package.relationships+xml"/>
  <Override PartName="/ppt/notesSlides/_rels/notesSlide43.xml.rels" ContentType="application/vnd.openxmlformats-package.relationships+xml"/>
  <Override PartName="/ppt/notesSlides/_rels/notesSlide37.xml.rels" ContentType="application/vnd.openxmlformats-package.relationships+xml"/>
  <Override PartName="/ppt/notesSlides/_rels/notesSlide31.xml.rels" ContentType="application/vnd.openxmlformats-package.relationships+xml"/>
  <Override PartName="/ppt/notesSlides/_rels/notesSlide35.xml.rels" ContentType="application/vnd.openxmlformats-package.relationships+xml"/>
  <Override PartName="/ppt/notesSlides/_rels/notesSlide44.xml.rels" ContentType="application/vnd.openxmlformats-package.relationships+xml"/>
  <Override PartName="/ppt/notesSlides/notesSlide59.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64.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65.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63.xml" ContentType="application/vnd.openxmlformats-officedocument.presentationml.notesSlide+xml"/>
  <Override PartName="/ppt/notesSlides/notesSlide37.xml" ContentType="application/vnd.openxmlformats-officedocument.presentationml.notesSlide+xml"/>
  <Override PartName="/ppt/notesSlides/notesSlide42.xml" ContentType="application/vnd.openxmlformats-officedocument.presentationml.notesSlide+xml"/>
  <Override PartName="/ppt/notesSlides/notesSlide68.xml" ContentType="application/vnd.openxmlformats-officedocument.presentationml.notesSlide+xml"/>
  <Override PartName="/ppt/notesSlides/notesSlide44.xml" ContentType="application/vnd.openxmlformats-officedocument.presentationml.notesSlide+xml"/>
  <Override PartName="/ppt/notesSlides/notesSlide69.xml" ContentType="application/vnd.openxmlformats-officedocument.presentationml.notesSlide+xml"/>
  <Override PartName="/ppt/notesSlides/notesSlide45.xml" ContentType="application/vnd.openxmlformats-officedocument.presentationml.notesSlide+xml"/>
  <Override PartName="/ppt/notesSlides/notesSlide72.xml" ContentType="application/vnd.openxmlformats-officedocument.presentationml.notesSlide+xml"/>
  <Override PartName="/ppt/notesSlides/notesSlide46.xml" ContentType="application/vnd.openxmlformats-officedocument.presentationml.notesSlide+xml"/>
  <Override PartName="/ppt/notesSlides/notesSlide73.xml" ContentType="application/vnd.openxmlformats-officedocument.presentationml.notesSlide+xml"/>
  <Override PartName="/ppt/notesSlides/notesSlide47.xml" ContentType="application/vnd.openxmlformats-officedocument.presentationml.notesSlide+xml"/>
  <Override PartName="/ppt/notesSlides/notesSlide36.xml" ContentType="application/vnd.openxmlformats-officedocument.presentationml.notesSlide+xml"/>
  <Override PartName="/ppt/notesSlides/notesSlide62.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43.xml" ContentType="application/vnd.openxmlformats-officedocument.presentationml.notesSlide+xml"/>
  <Override PartName="/ppt/notesSlides/notesSlide31.xml" ContentType="application/vnd.openxmlformats-officedocument.presentationml.notesSlide+xml"/>
  <Override PartName="/ppt/notesSlides/notesSlide48.xml" ContentType="application/vnd.openxmlformats-officedocument.presentationml.notesSlide+xml"/>
  <Override PartName="/ppt/notesSlides/notesSlide50.xml" ContentType="application/vnd.openxmlformats-officedocument.presentationml.notesSlide+xml"/>
  <Override PartName="/ppt/notesSlides/notesSlide61.xml" ContentType="application/vnd.openxmlformats-officedocument.presentationml.notesSlide+xml"/>
  <Override PartName="/ppt/notesSlides/notesSlide49.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25.png" ContentType="image/png"/>
  <Override PartName="/ppt/media/image124.png" ContentType="image/png"/>
  <Override PartName="/ppt/media/image123.png" ContentType="image/png"/>
  <Override PartName="/ppt/media/image146.jpeg" ContentType="image/jpeg"/>
  <Override PartName="/ppt/media/image121.png" ContentType="image/png"/>
  <Override PartName="/ppt/media/image118.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45.jpeg" ContentType="image/jpeg"/>
  <Override PartName="/ppt/media/image112.png" ContentType="image/png"/>
  <Override PartName="/ppt/media/image111.png" ContentType="image/png"/>
  <Override PartName="/ppt/media/image106.png" ContentType="image/png"/>
  <Override PartName="/ppt/media/image105.png" ContentType="image/png"/>
  <Override PartName="/ppt/media/image104.png" ContentType="image/png"/>
  <Override PartName="/ppt/media/image103.png" ContentType="image/png"/>
  <Override PartName="/ppt/media/image144.jpeg" ContentType="image/jpeg"/>
  <Override PartName="/ppt/media/image102.png" ContentType="image/png"/>
  <Override PartName="/ppt/media/image100.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17.png" ContentType="image/png"/>
  <Override PartName="/ppt/media/image39.jpeg" ContentType="image/jpeg"/>
  <Override PartName="/ppt/media/image82.jpeg" ContentType="image/jpeg"/>
  <Override PartName="/ppt/media/image38.png" ContentType="image/png"/>
  <Override PartName="/ppt/media/image122.jpeg" ContentType="image/jpeg"/>
  <Override PartName="/ppt/media/image9.png" ContentType="image/png"/>
  <Override PartName="/ppt/media/image150.jpeg" ContentType="image/jpeg"/>
  <Override PartName="/ppt/media/image127.png" ContentType="image/png"/>
  <Override PartName="/ppt/media/image8.png" ContentType="image/png"/>
  <Override PartName="/ppt/media/image30.png" ContentType="image/png"/>
  <Override PartName="/ppt/media/image31.jpeg" ContentType="image/jpeg"/>
  <Override PartName="/ppt/media/image137.png" ContentType="image/png"/>
  <Override PartName="/ppt/media/image34.png" ContentType="image/png"/>
  <Override PartName="/ppt/media/image66.png" ContentType="image/png"/>
  <Override PartName="/ppt/media/image41.jpeg" ContentType="image/jpeg"/>
  <Override PartName="/ppt/media/image42.png" ContentType="image/png"/>
  <Override PartName="/ppt/media/image139.png" ContentType="image/png"/>
  <Override PartName="/ppt/media/image63.png" ContentType="image/png"/>
  <Override PartName="/ppt/media/image57.jpeg" ContentType="image/jpeg"/>
  <Override PartName="/ppt/media/image47.jpeg" ContentType="image/jpeg"/>
  <Override PartName="/ppt/media/image78.png" ContentType="image/png"/>
  <Override PartName="/ppt/media/image48.jpeg" ContentType="image/jpeg"/>
  <Override PartName="/ppt/media/image50.png" ContentType="image/png"/>
  <Override PartName="/ppt/media/image135.png" ContentType="image/png"/>
  <Override PartName="/ppt/media/image13.png" ContentType="image/png"/>
  <Override PartName="/ppt/media/image148.jpeg" ContentType="image/jpeg"/>
  <Override PartName="/ppt/media/image136.png" ContentType="image/png"/>
  <Override PartName="/ppt/media/image138.png" ContentType="image/png"/>
  <Override PartName="/ppt/media/image54.png" ContentType="image/png"/>
  <Override PartName="/ppt/media/image140.png" ContentType="image/png"/>
  <Override PartName="/ppt/media/image89.png" ContentType="image/png"/>
  <Override PartName="/ppt/media/image143.jpeg" ContentType="image/jpeg"/>
  <Override PartName="/ppt/media/image154.png" ContentType="image/png"/>
  <Override PartName="/ppt/media/image43.png" ContentType="image/png"/>
  <Override PartName="/ppt/media/image132.png" ContentType="image/png"/>
  <Override PartName="/ppt/media/image32.jpeg" ContentType="image/jpeg"/>
  <Override PartName="/ppt/media/image151.jpeg" ContentType="image/jpeg"/>
  <Override PartName="/ppt/media/image14.png" ContentType="image/png"/>
  <Override PartName="/ppt/media/image134.png" ContentType="image/png"/>
  <Override PartName="/ppt/media/image157.jpeg" ContentType="image/jpeg"/>
  <Override PartName="/ppt/media/image147.jpeg" ContentType="image/jpeg"/>
  <Override PartName="/ppt/media/image133.png" ContentType="image/png"/>
  <Override PartName="/ppt/media/image45.png" ContentType="image/png"/>
  <Override PartName="/ppt/media/image131.png" ContentType="image/png"/>
  <Override PartName="/ppt/media/image129.png" ContentType="image/png"/>
  <Override PartName="/ppt/media/image128.png" ContentType="image/png"/>
  <Override PartName="/ppt/media/image58.png" ContentType="image/png"/>
  <Override PartName="/ppt/media/image46.jpeg" ContentType="image/jpeg"/>
  <Override PartName="/ppt/media/image142.png" ContentType="image/png"/>
  <Override PartName="/ppt/media/image5.png" ContentType="image/png"/>
  <Override PartName="/ppt/media/image33.jpeg" ContentType="image/jpeg"/>
  <Override PartName="/ppt/media/image56.png" ContentType="image/png"/>
  <Override PartName="/ppt/media/image40.jpeg" ContentType="image/jpeg"/>
  <Override PartName="/ppt/media/image44.png" ContentType="image/png"/>
  <Override PartName="/ppt/media/image130.png" ContentType="image/png"/>
  <Override PartName="/ppt/media/image68.jpeg" ContentType="image/jpeg"/>
  <Override PartName="/ppt/media/image141.png" ContentType="image/png"/>
  <Override PartName="/ppt/media/image55.png" ContentType="image/png"/>
  <Override PartName="/ppt/media/image4.jpeg" ContentType="image/jpeg"/>
  <Override PartName="/ppt/media/image51.png" ContentType="image/png"/>
  <Override PartName="/ppt/media/image152.jpeg" ContentType="image/jpeg"/>
  <Override PartName="/ppt/media/image24.png" ContentType="image/png"/>
  <Override PartName="/ppt/media/image1.png" ContentType="image/png"/>
  <Override PartName="/ppt/media/image149.jpeg" ContentType="image/jpeg"/>
  <Override PartName="/ppt/media/image53.png" ContentType="image/png"/>
  <Override PartName="/ppt/media/image52.png" ContentType="image/png"/>
  <Override PartName="/ppt/media/image37.png" ContentType="image/png"/>
  <Override PartName="/ppt/media/image7.png" ContentType="image/png"/>
  <Override PartName="/ppt/media/image11.png" ContentType="image/png"/>
  <Override PartName="/ppt/media/image108.png" ContentType="image/png"/>
  <Override PartName="/ppt/media/image36.png" ContentType="image/png"/>
  <Override PartName="/ppt/media/image6.png" ContentType="image/png"/>
  <Override PartName="/ppt/media/image86.png" ContentType="image/png"/>
  <Override PartName="/ppt/media/image18.png" ContentType="image/png"/>
  <Override PartName="/ppt/media/image109.png" ContentType="image/png"/>
  <Override PartName="/ppt/media/image35.jpeg" ContentType="image/jpeg"/>
  <Override PartName="/ppt/media/image10.png" ContentType="image/png"/>
  <Override PartName="/ppt/media/image107.png" ContentType="image/png"/>
  <Override PartName="/ppt/media/image93.png" ContentType="image/png"/>
  <Override PartName="/ppt/media/image25.jpeg" ContentType="image/jpeg"/>
  <Override PartName="/ppt/media/image84.jpeg" ContentType="image/jpeg"/>
  <Override PartName="/ppt/media/image155.png" ContentType="image/png"/>
  <Override PartName="/ppt/media/image3.png" ContentType="image/png"/>
  <Override PartName="/ppt/media/image83.png" ContentType="image/png"/>
  <Override PartName="/ppt/media/image15.png" ContentType="image/png"/>
  <Override PartName="/ppt/media/image12.png" ContentType="image/png"/>
  <Override PartName="/ppt/media/image80.png" ContentType="image/png"/>
  <Override PartName="/ppt/media/image92.jpeg" ContentType="image/jpeg"/>
  <Override PartName="/ppt/media/image49.jpeg" ContentType="image/jpeg"/>
  <Override PartName="/ppt/media/image88.png" ContentType="image/png"/>
  <Override PartName="/ppt/media/image16.png" ContentType="image/png"/>
  <Override PartName="/ppt/media/image20.png" ContentType="image/png"/>
  <Override PartName="/ppt/media/image26.png" ContentType="image/png"/>
  <Override PartName="/ppt/media/image94.png" ContentType="image/png"/>
  <Override PartName="/ppt/media/image21.jpeg" ContentType="image/jpeg"/>
  <Override PartName="/ppt/media/image65.png" ContentType="image/png"/>
  <Override PartName="/ppt/media/image59.png" ContentType="image/png"/>
  <Override PartName="/ppt/media/image110.png" ContentType="image/png"/>
  <Override PartName="/ppt/media/image119.png" ContentType="image/png"/>
  <Override PartName="/ppt/media/image90.png" ContentType="image/png"/>
  <Override PartName="/ppt/media/image22.png" ContentType="image/png"/>
  <Override PartName="/ppt/media/image23.png" ContentType="image/png"/>
  <Override PartName="/ppt/media/image91.png" ContentType="image/png"/>
  <Override PartName="/ppt/media/image156.jpeg" ContentType="image/jpeg"/>
  <Override PartName="/ppt/media/image64.png" ContentType="image/png"/>
  <Override PartName="/ppt/media/image153.jpeg" ContentType="image/jpeg"/>
  <Override PartName="/ppt/media/image61.png" ContentType="image/png"/>
  <Override PartName="/ppt/media/image62.png" ContentType="image/png"/>
  <Override PartName="/ppt/media/image67.png" ContentType="image/png"/>
  <Override PartName="/ppt/media/image69.png" ContentType="image/png"/>
  <Override PartName="/ppt/media/image120.png" ContentType="image/png"/>
  <Override PartName="/ppt/media/image70.png" ContentType="image/png"/>
  <Override PartName="/ppt/media/image71.png" ContentType="image/png"/>
  <Override PartName="/ppt/media/image72.png" ContentType="image/png"/>
  <Override PartName="/ppt/media/image73.png" ContentType="image/png"/>
  <Override PartName="/ppt/media/image60.png" ContentType="image/png"/>
  <Override PartName="/ppt/media/image74.gif" ContentType="image/gif"/>
  <Override PartName="/ppt/media/image77.png" ContentType="image/png"/>
  <Override PartName="/ppt/media/image79.jpeg" ContentType="image/jpeg"/>
  <Override PartName="/ppt/media/image75.png" ContentType="image/png"/>
  <Override PartName="/ppt/media/image81.jpeg" ContentType="image/jpeg"/>
  <Override PartName="/ppt/media/image76.png" ContentType="image/png"/>
  <Override PartName="/ppt/media/image85.jpeg" ContentType="image/jpeg"/>
  <Override PartName="/ppt/media/image101.png" ContentType="image/png"/>
  <Override PartName="/ppt/media/image19.png" ContentType="image/png"/>
  <Override PartName="/ppt/media/image117.jpeg" ContentType="image/jpeg"/>
  <Override PartName="/ppt/media/image2.wmf" ContentType="image/x-wmf"/>
  <Override PartName="/ppt/media/image87.png" ContentType="image/png"/>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80.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77.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88.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Lst>
  <p:sldSz cx="18288000" cy="10287000"/>
  <p:notesSz cx="7104063" cy="102346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view3D>
      <c:rotX val="30"/>
      <c:rotY val="0"/>
      <c:rAngAx val="0"/>
      <c:perspective val="30"/>
    </c:view3D>
    <c:floor>
      <c:spPr>
        <a:solidFill>
          <a:srgbClr val="d9d9d9"/>
        </a:solidFill>
        <a:ln w="0">
          <a:noFill/>
        </a:ln>
      </c:spPr>
    </c:floor>
    <c:sideWall>
      <c:spPr>
        <a:solidFill>
          <a:srgbClr val="d9d9d9"/>
        </a:solidFill>
        <a:ln w="0">
          <a:noFill/>
        </a:ln>
      </c:spPr>
    </c:sideWall>
    <c:backWall>
      <c:spPr>
        <a:solidFill>
          <a:srgbClr val="d9d9d9"/>
        </a:solidFill>
        <a:ln w="0">
          <a:noFill/>
        </a:ln>
      </c:spPr>
    </c:backWall>
    <c:plotArea>
      <c:layout>
        <c:manualLayout>
          <c:layoutTarget val="inner"/>
          <c:xMode val="edge"/>
          <c:yMode val="edge"/>
          <c:x val="0.0710709488338014"/>
          <c:y val="0"/>
          <c:w val="0.856881182073513"/>
          <c:h val="0.999926702338195"/>
        </c:manualLayout>
      </c:layout>
      <c:pie3DChart>
        <c:varyColors val="1"/>
        <c:ser>
          <c:idx val="0"/>
          <c:order val="0"/>
          <c:tx>
            <c:strRef>
              <c:f>label 0</c:f>
              <c:strCache>
                <c:ptCount val="1"/>
                <c:pt idx="0">
                  <c:v>Sales</c:v>
                </c:pt>
              </c:strCache>
            </c:strRef>
          </c:tx>
          <c:spPr>
            <a:gradFill>
              <a:gsLst>
                <a:gs pos="0">
                  <a:srgbClr val="4b5a88"/>
                </a:gs>
                <a:gs pos="100000">
                  <a:srgbClr val="003a78"/>
                </a:gs>
              </a:gsLst>
              <a:lin ang="5400000"/>
            </a:gradFill>
            <a:ln w="0">
              <a:noFill/>
            </a:ln>
          </c:spPr>
          <c:explosion val="25"/>
          <c:dPt>
            <c:idx val="0"/>
            <c:explosion val="25"/>
            <c:spPr>
              <a:gradFill>
                <a:gsLst>
                  <a:gs pos="0">
                    <a:srgbClr val="4b5a88"/>
                  </a:gs>
                  <a:gs pos="100000">
                    <a:srgbClr val="003a78"/>
                  </a:gs>
                </a:gsLst>
                <a:lin ang="5400000"/>
              </a:gradFill>
              <a:ln w="0">
                <a:noFill/>
              </a:ln>
            </c:spPr>
          </c:dPt>
          <c:dPt>
            <c:idx val="1"/>
            <c:explosion val="25"/>
            <c:spPr>
              <a:gradFill>
                <a:gsLst>
                  <a:gs pos="0">
                    <a:srgbClr val="4b76b6"/>
                  </a:gs>
                  <a:gs pos="100000">
                    <a:srgbClr val="0363b1"/>
                  </a:gs>
                </a:gsLst>
                <a:lin ang="5400000"/>
              </a:gradFill>
              <a:ln w="0">
                <a:noFill/>
              </a:ln>
            </c:spPr>
          </c:dPt>
          <c:dPt>
            <c:idx val="2"/>
            <c:explosion val="25"/>
            <c:spPr>
              <a:gradFill>
                <a:gsLst>
                  <a:gs pos="0">
                    <a:srgbClr val="4b98d0"/>
                  </a:gs>
                  <a:gs pos="100000">
                    <a:srgbClr val="008ac8"/>
                  </a:gs>
                </a:gsLst>
                <a:lin ang="5400000"/>
              </a:gradFill>
              <a:ln w="0">
                <a:noFill/>
              </a:ln>
            </c:spPr>
          </c:dPt>
          <c:dPt>
            <c:idx val="3"/>
            <c:explosion val="25"/>
            <c:spPr>
              <a:gradFill>
                <a:gsLst>
                  <a:gs pos="0">
                    <a:srgbClr val="787878"/>
                  </a:gs>
                  <a:gs pos="100000">
                    <a:srgbClr val="666666"/>
                  </a:gs>
                </a:gsLst>
                <a:lin ang="5400000"/>
              </a:gradFill>
              <a:ln w="0">
                <a:noFill/>
              </a:ln>
            </c:spPr>
          </c:dPt>
          <c:dLbls>
            <c:dLbl>
              <c:idx val="0"/>
              <c:numFmt formatCode="0%" sourceLinked="0"/>
              <c:txPr>
                <a:bodyPr wrap="square"/>
                <a:lstStyle/>
                <a:p>
                  <a:pPr>
                    <a:defRPr b="0" sz="1800" spc="-1" strike="noStrike">
                      <a:solidFill>
                        <a:srgbClr val="65727b"/>
                      </a:solidFill>
                      <a:latin typeface="Lato regular"/>
                    </a:defRPr>
                  </a:pPr>
                </a:p>
              </c:txPr>
              <c:dLblPos val="bestFit"/>
              <c:showLegendKey val="0"/>
              <c:showVal val="1"/>
              <c:showCatName val="0"/>
              <c:showSerName val="0"/>
              <c:showPercent val="0"/>
              <c:separator>; </c:separator>
            </c:dLbl>
            <c:dLbl>
              <c:idx val="1"/>
              <c:numFmt formatCode="0%" sourceLinked="0"/>
              <c:txPr>
                <a:bodyPr wrap="square"/>
                <a:lstStyle/>
                <a:p>
                  <a:pPr>
                    <a:defRPr b="0" sz="1800" spc="-1" strike="noStrike">
                      <a:solidFill>
                        <a:srgbClr val="65727b"/>
                      </a:solidFill>
                      <a:latin typeface="Lato regular"/>
                    </a:defRPr>
                  </a:pPr>
                </a:p>
              </c:txPr>
              <c:dLblPos val="bestFit"/>
              <c:showLegendKey val="0"/>
              <c:showVal val="1"/>
              <c:showCatName val="0"/>
              <c:showSerName val="0"/>
              <c:showPercent val="0"/>
              <c:separator>; </c:separator>
            </c:dLbl>
            <c:dLbl>
              <c:idx val="2"/>
              <c:numFmt formatCode="0%" sourceLinked="0"/>
              <c:txPr>
                <a:bodyPr wrap="square"/>
                <a:lstStyle/>
                <a:p>
                  <a:pPr>
                    <a:defRPr b="0" sz="1800" spc="-1" strike="noStrike">
                      <a:solidFill>
                        <a:srgbClr val="65727b"/>
                      </a:solidFill>
                      <a:latin typeface="Lato regular"/>
                    </a:defRPr>
                  </a:pPr>
                </a:p>
              </c:txPr>
              <c:dLblPos val="ctr"/>
              <c:showLegendKey val="0"/>
              <c:showVal val="1"/>
              <c:showCatName val="0"/>
              <c:showSerName val="0"/>
              <c:showPercent val="0"/>
              <c:separator>; </c:separator>
            </c:dLbl>
            <c:dLbl>
              <c:idx val="3"/>
              <c:numFmt formatCode="0%" sourceLinked="0"/>
              <c:txPr>
                <a:bodyPr wrap="square"/>
                <a:lstStyle/>
                <a:p>
                  <a:pPr>
                    <a:defRPr b="0" sz="1800" spc="-1" strike="noStrike">
                      <a:solidFill>
                        <a:srgbClr val="65727b"/>
                      </a:solidFill>
                      <a:latin typeface="Lato regular"/>
                    </a:defRPr>
                  </a:pPr>
                </a:p>
              </c:txPr>
              <c:dLblPos val="ctr"/>
              <c:showLegendKey val="0"/>
              <c:showVal val="1"/>
              <c:showCatName val="0"/>
              <c:showSerName val="0"/>
              <c:showPercent val="0"/>
              <c:separator>; </c:separator>
            </c:dLbl>
            <c:txPr>
              <a:bodyPr wrap="square"/>
              <a:lstStyle/>
              <a:p>
                <a:pPr>
                  <a:defRPr b="0" sz="1800" spc="-1" strike="noStrike">
                    <a:solidFill>
                      <a:srgbClr val="65727b"/>
                    </a:solidFill>
                    <a:latin typeface="Lato regular"/>
                  </a:defRPr>
                </a:pPr>
              </a:p>
            </c:txPr>
            <c:dLblPos val="bestFit"/>
            <c:showLegendKey val="0"/>
            <c:showVal val="0"/>
            <c:showCatName val="0"/>
            <c:showSerName val="0"/>
            <c:showPercent val="0"/>
            <c:separator>; </c:separator>
            <c:showLeaderLines val="1"/>
          </c:dLbls>
          <c:cat>
            <c:strRef>
              <c:f>categories</c:f>
              <c:strCache>
                <c:ptCount val="2"/>
                <c:pt idx="0">
                  <c:v>Autorizadas</c:v>
                </c:pt>
                <c:pt idx="1">
                  <c:v>Negadas</c:v>
                </c:pt>
              </c:strCache>
            </c:strRef>
          </c:cat>
          <c:val>
            <c:numRef>
              <c:f>0</c:f>
              <c:numCache>
                <c:formatCode>General</c:formatCode>
                <c:ptCount val="4"/>
                <c:pt idx="0">
                  <c:v>0.9</c:v>
                </c:pt>
                <c:pt idx="1">
                  <c:v>0.1</c:v>
                </c:pt>
              </c:numCache>
            </c:numRef>
          </c:val>
        </c:ser>
      </c:pie3DChart>
    </c:plotArea>
    <c:legend>
      <c:legendPos val="b"/>
      <c:legendEntry>
        <c:idx val="2"/>
        <c:delete val="1"/>
      </c:legendEntry>
      <c:legendEntry>
        <c:idx val="3"/>
        <c:delete val="1"/>
      </c:legendEntry>
      <c:overlay val="0"/>
      <c:spPr>
        <a:noFill/>
        <a:ln w="0">
          <a:noFill/>
        </a:ln>
      </c:spPr>
      <c:txPr>
        <a:bodyPr/>
        <a:lstStyle/>
        <a:p>
          <a:pPr>
            <a:defRPr b="0" i="1" sz="1800" spc="-1" strike="noStrike">
              <a:solidFill>
                <a:srgbClr val="65727b"/>
              </a:solidFill>
              <a:latin typeface="Candara"/>
            </a:defRPr>
          </a:pPr>
        </a:p>
      </c:txPr>
    </c:legend>
    <c:plotVisOnly val="1"/>
    <c:dispBlanksAs val="gap"/>
  </c:chart>
  <c:spPr>
    <a:noFill/>
    <a:ln w="0">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view3D>
      <c:rotX val="30"/>
      <c:rotY val="0"/>
      <c:rAngAx val="0"/>
      <c:perspective val="30"/>
    </c:view3D>
    <c:floor>
      <c:spPr>
        <a:solidFill>
          <a:srgbClr val="d9d9d9"/>
        </a:solidFill>
        <a:ln w="0">
          <a:noFill/>
        </a:ln>
      </c:spPr>
    </c:floor>
    <c:sideWall>
      <c:spPr>
        <a:solidFill>
          <a:srgbClr val="d9d9d9"/>
        </a:solidFill>
        <a:ln w="0">
          <a:noFill/>
        </a:ln>
      </c:spPr>
    </c:sideWall>
    <c:backWall>
      <c:spPr>
        <a:solidFill>
          <a:srgbClr val="d9d9d9"/>
        </a:solidFill>
        <a:ln w="0">
          <a:noFill/>
        </a:ln>
      </c:spPr>
    </c:backWall>
    <c:plotArea>
      <c:layout>
        <c:manualLayout>
          <c:layoutTarget val="inner"/>
          <c:xMode val="edge"/>
          <c:yMode val="edge"/>
          <c:x val="0.0334411339709626"/>
          <c:y val="0.102393932211425"/>
          <c:w val="0.901878483451455"/>
          <c:h val="0.664059413763135"/>
        </c:manualLayout>
      </c:layout>
      <c:pie3DChart>
        <c:varyColors val="1"/>
        <c:ser>
          <c:idx val="0"/>
          <c:order val="0"/>
          <c:spPr>
            <a:gradFill>
              <a:gsLst>
                <a:gs pos="0">
                  <a:srgbClr val="4b5a88"/>
                </a:gs>
                <a:gs pos="100000">
                  <a:srgbClr val="003a78"/>
                </a:gs>
              </a:gsLst>
              <a:lin ang="5400000"/>
            </a:gradFill>
            <a:ln w="0">
              <a:noFill/>
            </a:ln>
          </c:spPr>
          <c:explosion val="25"/>
          <c:dPt>
            <c:idx val="0"/>
            <c:explosion val="25"/>
            <c:spPr>
              <a:gradFill>
                <a:gsLst>
                  <a:gs pos="0">
                    <a:srgbClr val="4b5a88"/>
                  </a:gs>
                  <a:gs pos="100000">
                    <a:srgbClr val="003a78"/>
                  </a:gs>
                </a:gsLst>
                <a:lin ang="5400000"/>
              </a:gradFill>
              <a:ln w="0">
                <a:noFill/>
              </a:ln>
            </c:spPr>
          </c:dPt>
          <c:dPt>
            <c:idx val="1"/>
            <c:explosion val="25"/>
            <c:spPr>
              <a:gradFill>
                <a:gsLst>
                  <a:gs pos="0">
                    <a:srgbClr val="4b76b6"/>
                  </a:gs>
                  <a:gs pos="100000">
                    <a:srgbClr val="0363b1"/>
                  </a:gs>
                </a:gsLst>
                <a:lin ang="5400000"/>
              </a:gradFill>
              <a:ln w="0">
                <a:noFill/>
              </a:ln>
            </c:spPr>
          </c:dPt>
          <c:dLbls>
            <c:dLbl>
              <c:idx val="0"/>
              <c:txPr>
                <a:bodyPr wrap="square"/>
                <a:lstStyle/>
                <a:p>
                  <a:pPr>
                    <a:defRPr b="0" sz="1800" spc="-1" strike="noStrike">
                      <a:solidFill>
                        <a:srgbClr val="65727b"/>
                      </a:solidFill>
                      <a:latin typeface="Candara"/>
                    </a:defRPr>
                  </a:pPr>
                </a:p>
              </c:txPr>
              <c:dLblPos val="bestFit"/>
              <c:showLegendKey val="0"/>
              <c:showVal val="0"/>
              <c:showCatName val="0"/>
              <c:showSerName val="0"/>
              <c:showPercent val="1"/>
              <c:separator>
</c:separator>
            </c:dLbl>
            <c:dLbl>
              <c:idx val="1"/>
              <c:txPr>
                <a:bodyPr wrap="square"/>
                <a:lstStyle/>
                <a:p>
                  <a:pPr>
                    <a:defRPr b="0" sz="1800" spc="-1" strike="noStrike">
                      <a:solidFill>
                        <a:srgbClr val="65727b"/>
                      </a:solidFill>
                      <a:latin typeface="Candara"/>
                    </a:defRPr>
                  </a:pPr>
                </a:p>
              </c:txPr>
              <c:dLblPos val="bestFit"/>
              <c:showLegendKey val="0"/>
              <c:showVal val="0"/>
              <c:showCatName val="0"/>
              <c:showSerName val="0"/>
              <c:showPercent val="1"/>
              <c:separator>
</c:separator>
            </c:dLbl>
            <c:txPr>
              <a:bodyPr wrap="square"/>
              <a:lstStyle/>
              <a:p>
                <a:pPr>
                  <a:defRPr b="0" sz="1800" spc="-1" strike="noStrike">
                    <a:solidFill>
                      <a:srgbClr val="65727b"/>
                    </a:solidFill>
                    <a:latin typeface="Candara"/>
                  </a:defRPr>
                </a:pPr>
              </a:p>
            </c:txPr>
            <c:dLblPos val="bestFit"/>
            <c:showLegendKey val="0"/>
            <c:showVal val="0"/>
            <c:showCatName val="0"/>
            <c:showSerName val="0"/>
            <c:showPercent val="1"/>
            <c:separator>
</c:separator>
            <c:showLeaderLines val="0"/>
          </c:dLbls>
          <c:cat>
            <c:strRef>
              <c:f>categories</c:f>
              <c:strCache>
                <c:ptCount val="2"/>
                <c:pt idx="0">
                  <c:v>Recomendadas</c:v>
                </c:pt>
                <c:pt idx="1">
                  <c:v>Não Recomendadas</c:v>
                </c:pt>
              </c:strCache>
            </c:strRef>
          </c:cat>
          <c:val>
            <c:numRef>
              <c:f>0</c:f>
              <c:numCache>
                <c:formatCode>General</c:formatCode>
                <c:ptCount val="2"/>
                <c:pt idx="0">
                  <c:v>0.75</c:v>
                </c:pt>
                <c:pt idx="1">
                  <c:v>0.25</c:v>
                </c:pt>
              </c:numCache>
            </c:numRef>
          </c:val>
        </c:ser>
      </c:pie3DChart>
    </c:plotArea>
    <c:legend>
      <c:legendPos val="b"/>
      <c:layout>
        <c:manualLayout>
          <c:xMode val="edge"/>
          <c:yMode val="edge"/>
          <c:x val="0.152056606087312"/>
          <c:y val="0.753689504016879"/>
          <c:w val="0.721735245644306"/>
          <c:h val="0.222201892952581"/>
        </c:manualLayout>
      </c:layout>
      <c:overlay val="0"/>
      <c:spPr>
        <a:noFill/>
        <a:ln w="0">
          <a:noFill/>
        </a:ln>
      </c:spPr>
      <c:txPr>
        <a:bodyPr/>
        <a:lstStyle/>
        <a:p>
          <a:pPr>
            <a:defRPr b="0" i="1" sz="1800" spc="-1" strike="noStrike">
              <a:solidFill>
                <a:srgbClr val="65727b"/>
              </a:solidFill>
              <a:latin typeface="Candara"/>
            </a:defRPr>
          </a:pPr>
        </a:p>
      </c:txPr>
    </c:legend>
    <c:plotVisOnly val="1"/>
    <c:dispBlanksAs val="gap"/>
  </c:chart>
  <c:spPr>
    <a:noFill/>
    <a:ln w="0">
      <a:noFill/>
    </a:ln>
  </c:spPr>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12269-C3ED-CE41-AC2A-73ABA29AFF3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pt-BR"/>
        </a:p>
      </dgm:t>
    </dgm:pt>
    <dgm:pt modelId="{7D1A66C7-E652-6944-A3A9-61D309F2070F}">
      <dgm:prSet phldrT="[Texto]" custT="1"/>
      <dgm:spPr/>
      <dgm:t>
        <a:bodyPr/>
        <a:lstStyle/>
        <a:p>
          <a:r>
            <a:rPr lang="pt-BR" sz="2600" dirty="0"/>
            <a:t>Econômico – Modelo de Financiamento </a:t>
          </a:r>
        </a:p>
      </dgm:t>
    </dgm:pt>
    <dgm:pt modelId="{37478238-1E51-3D46-860A-85AED5DCB98E}" type="parTrans" cxnId="{4EB2B96C-DBAB-494F-A803-E724D1B68DCC}">
      <dgm:prSet/>
      <dgm:spPr/>
      <dgm:t>
        <a:bodyPr/>
        <a:lstStyle/>
        <a:p>
          <a:endParaRPr lang="pt-BR"/>
        </a:p>
      </dgm:t>
    </dgm:pt>
    <dgm:pt modelId="{33C56768-27F6-E748-A5B9-C46EE01641B1}" type="sibTrans" cxnId="{4EB2B96C-DBAB-494F-A803-E724D1B68DCC}">
      <dgm:prSet/>
      <dgm:spPr/>
      <dgm:t>
        <a:bodyPr/>
        <a:lstStyle/>
        <a:p>
          <a:endParaRPr lang="pt-BR"/>
        </a:p>
      </dgm:t>
    </dgm:pt>
    <dgm:pt modelId="{4CB3C697-EC6E-9B43-A365-235B0AFD1998}">
      <dgm:prSet phldrT="[Texto]" custT="1"/>
      <dgm:spPr/>
      <dgm:t>
        <a:bodyPr/>
        <a:lstStyle/>
        <a:p>
          <a:r>
            <a:rPr lang="pt-BR" sz="2600" dirty="0"/>
            <a:t>Técnico – Modelo Assistencial </a:t>
          </a:r>
        </a:p>
      </dgm:t>
    </dgm:pt>
    <dgm:pt modelId="{7E59562C-789A-CD42-B1CD-370C2EA83019}" type="parTrans" cxnId="{9597647E-75DD-CF4D-BD2B-E19294CFEDCA}">
      <dgm:prSet/>
      <dgm:spPr/>
      <dgm:t>
        <a:bodyPr/>
        <a:lstStyle/>
        <a:p>
          <a:endParaRPr lang="pt-BR"/>
        </a:p>
      </dgm:t>
    </dgm:pt>
    <dgm:pt modelId="{A0BC2C1E-1D70-014E-8738-E50379E557E2}" type="sibTrans" cxnId="{9597647E-75DD-CF4D-BD2B-E19294CFEDCA}">
      <dgm:prSet/>
      <dgm:spPr/>
      <dgm:t>
        <a:bodyPr/>
        <a:lstStyle/>
        <a:p>
          <a:endParaRPr lang="pt-BR"/>
        </a:p>
      </dgm:t>
    </dgm:pt>
    <dgm:pt modelId="{DC090078-69B0-ED48-A3E6-11930BF9AFD7}">
      <dgm:prSet custT="1"/>
      <dgm:spPr/>
      <dgm:t>
        <a:bodyPr/>
        <a:lstStyle/>
        <a:p>
          <a:r>
            <a:rPr lang="pt-BR" sz="2600" dirty="0"/>
            <a:t>Político – Modelo de Gestão </a:t>
          </a:r>
        </a:p>
      </dgm:t>
    </dgm:pt>
    <dgm:pt modelId="{526F0555-6393-FB4D-9544-62735D7C6FB0}" type="parTrans" cxnId="{4693905B-DA88-6249-B10F-0720B7E694EA}">
      <dgm:prSet/>
      <dgm:spPr/>
      <dgm:t>
        <a:bodyPr/>
        <a:lstStyle/>
        <a:p>
          <a:endParaRPr lang="pt-BR"/>
        </a:p>
      </dgm:t>
    </dgm:pt>
    <dgm:pt modelId="{F4854444-978D-264D-ACB9-ABC560171965}" type="sibTrans" cxnId="{4693905B-DA88-6249-B10F-0720B7E694EA}">
      <dgm:prSet/>
      <dgm:spPr/>
      <dgm:t>
        <a:bodyPr/>
        <a:lstStyle/>
        <a:p>
          <a:endParaRPr lang="pt-BR"/>
        </a:p>
      </dgm:t>
    </dgm:pt>
    <dgm:pt modelId="{622EBF70-847B-724C-9B39-754DFE64BE12}" type="pres">
      <dgm:prSet presAssocID="{4E412269-C3ED-CE41-AC2A-73ABA29AFF31}" presName="linear" presStyleCnt="0">
        <dgm:presLayoutVars>
          <dgm:dir/>
          <dgm:animLvl val="lvl"/>
          <dgm:resizeHandles val="exact"/>
        </dgm:presLayoutVars>
      </dgm:prSet>
      <dgm:spPr/>
    </dgm:pt>
    <dgm:pt modelId="{71FD64DB-94FC-F84C-8386-BDB2EDC00842}" type="pres">
      <dgm:prSet presAssocID="{DC090078-69B0-ED48-A3E6-11930BF9AFD7}" presName="parentLin" presStyleCnt="0"/>
      <dgm:spPr/>
    </dgm:pt>
    <dgm:pt modelId="{32672327-9F30-644A-84E1-84161FFD1060}" type="pres">
      <dgm:prSet presAssocID="{DC090078-69B0-ED48-A3E6-11930BF9AFD7}" presName="parentLeftMargin" presStyleLbl="node1" presStyleIdx="0" presStyleCnt="3"/>
      <dgm:spPr/>
    </dgm:pt>
    <dgm:pt modelId="{4A7074DB-E600-9B4C-A546-2FE407F4F9CF}" type="pres">
      <dgm:prSet presAssocID="{DC090078-69B0-ED48-A3E6-11930BF9AFD7}" presName="parentText" presStyleLbl="node1" presStyleIdx="0" presStyleCnt="3" custScaleX="77462" custScaleY="38623" custLinFactNeighborX="-80765" custLinFactNeighborY="-6929">
        <dgm:presLayoutVars>
          <dgm:chMax val="0"/>
          <dgm:bulletEnabled val="1"/>
        </dgm:presLayoutVars>
      </dgm:prSet>
      <dgm:spPr/>
    </dgm:pt>
    <dgm:pt modelId="{47B58D0A-3FD1-EE41-B490-2885E3592D02}" type="pres">
      <dgm:prSet presAssocID="{DC090078-69B0-ED48-A3E6-11930BF9AFD7}" presName="negativeSpace" presStyleCnt="0"/>
      <dgm:spPr/>
    </dgm:pt>
    <dgm:pt modelId="{8661B1DF-0817-EC44-B6D9-9D68D5A19F46}" type="pres">
      <dgm:prSet presAssocID="{DC090078-69B0-ED48-A3E6-11930BF9AFD7}" presName="childText" presStyleLbl="conFgAcc1" presStyleIdx="0" presStyleCnt="3">
        <dgm:presLayoutVars>
          <dgm:bulletEnabled val="1"/>
        </dgm:presLayoutVars>
      </dgm:prSet>
      <dgm:spPr/>
    </dgm:pt>
    <dgm:pt modelId="{3CF142DC-22D7-FD48-A1AC-A8191B7FC09F}" type="pres">
      <dgm:prSet presAssocID="{F4854444-978D-264D-ACB9-ABC560171965}" presName="spaceBetweenRectangles" presStyleCnt="0"/>
      <dgm:spPr/>
    </dgm:pt>
    <dgm:pt modelId="{385201D8-DC1C-F648-A926-74D4644B38BE}" type="pres">
      <dgm:prSet presAssocID="{7D1A66C7-E652-6944-A3A9-61D309F2070F}" presName="parentLin" presStyleCnt="0"/>
      <dgm:spPr/>
    </dgm:pt>
    <dgm:pt modelId="{DCE68626-F62D-514E-840E-1CECAC014781}" type="pres">
      <dgm:prSet presAssocID="{7D1A66C7-E652-6944-A3A9-61D309F2070F}" presName="parentLeftMargin" presStyleLbl="node1" presStyleIdx="0" presStyleCnt="3"/>
      <dgm:spPr/>
    </dgm:pt>
    <dgm:pt modelId="{CB534A5F-731A-EB4A-85CE-2283098DDD1A}" type="pres">
      <dgm:prSet presAssocID="{7D1A66C7-E652-6944-A3A9-61D309F2070F}" presName="parentText" presStyleLbl="node1" presStyleIdx="1" presStyleCnt="3" custScaleX="77462" custScaleY="41816" custLinFactNeighborX="-81340">
        <dgm:presLayoutVars>
          <dgm:chMax val="0"/>
          <dgm:bulletEnabled val="1"/>
        </dgm:presLayoutVars>
      </dgm:prSet>
      <dgm:spPr/>
    </dgm:pt>
    <dgm:pt modelId="{CD12891B-E9BE-404B-BA53-AD65C62FA5C2}" type="pres">
      <dgm:prSet presAssocID="{7D1A66C7-E652-6944-A3A9-61D309F2070F}" presName="negativeSpace" presStyleCnt="0"/>
      <dgm:spPr/>
    </dgm:pt>
    <dgm:pt modelId="{969CF896-821D-AA4E-B27F-3AD0B9096337}" type="pres">
      <dgm:prSet presAssocID="{7D1A66C7-E652-6944-A3A9-61D309F2070F}" presName="childText" presStyleLbl="conFgAcc1" presStyleIdx="1" presStyleCnt="3">
        <dgm:presLayoutVars>
          <dgm:bulletEnabled val="1"/>
        </dgm:presLayoutVars>
      </dgm:prSet>
      <dgm:spPr/>
    </dgm:pt>
    <dgm:pt modelId="{9AF95FD0-EE47-A543-85D0-8A0735161881}" type="pres">
      <dgm:prSet presAssocID="{33C56768-27F6-E748-A5B9-C46EE01641B1}" presName="spaceBetweenRectangles" presStyleCnt="0"/>
      <dgm:spPr/>
    </dgm:pt>
    <dgm:pt modelId="{FA0A33D4-DF56-6B43-9EDA-0B654C55B87E}" type="pres">
      <dgm:prSet presAssocID="{4CB3C697-EC6E-9B43-A365-235B0AFD1998}" presName="parentLin" presStyleCnt="0"/>
      <dgm:spPr/>
    </dgm:pt>
    <dgm:pt modelId="{694C0377-D9F0-7343-A4E6-A46CC1311426}" type="pres">
      <dgm:prSet presAssocID="{4CB3C697-EC6E-9B43-A365-235B0AFD1998}" presName="parentLeftMargin" presStyleLbl="node1" presStyleIdx="1" presStyleCnt="3"/>
      <dgm:spPr/>
    </dgm:pt>
    <dgm:pt modelId="{13A779D2-296D-7E44-A0A6-195B2BD4119F}" type="pres">
      <dgm:prSet presAssocID="{4CB3C697-EC6E-9B43-A365-235B0AFD1998}" presName="parentText" presStyleLbl="node1" presStyleIdx="2" presStyleCnt="3" custScaleX="77462" custScaleY="42245" custLinFactNeighborX="-81340">
        <dgm:presLayoutVars>
          <dgm:chMax val="0"/>
          <dgm:bulletEnabled val="1"/>
        </dgm:presLayoutVars>
      </dgm:prSet>
      <dgm:spPr/>
    </dgm:pt>
    <dgm:pt modelId="{7C2AF2CA-37C1-6449-BAD4-F4E353DD1918}" type="pres">
      <dgm:prSet presAssocID="{4CB3C697-EC6E-9B43-A365-235B0AFD1998}" presName="negativeSpace" presStyleCnt="0"/>
      <dgm:spPr/>
    </dgm:pt>
    <dgm:pt modelId="{546D35BE-DA80-3C4C-8A7F-782964306563}" type="pres">
      <dgm:prSet presAssocID="{4CB3C697-EC6E-9B43-A365-235B0AFD1998}" presName="childText" presStyleLbl="conFgAcc1" presStyleIdx="2" presStyleCnt="3">
        <dgm:presLayoutVars>
          <dgm:bulletEnabled val="1"/>
        </dgm:presLayoutVars>
      </dgm:prSet>
      <dgm:spPr/>
    </dgm:pt>
  </dgm:ptLst>
  <dgm:cxnLst>
    <dgm:cxn modelId="{4693905B-DA88-6249-B10F-0720B7E694EA}" srcId="{4E412269-C3ED-CE41-AC2A-73ABA29AFF31}" destId="{DC090078-69B0-ED48-A3E6-11930BF9AFD7}" srcOrd="0" destOrd="0" parTransId="{526F0555-6393-FB4D-9544-62735D7C6FB0}" sibTransId="{F4854444-978D-264D-ACB9-ABC560171965}"/>
    <dgm:cxn modelId="{0E521267-5EA0-154D-8301-8CE3BF2CE05F}" type="presOf" srcId="{DC090078-69B0-ED48-A3E6-11930BF9AFD7}" destId="{32672327-9F30-644A-84E1-84161FFD1060}" srcOrd="0" destOrd="0" presId="urn:microsoft.com/office/officeart/2005/8/layout/list1"/>
    <dgm:cxn modelId="{4EB2B96C-DBAB-494F-A803-E724D1B68DCC}" srcId="{4E412269-C3ED-CE41-AC2A-73ABA29AFF31}" destId="{7D1A66C7-E652-6944-A3A9-61D309F2070F}" srcOrd="1" destOrd="0" parTransId="{37478238-1E51-3D46-860A-85AED5DCB98E}" sibTransId="{33C56768-27F6-E748-A5B9-C46EE01641B1}"/>
    <dgm:cxn modelId="{8E2DB57B-7646-5B4C-BF73-4A615294D58E}" type="presOf" srcId="{DC090078-69B0-ED48-A3E6-11930BF9AFD7}" destId="{4A7074DB-E600-9B4C-A546-2FE407F4F9CF}" srcOrd="1" destOrd="0" presId="urn:microsoft.com/office/officeart/2005/8/layout/list1"/>
    <dgm:cxn modelId="{9597647E-75DD-CF4D-BD2B-E19294CFEDCA}" srcId="{4E412269-C3ED-CE41-AC2A-73ABA29AFF31}" destId="{4CB3C697-EC6E-9B43-A365-235B0AFD1998}" srcOrd="2" destOrd="0" parTransId="{7E59562C-789A-CD42-B1CD-370C2EA83019}" sibTransId="{A0BC2C1E-1D70-014E-8738-E50379E557E2}"/>
    <dgm:cxn modelId="{0DF6FA82-5A5A-E14D-B052-9A41F55D4BD6}" type="presOf" srcId="{4CB3C697-EC6E-9B43-A365-235B0AFD1998}" destId="{13A779D2-296D-7E44-A0A6-195B2BD4119F}" srcOrd="1" destOrd="0" presId="urn:microsoft.com/office/officeart/2005/8/layout/list1"/>
    <dgm:cxn modelId="{726640AF-8700-FE4A-8A71-94A94C7A1470}" type="presOf" srcId="{4CB3C697-EC6E-9B43-A365-235B0AFD1998}" destId="{694C0377-D9F0-7343-A4E6-A46CC1311426}" srcOrd="0" destOrd="0" presId="urn:microsoft.com/office/officeart/2005/8/layout/list1"/>
    <dgm:cxn modelId="{F23897B6-91D9-0148-A2C6-9E0177A4E4F4}" type="presOf" srcId="{4E412269-C3ED-CE41-AC2A-73ABA29AFF31}" destId="{622EBF70-847B-724C-9B39-754DFE64BE12}" srcOrd="0" destOrd="0" presId="urn:microsoft.com/office/officeart/2005/8/layout/list1"/>
    <dgm:cxn modelId="{4E54CAD4-55AC-2945-85F2-7C721DF95936}" type="presOf" srcId="{7D1A66C7-E652-6944-A3A9-61D309F2070F}" destId="{CB534A5F-731A-EB4A-85CE-2283098DDD1A}" srcOrd="1" destOrd="0" presId="urn:microsoft.com/office/officeart/2005/8/layout/list1"/>
    <dgm:cxn modelId="{2A55FDF9-1B44-1746-BFCE-90F32A42CC9A}" type="presOf" srcId="{7D1A66C7-E652-6944-A3A9-61D309F2070F}" destId="{DCE68626-F62D-514E-840E-1CECAC014781}" srcOrd="0" destOrd="0" presId="urn:microsoft.com/office/officeart/2005/8/layout/list1"/>
    <dgm:cxn modelId="{E335F7DF-2E83-1442-90C1-43137DB57ACD}" type="presParOf" srcId="{622EBF70-847B-724C-9B39-754DFE64BE12}" destId="{71FD64DB-94FC-F84C-8386-BDB2EDC00842}" srcOrd="0" destOrd="0" presId="urn:microsoft.com/office/officeart/2005/8/layout/list1"/>
    <dgm:cxn modelId="{38F71FE5-4BEC-FD45-AD82-CD181AB0A28B}" type="presParOf" srcId="{71FD64DB-94FC-F84C-8386-BDB2EDC00842}" destId="{32672327-9F30-644A-84E1-84161FFD1060}" srcOrd="0" destOrd="0" presId="urn:microsoft.com/office/officeart/2005/8/layout/list1"/>
    <dgm:cxn modelId="{E14AE958-2A99-8F4A-A487-EB4F974DCEC8}" type="presParOf" srcId="{71FD64DB-94FC-F84C-8386-BDB2EDC00842}" destId="{4A7074DB-E600-9B4C-A546-2FE407F4F9CF}" srcOrd="1" destOrd="0" presId="urn:microsoft.com/office/officeart/2005/8/layout/list1"/>
    <dgm:cxn modelId="{C41FB155-EAF1-FC4C-B759-690E320DD7F3}" type="presParOf" srcId="{622EBF70-847B-724C-9B39-754DFE64BE12}" destId="{47B58D0A-3FD1-EE41-B490-2885E3592D02}" srcOrd="1" destOrd="0" presId="urn:microsoft.com/office/officeart/2005/8/layout/list1"/>
    <dgm:cxn modelId="{F5E570D7-EDE9-BA43-B9CB-CE6DBAED8A08}" type="presParOf" srcId="{622EBF70-847B-724C-9B39-754DFE64BE12}" destId="{8661B1DF-0817-EC44-B6D9-9D68D5A19F46}" srcOrd="2" destOrd="0" presId="urn:microsoft.com/office/officeart/2005/8/layout/list1"/>
    <dgm:cxn modelId="{611F944A-393A-F44E-AEB7-BE4BFC0AF530}" type="presParOf" srcId="{622EBF70-847B-724C-9B39-754DFE64BE12}" destId="{3CF142DC-22D7-FD48-A1AC-A8191B7FC09F}" srcOrd="3" destOrd="0" presId="urn:microsoft.com/office/officeart/2005/8/layout/list1"/>
    <dgm:cxn modelId="{1A1E95E0-CFFE-3C4E-B227-B2F17A92B4BD}" type="presParOf" srcId="{622EBF70-847B-724C-9B39-754DFE64BE12}" destId="{385201D8-DC1C-F648-A926-74D4644B38BE}" srcOrd="4" destOrd="0" presId="urn:microsoft.com/office/officeart/2005/8/layout/list1"/>
    <dgm:cxn modelId="{DBF4A6E8-D586-F947-B856-2F977F74A390}" type="presParOf" srcId="{385201D8-DC1C-F648-A926-74D4644B38BE}" destId="{DCE68626-F62D-514E-840E-1CECAC014781}" srcOrd="0" destOrd="0" presId="urn:microsoft.com/office/officeart/2005/8/layout/list1"/>
    <dgm:cxn modelId="{C01DC63C-12D5-A147-B767-A1DA9E94EFC7}" type="presParOf" srcId="{385201D8-DC1C-F648-A926-74D4644B38BE}" destId="{CB534A5F-731A-EB4A-85CE-2283098DDD1A}" srcOrd="1" destOrd="0" presId="urn:microsoft.com/office/officeart/2005/8/layout/list1"/>
    <dgm:cxn modelId="{0BB2BD94-535A-D54E-A47F-29042E82A9C0}" type="presParOf" srcId="{622EBF70-847B-724C-9B39-754DFE64BE12}" destId="{CD12891B-E9BE-404B-BA53-AD65C62FA5C2}" srcOrd="5" destOrd="0" presId="urn:microsoft.com/office/officeart/2005/8/layout/list1"/>
    <dgm:cxn modelId="{FD7A0321-197F-DD44-995C-15A672541E14}" type="presParOf" srcId="{622EBF70-847B-724C-9B39-754DFE64BE12}" destId="{969CF896-821D-AA4E-B27F-3AD0B9096337}" srcOrd="6" destOrd="0" presId="urn:microsoft.com/office/officeart/2005/8/layout/list1"/>
    <dgm:cxn modelId="{82A41401-E111-8A42-852A-F8CF5C223810}" type="presParOf" srcId="{622EBF70-847B-724C-9B39-754DFE64BE12}" destId="{9AF95FD0-EE47-A543-85D0-8A0735161881}" srcOrd="7" destOrd="0" presId="urn:microsoft.com/office/officeart/2005/8/layout/list1"/>
    <dgm:cxn modelId="{A51BF074-7F20-EC4C-8D76-CA6542FB6BF1}" type="presParOf" srcId="{622EBF70-847B-724C-9B39-754DFE64BE12}" destId="{FA0A33D4-DF56-6B43-9EDA-0B654C55B87E}" srcOrd="8" destOrd="0" presId="urn:microsoft.com/office/officeart/2005/8/layout/list1"/>
    <dgm:cxn modelId="{EF97A473-BC69-3D45-B8E4-4A65CBA118AC}" type="presParOf" srcId="{FA0A33D4-DF56-6B43-9EDA-0B654C55B87E}" destId="{694C0377-D9F0-7343-A4E6-A46CC1311426}" srcOrd="0" destOrd="0" presId="urn:microsoft.com/office/officeart/2005/8/layout/list1"/>
    <dgm:cxn modelId="{1B4B1294-FDF4-6046-BB93-60FB291472D3}" type="presParOf" srcId="{FA0A33D4-DF56-6B43-9EDA-0B654C55B87E}" destId="{13A779D2-296D-7E44-A0A6-195B2BD4119F}" srcOrd="1" destOrd="0" presId="urn:microsoft.com/office/officeart/2005/8/layout/list1"/>
    <dgm:cxn modelId="{F5F6EC70-7817-2F4C-A8A3-0378CC357783}" type="presParOf" srcId="{622EBF70-847B-724C-9B39-754DFE64BE12}" destId="{7C2AF2CA-37C1-6449-BAD4-F4E353DD1918}" srcOrd="9" destOrd="0" presId="urn:microsoft.com/office/officeart/2005/8/layout/list1"/>
    <dgm:cxn modelId="{9B87CF6F-543E-484D-B3A7-FDA45218788B}" type="presParOf" srcId="{622EBF70-847B-724C-9B39-754DFE64BE12}" destId="{546D35BE-DA80-3C4C-8A7F-782964306563}"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1B1DF-0817-EC44-B6D9-9D68D5A19F46}">
      <dsp:nvSpPr>
        <dsp:cNvPr id="0" name=""/>
        <dsp:cNvSpPr/>
      </dsp:nvSpPr>
      <dsp:spPr>
        <a:xfrm>
          <a:off x="0" y="1309654"/>
          <a:ext cx="12132636" cy="163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7074DB-E600-9B4C-A546-2FE407F4F9CF}">
      <dsp:nvSpPr>
        <dsp:cNvPr id="0" name=""/>
        <dsp:cNvSpPr/>
      </dsp:nvSpPr>
      <dsp:spPr>
        <a:xfrm>
          <a:off x="116685" y="1395002"/>
          <a:ext cx="6578727" cy="7410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1009" tIns="0" rIns="321009" bIns="0" numCol="1" spcCol="1270" anchor="ctr" anchorCtr="0">
          <a:noAutofit/>
        </a:bodyPr>
        <a:lstStyle/>
        <a:p>
          <a:pPr marL="0" lvl="0" indent="0" algn="l" defTabSz="1155700">
            <a:lnSpc>
              <a:spcPct val="90000"/>
            </a:lnSpc>
            <a:spcBef>
              <a:spcPct val="0"/>
            </a:spcBef>
            <a:spcAft>
              <a:spcPct val="35000"/>
            </a:spcAft>
            <a:buNone/>
          </a:pPr>
          <a:r>
            <a:rPr lang="pt-BR" sz="2600" kern="1200" dirty="0"/>
            <a:t>Político – Modelo de Gestão </a:t>
          </a:r>
        </a:p>
      </dsp:txBody>
      <dsp:txXfrm>
        <a:off x="152862" y="1431179"/>
        <a:ext cx="6506373" cy="668744"/>
      </dsp:txXfrm>
    </dsp:sp>
    <dsp:sp modelId="{969CF896-821D-AA4E-B27F-3AD0B9096337}">
      <dsp:nvSpPr>
        <dsp:cNvPr id="0" name=""/>
        <dsp:cNvSpPr/>
      </dsp:nvSpPr>
      <dsp:spPr>
        <a:xfrm>
          <a:off x="0" y="3141619"/>
          <a:ext cx="12132636" cy="163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534A5F-731A-EB4A-85CE-2283098DDD1A}">
      <dsp:nvSpPr>
        <dsp:cNvPr id="0" name=""/>
        <dsp:cNvSpPr/>
      </dsp:nvSpPr>
      <dsp:spPr>
        <a:xfrm>
          <a:off x="113197" y="3298654"/>
          <a:ext cx="6578727" cy="8023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1009" tIns="0" rIns="321009" bIns="0" numCol="1" spcCol="1270" anchor="ctr" anchorCtr="0">
          <a:noAutofit/>
        </a:bodyPr>
        <a:lstStyle/>
        <a:p>
          <a:pPr marL="0" lvl="0" indent="0" algn="l" defTabSz="1155700">
            <a:lnSpc>
              <a:spcPct val="90000"/>
            </a:lnSpc>
            <a:spcBef>
              <a:spcPct val="0"/>
            </a:spcBef>
            <a:spcAft>
              <a:spcPct val="35000"/>
            </a:spcAft>
            <a:buNone/>
          </a:pPr>
          <a:r>
            <a:rPr lang="pt-BR" sz="2600" kern="1200" dirty="0"/>
            <a:t>Econômico – Modelo de Financiamento </a:t>
          </a:r>
        </a:p>
      </dsp:txBody>
      <dsp:txXfrm>
        <a:off x="152365" y="3337822"/>
        <a:ext cx="6500391" cy="724029"/>
      </dsp:txXfrm>
    </dsp:sp>
    <dsp:sp modelId="{546D35BE-DA80-3C4C-8A7F-782964306563}">
      <dsp:nvSpPr>
        <dsp:cNvPr id="0" name=""/>
        <dsp:cNvSpPr/>
      </dsp:nvSpPr>
      <dsp:spPr>
        <a:xfrm>
          <a:off x="0" y="4981816"/>
          <a:ext cx="12132636" cy="163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A779D2-296D-7E44-A0A6-195B2BD4119F}">
      <dsp:nvSpPr>
        <dsp:cNvPr id="0" name=""/>
        <dsp:cNvSpPr/>
      </dsp:nvSpPr>
      <dsp:spPr>
        <a:xfrm>
          <a:off x="113197" y="5130619"/>
          <a:ext cx="6578727" cy="8105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1009" tIns="0" rIns="321009" bIns="0" numCol="1" spcCol="1270" anchor="ctr" anchorCtr="0">
          <a:noAutofit/>
        </a:bodyPr>
        <a:lstStyle/>
        <a:p>
          <a:pPr marL="0" lvl="0" indent="0" algn="l" defTabSz="1155700">
            <a:lnSpc>
              <a:spcPct val="90000"/>
            </a:lnSpc>
            <a:spcBef>
              <a:spcPct val="0"/>
            </a:spcBef>
            <a:spcAft>
              <a:spcPct val="35000"/>
            </a:spcAft>
            <a:buNone/>
          </a:pPr>
          <a:r>
            <a:rPr lang="pt-BR" sz="2600" kern="1200" dirty="0"/>
            <a:t>Técnico – Modelo Assistencial </a:t>
          </a:r>
        </a:p>
      </dsp:txBody>
      <dsp:txXfrm>
        <a:off x="152767" y="5170189"/>
        <a:ext cx="6499587" cy="73145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2700" spc="-1" strike="noStrike">
                <a:solidFill>
                  <a:srgbClr val="202427"/>
                </a:solidFill>
                <a:latin typeface="Lato regular"/>
              </a:rPr>
              <a:t>Clique para mover o slide</a:t>
            </a:r>
            <a:endParaRPr b="0" lang="en-US" sz="2700" spc="-1" strike="noStrike">
              <a:solidFill>
                <a:srgbClr val="202427"/>
              </a:solidFill>
              <a:latin typeface="Lato regular"/>
            </a:endParaRPr>
          </a:p>
        </p:txBody>
      </p:sp>
      <p:sp>
        <p:nvSpPr>
          <p:cNvPr id="36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pt-BR" sz="2000" spc="-1" strike="noStrike">
                <a:solidFill>
                  <a:srgbClr val="000000"/>
                </a:solidFill>
                <a:latin typeface="Arial"/>
              </a:rPr>
              <a:t>Clique para editar o formato de notas</a:t>
            </a:r>
            <a:endParaRPr b="0" lang="pt-BR" sz="2000" spc="-1" strike="noStrike">
              <a:solidFill>
                <a:srgbClr val="000000"/>
              </a:solidFill>
              <a:latin typeface="Arial"/>
            </a:endParaRPr>
          </a:p>
        </p:txBody>
      </p:sp>
      <p:sp>
        <p:nvSpPr>
          <p:cNvPr id="36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t-BR" sz="1400" spc="-1" strike="noStrike">
                <a:solidFill>
                  <a:srgbClr val="000000"/>
                </a:solidFill>
                <a:latin typeface="Times New Roman"/>
              </a:rPr>
              <a:t>&lt;cabeçalho&gt;</a:t>
            </a:r>
            <a:endParaRPr b="0" lang="pt-BR" sz="1400" spc="-1" strike="noStrike">
              <a:solidFill>
                <a:srgbClr val="000000"/>
              </a:solidFill>
              <a:latin typeface="Times New Roman"/>
            </a:endParaRPr>
          </a:p>
        </p:txBody>
      </p:sp>
      <p:sp>
        <p:nvSpPr>
          <p:cNvPr id="364"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indent="0" algn="r">
              <a:buNone/>
              <a:defRPr b="0" lang="pt-BR" sz="1400" spc="-1" strike="noStrike">
                <a:solidFill>
                  <a:srgbClr val="000000"/>
                </a:solidFill>
                <a:latin typeface="Times New Roman"/>
              </a:defRPr>
            </a:lvl1pPr>
          </a:lstStyle>
          <a:p>
            <a:pPr indent="0" algn="r">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365"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366"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indent="0" algn="r">
              <a:buNone/>
              <a:defRPr b="0" lang="pt-BR" sz="1400" spc="-1" strike="noStrike">
                <a:solidFill>
                  <a:srgbClr val="000000"/>
                </a:solidFill>
                <a:latin typeface="Times New Roman"/>
              </a:defRPr>
            </a:lvl1pPr>
          </a:lstStyle>
          <a:p>
            <a:pPr indent="0" algn="r">
              <a:buNone/>
            </a:pPr>
            <a:fld id="{E13BD736-A7A2-40C2-B657-292F77B6A735}" type="slidenum">
              <a:rPr b="0" lang="pt-BR" sz="1400" spc="-1" strike="noStrike">
                <a:solidFill>
                  <a:srgbClr val="000000"/>
                </a:solidFill>
                <a:latin typeface="Times New Roman"/>
              </a:rPr>
              <a:t>&lt;número&gt;</a:t>
            </a:fld>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PlaceHolder 1"/>
          <p:cNvSpPr>
            <a:spLocks noGrp="1"/>
          </p:cNvSpPr>
          <p:nvPr>
            <p:ph type="sldImg"/>
          </p:nvPr>
        </p:nvSpPr>
        <p:spPr>
          <a:xfrm>
            <a:off x="480960" y="1279440"/>
            <a:ext cx="6141600" cy="3454200"/>
          </a:xfrm>
          <a:prstGeom prst="rect">
            <a:avLst/>
          </a:prstGeom>
          <a:ln w="0">
            <a:noFill/>
          </a:ln>
        </p:spPr>
      </p:sp>
      <p:sp>
        <p:nvSpPr>
          <p:cNvPr id="1165"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66" name="PlaceHolder 3"/>
          <p:cNvSpPr>
            <a:spLocks noGrp="1"/>
          </p:cNvSpPr>
          <p:nvPr>
            <p:ph type="sldNum" idx="13"/>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AFC396E7-E1B1-40FD-9AC6-2F09276AD3AA}"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7" name="PlaceHolder 1"/>
          <p:cNvSpPr>
            <a:spLocks noGrp="1"/>
          </p:cNvSpPr>
          <p:nvPr>
            <p:ph type="sldImg"/>
          </p:nvPr>
        </p:nvSpPr>
        <p:spPr>
          <a:xfrm>
            <a:off x="480960" y="1279440"/>
            <a:ext cx="6141600" cy="3454200"/>
          </a:xfrm>
          <a:prstGeom prst="rect">
            <a:avLst/>
          </a:prstGeom>
          <a:ln w="0">
            <a:noFill/>
          </a:ln>
        </p:spPr>
      </p:sp>
      <p:sp>
        <p:nvSpPr>
          <p:cNvPr id="1168"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69" name="PlaceHolder 3"/>
          <p:cNvSpPr>
            <a:spLocks noGrp="1"/>
          </p:cNvSpPr>
          <p:nvPr>
            <p:ph type="sldNum" idx="14"/>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76CC8286-76B8-4A39-8A5F-1D8F8B3417DA}"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0" name="PlaceHolder 1"/>
          <p:cNvSpPr>
            <a:spLocks noGrp="1"/>
          </p:cNvSpPr>
          <p:nvPr>
            <p:ph type="sldImg"/>
          </p:nvPr>
        </p:nvSpPr>
        <p:spPr>
          <a:xfrm>
            <a:off x="480960" y="1279440"/>
            <a:ext cx="6141600" cy="3454200"/>
          </a:xfrm>
          <a:prstGeom prst="rect">
            <a:avLst/>
          </a:prstGeom>
          <a:ln w="0">
            <a:noFill/>
          </a:ln>
        </p:spPr>
      </p:sp>
      <p:sp>
        <p:nvSpPr>
          <p:cNvPr id="1171"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72" name="PlaceHolder 3"/>
          <p:cNvSpPr>
            <a:spLocks noGrp="1"/>
          </p:cNvSpPr>
          <p:nvPr>
            <p:ph type="sldNum" idx="15"/>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93CB89FA-BFEB-437F-A45E-44B016443A4B}"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3" name="PlaceHolder 1"/>
          <p:cNvSpPr>
            <a:spLocks noGrp="1"/>
          </p:cNvSpPr>
          <p:nvPr>
            <p:ph type="sldImg"/>
          </p:nvPr>
        </p:nvSpPr>
        <p:spPr>
          <a:xfrm>
            <a:off x="480960" y="1279440"/>
            <a:ext cx="6141600" cy="3454200"/>
          </a:xfrm>
          <a:prstGeom prst="rect">
            <a:avLst/>
          </a:prstGeom>
          <a:ln w="0">
            <a:noFill/>
          </a:ln>
        </p:spPr>
      </p:sp>
      <p:sp>
        <p:nvSpPr>
          <p:cNvPr id="1174"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75" name="PlaceHolder 3"/>
          <p:cNvSpPr>
            <a:spLocks noGrp="1"/>
          </p:cNvSpPr>
          <p:nvPr>
            <p:ph type="sldNum" idx="16"/>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4A165339-9A92-43EC-AD4C-BBF50C51943C}"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6" name="PlaceHolder 1"/>
          <p:cNvSpPr>
            <a:spLocks noGrp="1"/>
          </p:cNvSpPr>
          <p:nvPr>
            <p:ph type="sldImg"/>
          </p:nvPr>
        </p:nvSpPr>
        <p:spPr>
          <a:xfrm>
            <a:off x="480960" y="1279440"/>
            <a:ext cx="6141600" cy="3454200"/>
          </a:xfrm>
          <a:prstGeom prst="rect">
            <a:avLst/>
          </a:prstGeom>
          <a:ln w="0">
            <a:noFill/>
          </a:ln>
        </p:spPr>
      </p:sp>
      <p:sp>
        <p:nvSpPr>
          <p:cNvPr id="1177"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78" name="PlaceHolder 3"/>
          <p:cNvSpPr>
            <a:spLocks noGrp="1"/>
          </p:cNvSpPr>
          <p:nvPr>
            <p:ph type="sldNum" idx="17"/>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78805BB2-166B-4B17-88D3-B8DFF88EA329}"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9" name="PlaceHolder 1"/>
          <p:cNvSpPr>
            <a:spLocks noGrp="1"/>
          </p:cNvSpPr>
          <p:nvPr>
            <p:ph type="sldImg"/>
          </p:nvPr>
        </p:nvSpPr>
        <p:spPr>
          <a:xfrm>
            <a:off x="480960" y="1279440"/>
            <a:ext cx="6141600" cy="3454200"/>
          </a:xfrm>
          <a:prstGeom prst="rect">
            <a:avLst/>
          </a:prstGeom>
          <a:ln w="0">
            <a:noFill/>
          </a:ln>
        </p:spPr>
      </p:sp>
      <p:sp>
        <p:nvSpPr>
          <p:cNvPr id="1180"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81" name="PlaceHolder 3"/>
          <p:cNvSpPr>
            <a:spLocks noGrp="1"/>
          </p:cNvSpPr>
          <p:nvPr>
            <p:ph type="sldNum" idx="18"/>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B7A5FB2C-F4C3-49F0-822A-5EB05642A08C}"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2" name="PlaceHolder 1"/>
          <p:cNvSpPr>
            <a:spLocks noGrp="1"/>
          </p:cNvSpPr>
          <p:nvPr>
            <p:ph type="sldImg"/>
          </p:nvPr>
        </p:nvSpPr>
        <p:spPr>
          <a:xfrm>
            <a:off x="480960" y="1279440"/>
            <a:ext cx="6141600" cy="3454200"/>
          </a:xfrm>
          <a:prstGeom prst="rect">
            <a:avLst/>
          </a:prstGeom>
          <a:ln w="0">
            <a:noFill/>
          </a:ln>
        </p:spPr>
      </p:sp>
      <p:sp>
        <p:nvSpPr>
          <p:cNvPr id="1183"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84" name="PlaceHolder 3"/>
          <p:cNvSpPr>
            <a:spLocks noGrp="1"/>
          </p:cNvSpPr>
          <p:nvPr>
            <p:ph type="sldNum" idx="19"/>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9E42E5DD-4E33-4776-90F7-FACC43149387}"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5" name="PlaceHolder 1"/>
          <p:cNvSpPr>
            <a:spLocks noGrp="1"/>
          </p:cNvSpPr>
          <p:nvPr>
            <p:ph type="sldImg"/>
          </p:nvPr>
        </p:nvSpPr>
        <p:spPr>
          <a:xfrm>
            <a:off x="480960" y="1279440"/>
            <a:ext cx="6141600" cy="3454200"/>
          </a:xfrm>
          <a:prstGeom prst="rect">
            <a:avLst/>
          </a:prstGeom>
          <a:ln w="0">
            <a:noFill/>
          </a:ln>
        </p:spPr>
      </p:sp>
      <p:sp>
        <p:nvSpPr>
          <p:cNvPr id="1186"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87" name="PlaceHolder 3"/>
          <p:cNvSpPr>
            <a:spLocks noGrp="1"/>
          </p:cNvSpPr>
          <p:nvPr>
            <p:ph type="sldNum" idx="20"/>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9172CFD1-F10E-415D-A48C-CE7C7DF9A53F}"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PlaceHolder 1"/>
          <p:cNvSpPr>
            <a:spLocks noGrp="1"/>
          </p:cNvSpPr>
          <p:nvPr>
            <p:ph type="sldImg"/>
          </p:nvPr>
        </p:nvSpPr>
        <p:spPr>
          <a:xfrm>
            <a:off x="480960" y="1279440"/>
            <a:ext cx="6141600" cy="3454200"/>
          </a:xfrm>
          <a:prstGeom prst="rect">
            <a:avLst/>
          </a:prstGeom>
          <a:ln w="0">
            <a:noFill/>
          </a:ln>
        </p:spPr>
      </p:sp>
      <p:sp>
        <p:nvSpPr>
          <p:cNvPr id="1189"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90" name="PlaceHolder 3"/>
          <p:cNvSpPr>
            <a:spLocks noGrp="1"/>
          </p:cNvSpPr>
          <p:nvPr>
            <p:ph type="sldNum" idx="21"/>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A73FC2E5-66A7-49F0-AFA2-D925E37345E7}"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1" name="PlaceHolder 1"/>
          <p:cNvSpPr>
            <a:spLocks noGrp="1"/>
          </p:cNvSpPr>
          <p:nvPr>
            <p:ph type="sldImg"/>
          </p:nvPr>
        </p:nvSpPr>
        <p:spPr>
          <a:xfrm>
            <a:off x="480960" y="1279440"/>
            <a:ext cx="6141600" cy="3454200"/>
          </a:xfrm>
          <a:prstGeom prst="rect">
            <a:avLst/>
          </a:prstGeom>
          <a:ln w="0">
            <a:noFill/>
          </a:ln>
        </p:spPr>
      </p:sp>
      <p:sp>
        <p:nvSpPr>
          <p:cNvPr id="1192"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93" name="PlaceHolder 3"/>
          <p:cNvSpPr>
            <a:spLocks noGrp="1"/>
          </p:cNvSpPr>
          <p:nvPr>
            <p:ph type="sldNum" idx="22"/>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AC91EB9A-030F-4FA2-925E-EC53C35BC11A}"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PlaceHolder 1"/>
          <p:cNvSpPr>
            <a:spLocks noGrp="1"/>
          </p:cNvSpPr>
          <p:nvPr>
            <p:ph type="sldImg"/>
          </p:nvPr>
        </p:nvSpPr>
        <p:spPr>
          <a:xfrm>
            <a:off x="480960" y="1279440"/>
            <a:ext cx="6141600" cy="3454200"/>
          </a:xfrm>
          <a:prstGeom prst="rect">
            <a:avLst/>
          </a:prstGeom>
          <a:ln w="0">
            <a:noFill/>
          </a:ln>
        </p:spPr>
      </p:sp>
      <p:sp>
        <p:nvSpPr>
          <p:cNvPr id="1195"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96" name="PlaceHolder 3"/>
          <p:cNvSpPr>
            <a:spLocks noGrp="1"/>
          </p:cNvSpPr>
          <p:nvPr>
            <p:ph type="sldNum" idx="23"/>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CC0C023A-6092-46BF-994C-A6D57A1D1EB5}"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7" name="PlaceHolder 1"/>
          <p:cNvSpPr>
            <a:spLocks noGrp="1"/>
          </p:cNvSpPr>
          <p:nvPr>
            <p:ph type="sldImg"/>
          </p:nvPr>
        </p:nvSpPr>
        <p:spPr>
          <a:xfrm>
            <a:off x="480960" y="1279440"/>
            <a:ext cx="6141600" cy="3454200"/>
          </a:xfrm>
          <a:prstGeom prst="rect">
            <a:avLst/>
          </a:prstGeom>
          <a:ln w="0">
            <a:noFill/>
          </a:ln>
        </p:spPr>
      </p:sp>
      <p:sp>
        <p:nvSpPr>
          <p:cNvPr id="1198"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199" name="PlaceHolder 3"/>
          <p:cNvSpPr>
            <a:spLocks noGrp="1"/>
          </p:cNvSpPr>
          <p:nvPr>
            <p:ph type="sldNum" idx="24"/>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FD0216B6-1440-4E9E-BD4D-34251257287B}"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PlaceHolder 1"/>
          <p:cNvSpPr>
            <a:spLocks noGrp="1"/>
          </p:cNvSpPr>
          <p:nvPr>
            <p:ph type="sldImg"/>
          </p:nvPr>
        </p:nvSpPr>
        <p:spPr>
          <a:xfrm>
            <a:off x="480960" y="1279440"/>
            <a:ext cx="6141600" cy="3454200"/>
          </a:xfrm>
          <a:prstGeom prst="rect">
            <a:avLst/>
          </a:prstGeom>
          <a:ln w="0">
            <a:noFill/>
          </a:ln>
        </p:spPr>
      </p:sp>
      <p:sp>
        <p:nvSpPr>
          <p:cNvPr id="1201"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202" name="PlaceHolder 3"/>
          <p:cNvSpPr>
            <a:spLocks noGrp="1"/>
          </p:cNvSpPr>
          <p:nvPr>
            <p:ph type="sldNum" idx="25"/>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1ACBBA30-DE10-4868-BF42-7E33E40A0D35}"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3" name="PlaceHolder 1"/>
          <p:cNvSpPr>
            <a:spLocks noGrp="1"/>
          </p:cNvSpPr>
          <p:nvPr>
            <p:ph type="sldImg"/>
          </p:nvPr>
        </p:nvSpPr>
        <p:spPr>
          <a:xfrm>
            <a:off x="480960" y="1279440"/>
            <a:ext cx="6141600" cy="3454200"/>
          </a:xfrm>
          <a:prstGeom prst="rect">
            <a:avLst/>
          </a:prstGeom>
          <a:ln w="0">
            <a:noFill/>
          </a:ln>
        </p:spPr>
      </p:sp>
      <p:sp>
        <p:nvSpPr>
          <p:cNvPr id="1204"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205" name="PlaceHolder 3"/>
          <p:cNvSpPr>
            <a:spLocks noGrp="1"/>
          </p:cNvSpPr>
          <p:nvPr>
            <p:ph type="sldNum" idx="26"/>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F5DB5449-AF68-44E0-A686-990D910CC76A}"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PlaceHolder 1"/>
          <p:cNvSpPr>
            <a:spLocks noGrp="1"/>
          </p:cNvSpPr>
          <p:nvPr>
            <p:ph type="sldImg"/>
          </p:nvPr>
        </p:nvSpPr>
        <p:spPr>
          <a:xfrm>
            <a:off x="480960" y="1279440"/>
            <a:ext cx="6141600" cy="3454200"/>
          </a:xfrm>
          <a:prstGeom prst="rect">
            <a:avLst/>
          </a:prstGeom>
          <a:ln w="0">
            <a:noFill/>
          </a:ln>
        </p:spPr>
      </p:sp>
      <p:sp>
        <p:nvSpPr>
          <p:cNvPr id="1207"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208" name="PlaceHolder 3"/>
          <p:cNvSpPr>
            <a:spLocks noGrp="1"/>
          </p:cNvSpPr>
          <p:nvPr>
            <p:ph type="sldNum" idx="27"/>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1E4E9FC7-30A0-40E0-82DC-C7A0A34FDE53}"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PlaceHolder 1"/>
          <p:cNvSpPr>
            <a:spLocks noGrp="1"/>
          </p:cNvSpPr>
          <p:nvPr>
            <p:ph type="sldImg"/>
          </p:nvPr>
        </p:nvSpPr>
        <p:spPr>
          <a:xfrm>
            <a:off x="480960" y="1279440"/>
            <a:ext cx="6141600" cy="3454200"/>
          </a:xfrm>
          <a:prstGeom prst="rect">
            <a:avLst/>
          </a:prstGeom>
          <a:ln w="0">
            <a:noFill/>
          </a:ln>
        </p:spPr>
      </p:sp>
      <p:sp>
        <p:nvSpPr>
          <p:cNvPr id="1210"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211" name="PlaceHolder 3"/>
          <p:cNvSpPr>
            <a:spLocks noGrp="1"/>
          </p:cNvSpPr>
          <p:nvPr>
            <p:ph type="sldNum" idx="28"/>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7057F6B8-2743-4D45-9630-42010EEA6438}"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PlaceHolder 1"/>
          <p:cNvSpPr>
            <a:spLocks noGrp="1"/>
          </p:cNvSpPr>
          <p:nvPr>
            <p:ph type="sldImg"/>
          </p:nvPr>
        </p:nvSpPr>
        <p:spPr>
          <a:xfrm>
            <a:off x="480960" y="1279440"/>
            <a:ext cx="6141600" cy="3454200"/>
          </a:xfrm>
          <a:prstGeom prst="rect">
            <a:avLst/>
          </a:prstGeom>
          <a:ln w="0">
            <a:noFill/>
          </a:ln>
        </p:spPr>
      </p:sp>
      <p:sp>
        <p:nvSpPr>
          <p:cNvPr id="1213"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214" name="PlaceHolder 3"/>
          <p:cNvSpPr>
            <a:spLocks noGrp="1"/>
          </p:cNvSpPr>
          <p:nvPr>
            <p:ph type="sldNum" idx="29"/>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F7C97EEF-8865-4B36-8A90-2236ED9661CD}"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PlaceHolder 1"/>
          <p:cNvSpPr>
            <a:spLocks noGrp="1"/>
          </p:cNvSpPr>
          <p:nvPr>
            <p:ph type="sldImg"/>
          </p:nvPr>
        </p:nvSpPr>
        <p:spPr>
          <a:xfrm>
            <a:off x="480960" y="1279440"/>
            <a:ext cx="6141600" cy="3454200"/>
          </a:xfrm>
          <a:prstGeom prst="rect">
            <a:avLst/>
          </a:prstGeom>
          <a:ln w="0">
            <a:noFill/>
          </a:ln>
        </p:spPr>
      </p:sp>
      <p:sp>
        <p:nvSpPr>
          <p:cNvPr id="1216"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217" name="PlaceHolder 3"/>
          <p:cNvSpPr>
            <a:spLocks noGrp="1"/>
          </p:cNvSpPr>
          <p:nvPr>
            <p:ph type="sldNum" idx="30"/>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5B1B5FF6-98F9-4DB1-9C22-52A51941A184}"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PlaceHolder 1"/>
          <p:cNvSpPr>
            <a:spLocks noGrp="1"/>
          </p:cNvSpPr>
          <p:nvPr>
            <p:ph type="sldImg"/>
          </p:nvPr>
        </p:nvSpPr>
        <p:spPr>
          <a:xfrm>
            <a:off x="480960" y="1279440"/>
            <a:ext cx="6141600" cy="3454200"/>
          </a:xfrm>
          <a:prstGeom prst="rect">
            <a:avLst/>
          </a:prstGeom>
          <a:ln w="0">
            <a:noFill/>
          </a:ln>
        </p:spPr>
      </p:sp>
      <p:sp>
        <p:nvSpPr>
          <p:cNvPr id="1219"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220" name="PlaceHolder 3"/>
          <p:cNvSpPr>
            <a:spLocks noGrp="1"/>
          </p:cNvSpPr>
          <p:nvPr>
            <p:ph type="sldNum" idx="31"/>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C7B18328-C009-4E78-B26B-C6BAB748BA09}"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PlaceHolder 1"/>
          <p:cNvSpPr>
            <a:spLocks noGrp="1"/>
          </p:cNvSpPr>
          <p:nvPr>
            <p:ph type="sldImg"/>
          </p:nvPr>
        </p:nvSpPr>
        <p:spPr>
          <a:xfrm>
            <a:off x="480960" y="1279440"/>
            <a:ext cx="6141600" cy="3454200"/>
          </a:xfrm>
          <a:prstGeom prst="rect">
            <a:avLst/>
          </a:prstGeom>
          <a:ln w="0">
            <a:noFill/>
          </a:ln>
        </p:spPr>
      </p:sp>
      <p:sp>
        <p:nvSpPr>
          <p:cNvPr id="1222"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223" name="PlaceHolder 3"/>
          <p:cNvSpPr>
            <a:spLocks noGrp="1"/>
          </p:cNvSpPr>
          <p:nvPr>
            <p:ph type="sldNum" idx="32"/>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8D92940C-8CA3-4566-855A-3189C620D5C6}"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PlaceHolder 1"/>
          <p:cNvSpPr>
            <a:spLocks noGrp="1"/>
          </p:cNvSpPr>
          <p:nvPr>
            <p:ph type="sldNum" idx="33"/>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Times New Roman"/>
              </a:defRPr>
            </a:lvl1pPr>
          </a:lstStyle>
          <a:p>
            <a:pPr indent="0" algn="r">
              <a:lnSpc>
                <a:spcPct val="100000"/>
              </a:lnSpc>
              <a:buNone/>
            </a:pPr>
            <a:fld id="{DC2707B0-9179-456D-BBE1-455B422AC609}" type="slidenum">
              <a:rPr b="0" lang="en-US" sz="1300" spc="-1" strike="noStrike">
                <a:solidFill>
                  <a:srgbClr val="000000"/>
                </a:solidFill>
                <a:latin typeface="Times New Roman"/>
              </a:rPr>
              <a:t>&lt;número&gt;</a:t>
            </a:fld>
            <a:endParaRPr b="0" lang="pt-BR" sz="1300" spc="-1" strike="noStrike">
              <a:solidFill>
                <a:srgbClr val="000000"/>
              </a:solidFill>
              <a:latin typeface="Times New Roman"/>
            </a:endParaRPr>
          </a:p>
        </p:txBody>
      </p:sp>
      <p:sp>
        <p:nvSpPr>
          <p:cNvPr id="1225" name="PlaceHolder 2"/>
          <p:cNvSpPr>
            <a:spLocks noGrp="1"/>
          </p:cNvSpPr>
          <p:nvPr>
            <p:ph type="sldImg"/>
          </p:nvPr>
        </p:nvSpPr>
        <p:spPr>
          <a:xfrm>
            <a:off x="480960" y="1279440"/>
            <a:ext cx="6141600" cy="3454200"/>
          </a:xfrm>
          <a:prstGeom prst="rect">
            <a:avLst/>
          </a:prstGeom>
          <a:ln w="0">
            <a:noFill/>
          </a:ln>
        </p:spPr>
      </p:sp>
      <p:sp>
        <p:nvSpPr>
          <p:cNvPr id="1226" name="PlaceHolder 3"/>
          <p:cNvSpPr>
            <a:spLocks noGrp="1"/>
          </p:cNvSpPr>
          <p:nvPr>
            <p:ph type="body"/>
          </p:nvPr>
        </p:nvSpPr>
        <p:spPr>
          <a:xfrm>
            <a:off x="710280" y="4925520"/>
            <a:ext cx="5682960" cy="4029480"/>
          </a:xfrm>
          <a:prstGeom prst="rect">
            <a:avLst/>
          </a:prstGeom>
          <a:noFill/>
          <a:ln w="0">
            <a:noFill/>
          </a:ln>
        </p:spPr>
        <p:txBody>
          <a:bodyPr lIns="99000" rIns="99000" tIns="49680" bIns="49680" anchor="t">
            <a:noAutofit/>
          </a:bodyPr>
          <a:p>
            <a:pPr marL="216000" indent="0">
              <a:buNone/>
            </a:pPr>
            <a:endParaRPr b="0" lang="pt-BR" sz="1800" spc="-1" strike="noStrike">
              <a:solidFill>
                <a:srgbClr val="000000"/>
              </a:solidFill>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PlaceHolder 1"/>
          <p:cNvSpPr>
            <a:spLocks noGrp="1"/>
          </p:cNvSpPr>
          <p:nvPr>
            <p:ph type="sldNum" idx="34"/>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Times New Roman"/>
              </a:defRPr>
            </a:lvl1pPr>
          </a:lstStyle>
          <a:p>
            <a:pPr indent="0" algn="r">
              <a:lnSpc>
                <a:spcPct val="100000"/>
              </a:lnSpc>
              <a:buNone/>
            </a:pPr>
            <a:fld id="{ED3C5F26-EA76-4E36-B158-FADE7D31E66C}" type="slidenum">
              <a:rPr b="0" lang="en-US" sz="1300" spc="-1" strike="noStrike">
                <a:solidFill>
                  <a:srgbClr val="000000"/>
                </a:solidFill>
                <a:latin typeface="Times New Roman"/>
              </a:rPr>
              <a:t>&lt;número&gt;</a:t>
            </a:fld>
            <a:endParaRPr b="0" lang="pt-BR" sz="1300" spc="-1" strike="noStrike">
              <a:solidFill>
                <a:srgbClr val="000000"/>
              </a:solidFill>
              <a:latin typeface="Times New Roman"/>
            </a:endParaRPr>
          </a:p>
        </p:txBody>
      </p:sp>
      <p:sp>
        <p:nvSpPr>
          <p:cNvPr id="1228" name="PlaceHolder 2"/>
          <p:cNvSpPr>
            <a:spLocks noGrp="1"/>
          </p:cNvSpPr>
          <p:nvPr>
            <p:ph type="sldImg"/>
          </p:nvPr>
        </p:nvSpPr>
        <p:spPr>
          <a:xfrm>
            <a:off x="480960" y="1279440"/>
            <a:ext cx="6141600" cy="3454200"/>
          </a:xfrm>
          <a:prstGeom prst="rect">
            <a:avLst/>
          </a:prstGeom>
          <a:ln w="0">
            <a:noFill/>
          </a:ln>
        </p:spPr>
      </p:sp>
      <p:sp>
        <p:nvSpPr>
          <p:cNvPr id="1229" name="PlaceHolder 3"/>
          <p:cNvSpPr>
            <a:spLocks noGrp="1"/>
          </p:cNvSpPr>
          <p:nvPr>
            <p:ph type="body"/>
          </p:nvPr>
        </p:nvSpPr>
        <p:spPr>
          <a:xfrm>
            <a:off x="710280" y="4925520"/>
            <a:ext cx="5682960" cy="4029480"/>
          </a:xfrm>
          <a:prstGeom prst="rect">
            <a:avLst/>
          </a:prstGeom>
          <a:noFill/>
          <a:ln w="0">
            <a:noFill/>
          </a:ln>
        </p:spPr>
        <p:txBody>
          <a:bodyPr lIns="99000" rIns="99000" tIns="49680" bIns="49680" anchor="t">
            <a:noAutofit/>
          </a:bodyPr>
          <a:p>
            <a:pPr marL="216000" indent="0">
              <a:buNone/>
            </a:pPr>
            <a:endParaRPr b="0" lang="pt-BR" sz="1800" spc="-1" strike="noStrike">
              <a:solidFill>
                <a:srgbClr val="000000"/>
              </a:solidFill>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PlaceHolder 1"/>
          <p:cNvSpPr>
            <a:spLocks noGrp="1"/>
          </p:cNvSpPr>
          <p:nvPr>
            <p:ph type="sldImg"/>
          </p:nvPr>
        </p:nvSpPr>
        <p:spPr>
          <a:xfrm>
            <a:off x="480960" y="1279440"/>
            <a:ext cx="6141600" cy="3454200"/>
          </a:xfrm>
          <a:prstGeom prst="rect">
            <a:avLst/>
          </a:prstGeom>
          <a:ln w="0">
            <a:noFill/>
          </a:ln>
        </p:spPr>
      </p:sp>
      <p:sp>
        <p:nvSpPr>
          <p:cNvPr id="1231"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232" name="PlaceHolder 3"/>
          <p:cNvSpPr>
            <a:spLocks noGrp="1"/>
          </p:cNvSpPr>
          <p:nvPr>
            <p:ph type="sldNum" idx="35"/>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66589F39-8229-49E5-9FD4-06FE6C3125AD}"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3" name="PlaceHolder 1"/>
          <p:cNvSpPr>
            <a:spLocks noGrp="1"/>
          </p:cNvSpPr>
          <p:nvPr>
            <p:ph type="sldImg"/>
          </p:nvPr>
        </p:nvSpPr>
        <p:spPr>
          <a:xfrm>
            <a:off x="480960" y="1279440"/>
            <a:ext cx="6141600" cy="3454200"/>
          </a:xfrm>
          <a:prstGeom prst="rect">
            <a:avLst/>
          </a:prstGeom>
          <a:ln w="0">
            <a:noFill/>
          </a:ln>
        </p:spPr>
      </p:sp>
      <p:sp>
        <p:nvSpPr>
          <p:cNvPr id="1234"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rmAutofit/>
          </a:bodyPr>
          <a:p>
            <a:pPr marL="216000" indent="0">
              <a:buNone/>
            </a:pPr>
            <a:endParaRPr b="0" lang="pt-BR" sz="1800" spc="-1" strike="noStrike">
              <a:solidFill>
                <a:srgbClr val="000000"/>
              </a:solidFill>
              <a:latin typeface="Arial"/>
            </a:endParaRPr>
          </a:p>
        </p:txBody>
      </p:sp>
      <p:sp>
        <p:nvSpPr>
          <p:cNvPr id="1235" name="PlaceHolder 3"/>
          <p:cNvSpPr>
            <a:spLocks noGrp="1"/>
          </p:cNvSpPr>
          <p:nvPr>
            <p:ph type="sldNum" idx="36"/>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300" spc="-1" strike="noStrike">
                <a:solidFill>
                  <a:srgbClr val="000000"/>
                </a:solidFill>
                <a:latin typeface="+mn-lt"/>
                <a:ea typeface="+mn-ea"/>
              </a:defRPr>
            </a:lvl1pPr>
          </a:lstStyle>
          <a:p>
            <a:pPr indent="0" algn="r">
              <a:lnSpc>
                <a:spcPct val="100000"/>
              </a:lnSpc>
              <a:buNone/>
            </a:pPr>
            <a:fld id="{8CEB7171-8E25-45E7-B5A9-D6BF3A195A8D}" type="slidenum">
              <a:rPr b="0" lang="en-US" sz="1300" spc="-1" strike="noStrike">
                <a:solidFill>
                  <a:srgbClr val="000000"/>
                </a:solidFill>
                <a:latin typeface="+mn-lt"/>
                <a:ea typeface="+mn-ea"/>
              </a:rPr>
              <a:t>&lt;número&gt;</a:t>
            </a:fld>
            <a:endParaRPr b="0" lang="pt-BR" sz="1300" spc="-1" strike="noStrike">
              <a:solidFill>
                <a:srgbClr val="000000"/>
              </a:solidFill>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PlaceHolder 1"/>
          <p:cNvSpPr>
            <a:spLocks noGrp="1"/>
          </p:cNvSpPr>
          <p:nvPr>
            <p:ph type="sldNum" idx="37"/>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200" spc="-1" strike="noStrike">
                <a:solidFill>
                  <a:srgbClr val="000000"/>
                </a:solidFill>
                <a:latin typeface="Times New Roman"/>
                <a:ea typeface="ＭＳ Ｐゴシック"/>
              </a:defRPr>
            </a:lvl1pPr>
          </a:lstStyle>
          <a:p>
            <a:pPr indent="0" algn="r">
              <a:lnSpc>
                <a:spcPct val="100000"/>
              </a:lnSpc>
              <a:buNone/>
            </a:pPr>
            <a:fld id="{AAF8C505-6E16-42F7-A7F4-4075A86EB1ED}" type="slidenum">
              <a:rPr b="0" lang="en-US" sz="1200" spc="-1" strike="noStrike">
                <a:solidFill>
                  <a:srgbClr val="000000"/>
                </a:solidFill>
                <a:latin typeface="Times New Roman"/>
                <a:ea typeface="ＭＳ Ｐゴシック"/>
              </a:rPr>
              <a:t>&lt;número&gt;</a:t>
            </a:fld>
            <a:endParaRPr b="0" lang="pt-BR" sz="1200" spc="-1" strike="noStrike">
              <a:solidFill>
                <a:srgbClr val="000000"/>
              </a:solidFill>
              <a:latin typeface="Times New Roman"/>
            </a:endParaRPr>
          </a:p>
        </p:txBody>
      </p:sp>
      <p:sp>
        <p:nvSpPr>
          <p:cNvPr id="1237" name="PlaceHolder 2"/>
          <p:cNvSpPr>
            <a:spLocks noGrp="1"/>
          </p:cNvSpPr>
          <p:nvPr>
            <p:ph type="sldImg"/>
          </p:nvPr>
        </p:nvSpPr>
        <p:spPr>
          <a:xfrm>
            <a:off x="480960" y="1279440"/>
            <a:ext cx="6141600" cy="3454200"/>
          </a:xfrm>
          <a:prstGeom prst="rect">
            <a:avLst/>
          </a:prstGeom>
          <a:ln w="0">
            <a:noFill/>
          </a:ln>
        </p:spPr>
      </p:sp>
      <p:sp>
        <p:nvSpPr>
          <p:cNvPr id="1238" name="PlaceHolder 3"/>
          <p:cNvSpPr>
            <a:spLocks noGrp="1"/>
          </p:cNvSpPr>
          <p:nvPr>
            <p:ph type="body"/>
          </p:nvPr>
        </p:nvSpPr>
        <p:spPr>
          <a:xfrm>
            <a:off x="710280" y="4925520"/>
            <a:ext cx="5682960" cy="4029480"/>
          </a:xfrm>
          <a:prstGeom prst="rect">
            <a:avLst/>
          </a:prstGeom>
          <a:noFill/>
          <a:ln w="0">
            <a:noFill/>
          </a:ln>
        </p:spPr>
        <p:txBody>
          <a:bodyPr lIns="99000" rIns="99000" tIns="49680" bIns="49680" anchor="t">
            <a:noAutofit/>
          </a:bodyPr>
          <a:p>
            <a:pPr marL="216000" indent="0">
              <a:buNone/>
            </a:pPr>
            <a:endParaRPr b="0" lang="pt-BR" sz="1800" spc="-1" strike="noStrike">
              <a:solidFill>
                <a:srgbClr val="000000"/>
              </a:solidFill>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PlaceHolder 1"/>
          <p:cNvSpPr>
            <a:spLocks noGrp="1"/>
          </p:cNvSpPr>
          <p:nvPr>
            <p:ph type="sldNum" idx="38"/>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200" spc="-1" strike="noStrike">
                <a:solidFill>
                  <a:srgbClr val="000000"/>
                </a:solidFill>
                <a:latin typeface="Times New Roman"/>
                <a:ea typeface="ＭＳ Ｐゴシック"/>
              </a:defRPr>
            </a:lvl1pPr>
          </a:lstStyle>
          <a:p>
            <a:pPr indent="0" algn="r">
              <a:lnSpc>
                <a:spcPct val="100000"/>
              </a:lnSpc>
              <a:buNone/>
            </a:pPr>
            <a:fld id="{3E86A31F-E779-42A5-A480-1608833C4C11}" type="slidenum">
              <a:rPr b="0" lang="en-US" sz="1200" spc="-1" strike="noStrike">
                <a:solidFill>
                  <a:srgbClr val="000000"/>
                </a:solidFill>
                <a:latin typeface="Times New Roman"/>
                <a:ea typeface="ＭＳ Ｐゴシック"/>
              </a:rPr>
              <a:t>&lt;número&gt;</a:t>
            </a:fld>
            <a:endParaRPr b="0" lang="pt-BR" sz="1200" spc="-1" strike="noStrike">
              <a:solidFill>
                <a:srgbClr val="000000"/>
              </a:solidFill>
              <a:latin typeface="Times New Roman"/>
            </a:endParaRPr>
          </a:p>
        </p:txBody>
      </p:sp>
      <p:sp>
        <p:nvSpPr>
          <p:cNvPr id="1240" name="PlaceHolder 2"/>
          <p:cNvSpPr>
            <a:spLocks noGrp="1"/>
          </p:cNvSpPr>
          <p:nvPr>
            <p:ph type="sldImg"/>
          </p:nvPr>
        </p:nvSpPr>
        <p:spPr>
          <a:xfrm>
            <a:off x="480960" y="1279440"/>
            <a:ext cx="6141600" cy="3454200"/>
          </a:xfrm>
          <a:prstGeom prst="rect">
            <a:avLst/>
          </a:prstGeom>
          <a:ln w="0">
            <a:noFill/>
          </a:ln>
        </p:spPr>
      </p:sp>
      <p:sp>
        <p:nvSpPr>
          <p:cNvPr id="1241" name="PlaceHolder 3"/>
          <p:cNvSpPr>
            <a:spLocks noGrp="1"/>
          </p:cNvSpPr>
          <p:nvPr>
            <p:ph type="body"/>
          </p:nvPr>
        </p:nvSpPr>
        <p:spPr>
          <a:xfrm>
            <a:off x="710280" y="4925520"/>
            <a:ext cx="5682960" cy="4029480"/>
          </a:xfrm>
          <a:prstGeom prst="rect">
            <a:avLst/>
          </a:prstGeom>
          <a:noFill/>
          <a:ln w="0">
            <a:noFill/>
          </a:ln>
        </p:spPr>
        <p:txBody>
          <a:bodyPr lIns="99000" rIns="99000" tIns="49680" bIns="49680" anchor="t">
            <a:noAutofit/>
          </a:bodyPr>
          <a:p>
            <a:pPr marL="216000" indent="0">
              <a:buNone/>
            </a:pPr>
            <a:endParaRPr b="0" lang="pt-BR" sz="1800" spc="-1" strike="noStrike">
              <a:solidFill>
                <a:srgbClr val="000000"/>
              </a:solidFill>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2" name="PlaceHolder 1"/>
          <p:cNvSpPr>
            <a:spLocks noGrp="1"/>
          </p:cNvSpPr>
          <p:nvPr>
            <p:ph type="sldNum" idx="39"/>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200" spc="-1" strike="noStrike">
                <a:solidFill>
                  <a:srgbClr val="000000"/>
                </a:solidFill>
                <a:latin typeface="Times New Roman"/>
                <a:ea typeface="ＭＳ Ｐゴシック"/>
              </a:defRPr>
            </a:lvl1pPr>
          </a:lstStyle>
          <a:p>
            <a:pPr indent="0" algn="r">
              <a:lnSpc>
                <a:spcPct val="100000"/>
              </a:lnSpc>
              <a:buNone/>
            </a:pPr>
            <a:fld id="{27D5A05F-1BD7-4DFE-A469-60053FA9C62A}" type="slidenum">
              <a:rPr b="0" lang="en-US" sz="1200" spc="-1" strike="noStrike">
                <a:solidFill>
                  <a:srgbClr val="000000"/>
                </a:solidFill>
                <a:latin typeface="Times New Roman"/>
                <a:ea typeface="ＭＳ Ｐゴシック"/>
              </a:rPr>
              <a:t>&lt;número&gt;</a:t>
            </a:fld>
            <a:endParaRPr b="0" lang="pt-BR" sz="1200" spc="-1" strike="noStrike">
              <a:solidFill>
                <a:srgbClr val="000000"/>
              </a:solidFill>
              <a:latin typeface="Times New Roman"/>
            </a:endParaRPr>
          </a:p>
        </p:txBody>
      </p:sp>
      <p:sp>
        <p:nvSpPr>
          <p:cNvPr id="1243" name="PlaceHolder 2"/>
          <p:cNvSpPr>
            <a:spLocks noGrp="1"/>
          </p:cNvSpPr>
          <p:nvPr>
            <p:ph type="sldImg"/>
          </p:nvPr>
        </p:nvSpPr>
        <p:spPr>
          <a:xfrm>
            <a:off x="480960" y="1279440"/>
            <a:ext cx="6141600" cy="3454200"/>
          </a:xfrm>
          <a:prstGeom prst="rect">
            <a:avLst/>
          </a:prstGeom>
          <a:ln w="0">
            <a:noFill/>
          </a:ln>
        </p:spPr>
      </p:sp>
      <p:sp>
        <p:nvSpPr>
          <p:cNvPr id="1244" name="PlaceHolder 3"/>
          <p:cNvSpPr>
            <a:spLocks noGrp="1"/>
          </p:cNvSpPr>
          <p:nvPr>
            <p:ph type="body"/>
          </p:nvPr>
        </p:nvSpPr>
        <p:spPr>
          <a:xfrm>
            <a:off x="710280" y="4925520"/>
            <a:ext cx="5682960" cy="4029480"/>
          </a:xfrm>
          <a:prstGeom prst="rect">
            <a:avLst/>
          </a:prstGeom>
          <a:noFill/>
          <a:ln w="0">
            <a:noFill/>
          </a:ln>
        </p:spPr>
        <p:txBody>
          <a:bodyPr lIns="99000" rIns="99000" tIns="49680" bIns="49680" anchor="t">
            <a:noAutofit/>
          </a:bodyPr>
          <a:p>
            <a:pPr marL="216000" indent="0">
              <a:buNone/>
            </a:pPr>
            <a:endParaRPr b="0" lang="pt-BR" sz="1800" spc="-1" strike="noStrike">
              <a:solidFill>
                <a:srgbClr val="000000"/>
              </a:solidFill>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PlaceHolder 1"/>
          <p:cNvSpPr>
            <a:spLocks noGrp="1"/>
          </p:cNvSpPr>
          <p:nvPr>
            <p:ph type="sldNum" idx="40"/>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200" spc="-1" strike="noStrike">
                <a:solidFill>
                  <a:srgbClr val="000000"/>
                </a:solidFill>
                <a:latin typeface="Times New Roman"/>
                <a:ea typeface="ＭＳ Ｐゴシック"/>
              </a:defRPr>
            </a:lvl1pPr>
          </a:lstStyle>
          <a:p>
            <a:pPr indent="0" algn="r">
              <a:lnSpc>
                <a:spcPct val="100000"/>
              </a:lnSpc>
              <a:buNone/>
            </a:pPr>
            <a:fld id="{75EEE92B-25BF-4F23-A207-0AC98FD0E384}" type="slidenum">
              <a:rPr b="0" lang="en-US" sz="1200" spc="-1" strike="noStrike">
                <a:solidFill>
                  <a:srgbClr val="000000"/>
                </a:solidFill>
                <a:latin typeface="Times New Roman"/>
                <a:ea typeface="ＭＳ Ｐゴシック"/>
              </a:rPr>
              <a:t>&lt;número&gt;</a:t>
            </a:fld>
            <a:endParaRPr b="0" lang="pt-BR" sz="1200" spc="-1" strike="noStrike">
              <a:solidFill>
                <a:srgbClr val="000000"/>
              </a:solidFill>
              <a:latin typeface="Times New Roman"/>
            </a:endParaRPr>
          </a:p>
        </p:txBody>
      </p:sp>
      <p:sp>
        <p:nvSpPr>
          <p:cNvPr id="1246" name="PlaceHolder 2"/>
          <p:cNvSpPr>
            <a:spLocks noGrp="1"/>
          </p:cNvSpPr>
          <p:nvPr>
            <p:ph type="sldImg"/>
          </p:nvPr>
        </p:nvSpPr>
        <p:spPr>
          <a:xfrm>
            <a:off x="480960" y="1279440"/>
            <a:ext cx="6141600" cy="3454200"/>
          </a:xfrm>
          <a:prstGeom prst="rect">
            <a:avLst/>
          </a:prstGeom>
          <a:ln w="0">
            <a:noFill/>
          </a:ln>
        </p:spPr>
      </p:sp>
      <p:sp>
        <p:nvSpPr>
          <p:cNvPr id="1247" name="PlaceHolder 3"/>
          <p:cNvSpPr>
            <a:spLocks noGrp="1"/>
          </p:cNvSpPr>
          <p:nvPr>
            <p:ph type="body"/>
          </p:nvPr>
        </p:nvSpPr>
        <p:spPr>
          <a:xfrm>
            <a:off x="710280" y="4925520"/>
            <a:ext cx="5682960" cy="4029480"/>
          </a:xfrm>
          <a:prstGeom prst="rect">
            <a:avLst/>
          </a:prstGeom>
          <a:noFill/>
          <a:ln w="0">
            <a:noFill/>
          </a:ln>
        </p:spPr>
        <p:txBody>
          <a:bodyPr lIns="99000" rIns="99000" tIns="49680" bIns="49680" anchor="t">
            <a:noAutofit/>
          </a:bodyPr>
          <a:p>
            <a:pPr marL="216000" indent="0">
              <a:buNone/>
            </a:pPr>
            <a:endParaRPr b="0" lang="pt-BR" sz="1800" spc="-1" strike="noStrike">
              <a:solidFill>
                <a:srgbClr val="000000"/>
              </a:solidFill>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PlaceHolder 1"/>
          <p:cNvSpPr>
            <a:spLocks noGrp="1"/>
          </p:cNvSpPr>
          <p:nvPr>
            <p:ph type="sldNum" idx="41"/>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en-US" sz="1200" spc="-1" strike="noStrike">
                <a:solidFill>
                  <a:srgbClr val="000000"/>
                </a:solidFill>
                <a:latin typeface="Times New Roman"/>
                <a:ea typeface="ＭＳ Ｐゴシック"/>
              </a:defRPr>
            </a:lvl1pPr>
          </a:lstStyle>
          <a:p>
            <a:pPr indent="0" algn="r">
              <a:lnSpc>
                <a:spcPct val="100000"/>
              </a:lnSpc>
              <a:buNone/>
            </a:pPr>
            <a:fld id="{EFD411A5-BDF4-4CB0-A581-769686EB43C8}" type="slidenum">
              <a:rPr b="0" lang="en-US" sz="1200" spc="-1" strike="noStrike">
                <a:solidFill>
                  <a:srgbClr val="000000"/>
                </a:solidFill>
                <a:latin typeface="Times New Roman"/>
                <a:ea typeface="ＭＳ Ｐゴシック"/>
              </a:rPr>
              <a:t>&lt;número&gt;</a:t>
            </a:fld>
            <a:endParaRPr b="0" lang="pt-BR" sz="1200" spc="-1" strike="noStrike">
              <a:solidFill>
                <a:srgbClr val="000000"/>
              </a:solidFill>
              <a:latin typeface="Times New Roman"/>
            </a:endParaRPr>
          </a:p>
        </p:txBody>
      </p:sp>
      <p:sp>
        <p:nvSpPr>
          <p:cNvPr id="1249" name="PlaceHolder 2"/>
          <p:cNvSpPr>
            <a:spLocks noGrp="1"/>
          </p:cNvSpPr>
          <p:nvPr>
            <p:ph type="sldImg"/>
          </p:nvPr>
        </p:nvSpPr>
        <p:spPr>
          <a:xfrm>
            <a:off x="480960" y="1279440"/>
            <a:ext cx="6141600" cy="3454200"/>
          </a:xfrm>
          <a:prstGeom prst="rect">
            <a:avLst/>
          </a:prstGeom>
          <a:ln w="0">
            <a:noFill/>
          </a:ln>
        </p:spPr>
      </p:sp>
      <p:sp>
        <p:nvSpPr>
          <p:cNvPr id="1250" name="PlaceHolder 3"/>
          <p:cNvSpPr>
            <a:spLocks noGrp="1"/>
          </p:cNvSpPr>
          <p:nvPr>
            <p:ph type="body"/>
          </p:nvPr>
        </p:nvSpPr>
        <p:spPr>
          <a:xfrm>
            <a:off x="710280" y="4925520"/>
            <a:ext cx="5682960" cy="4029480"/>
          </a:xfrm>
          <a:prstGeom prst="rect">
            <a:avLst/>
          </a:prstGeom>
          <a:noFill/>
          <a:ln w="0">
            <a:noFill/>
          </a:ln>
        </p:spPr>
        <p:txBody>
          <a:bodyPr lIns="99000" rIns="99000" tIns="49680" bIns="49680" anchor="t">
            <a:noAutofit/>
          </a:bodyPr>
          <a:p>
            <a:pPr marL="216000" indent="0">
              <a:buNone/>
            </a:pPr>
            <a:endParaRPr b="0" lang="pt-BR" sz="1800" spc="-1" strike="noStrike">
              <a:solidFill>
                <a:srgbClr val="000000"/>
              </a:solidFill>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PlaceHolder 1"/>
          <p:cNvSpPr>
            <a:spLocks noGrp="1"/>
          </p:cNvSpPr>
          <p:nvPr>
            <p:ph type="sldImg"/>
          </p:nvPr>
        </p:nvSpPr>
        <p:spPr>
          <a:xfrm>
            <a:off x="480960" y="1279440"/>
            <a:ext cx="6141600" cy="3454200"/>
          </a:xfrm>
          <a:prstGeom prst="rect">
            <a:avLst/>
          </a:prstGeom>
          <a:ln w="0">
            <a:noFill/>
          </a:ln>
        </p:spPr>
      </p:sp>
      <p:sp>
        <p:nvSpPr>
          <p:cNvPr id="1252"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Autofit/>
          </a:bodyPr>
          <a:p>
            <a:pPr marL="216000" indent="0">
              <a:buNone/>
            </a:pPr>
            <a:endParaRPr b="0" lang="pt-BR" sz="1800" spc="-1" strike="noStrike">
              <a:solidFill>
                <a:srgbClr val="000000"/>
              </a:solidFill>
              <a:latin typeface="Arial"/>
            </a:endParaRPr>
          </a:p>
        </p:txBody>
      </p:sp>
      <p:sp>
        <p:nvSpPr>
          <p:cNvPr id="1253" name="PlaceHolder 3"/>
          <p:cNvSpPr>
            <a:spLocks noGrp="1"/>
          </p:cNvSpPr>
          <p:nvPr>
            <p:ph type="sldNum" idx="42"/>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pt-BR" sz="1200" spc="-1" strike="noStrike">
                <a:solidFill>
                  <a:srgbClr val="000000"/>
                </a:solidFill>
                <a:latin typeface="Times New Roman"/>
                <a:ea typeface="ＭＳ Ｐゴシック"/>
              </a:defRPr>
            </a:lvl1pPr>
          </a:lstStyle>
          <a:p>
            <a:pPr indent="0" algn="r">
              <a:lnSpc>
                <a:spcPct val="100000"/>
              </a:lnSpc>
              <a:buNone/>
            </a:pPr>
            <a:fld id="{E1324958-294A-4FD8-8005-03DFF6F6FD95}" type="slidenum">
              <a:rPr b="0" lang="pt-BR" sz="1200" spc="-1" strike="noStrike">
                <a:solidFill>
                  <a:srgbClr val="000000"/>
                </a:solidFill>
                <a:latin typeface="Times New Roman"/>
                <a:ea typeface="ＭＳ Ｐゴシック"/>
              </a:rPr>
              <a:t>&lt;número&gt;</a:t>
            </a:fld>
            <a:endParaRPr b="0" lang="pt-BR" sz="1200" spc="-1" strike="noStrike">
              <a:solidFill>
                <a:srgbClr val="000000"/>
              </a:solidFill>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PlaceHolder 1"/>
          <p:cNvSpPr>
            <a:spLocks noGrp="1"/>
          </p:cNvSpPr>
          <p:nvPr>
            <p:ph type="sldImg"/>
          </p:nvPr>
        </p:nvSpPr>
        <p:spPr>
          <a:xfrm>
            <a:off x="480960" y="1279440"/>
            <a:ext cx="6141600" cy="3454200"/>
          </a:xfrm>
          <a:prstGeom prst="rect">
            <a:avLst/>
          </a:prstGeom>
          <a:ln w="0">
            <a:noFill/>
          </a:ln>
        </p:spPr>
      </p:sp>
      <p:sp>
        <p:nvSpPr>
          <p:cNvPr id="1255"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Autofit/>
          </a:bodyPr>
          <a:p>
            <a:pPr marL="216000" indent="0">
              <a:buNone/>
            </a:pPr>
            <a:endParaRPr b="0" lang="pt-BR" sz="1800" spc="-1" strike="noStrike">
              <a:solidFill>
                <a:srgbClr val="000000"/>
              </a:solidFill>
              <a:latin typeface="Arial"/>
            </a:endParaRPr>
          </a:p>
        </p:txBody>
      </p:sp>
      <p:sp>
        <p:nvSpPr>
          <p:cNvPr id="1256" name="PlaceHolder 3"/>
          <p:cNvSpPr>
            <a:spLocks noGrp="1"/>
          </p:cNvSpPr>
          <p:nvPr>
            <p:ph type="sldNum" idx="43"/>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pt-BR" sz="1200" spc="-1" strike="noStrike">
                <a:solidFill>
                  <a:srgbClr val="000000"/>
                </a:solidFill>
                <a:latin typeface="Times New Roman"/>
                <a:ea typeface="ＭＳ Ｐゴシック"/>
              </a:defRPr>
            </a:lvl1pPr>
          </a:lstStyle>
          <a:p>
            <a:pPr indent="0" algn="r">
              <a:lnSpc>
                <a:spcPct val="100000"/>
              </a:lnSpc>
              <a:buNone/>
            </a:pPr>
            <a:fld id="{A5BE647D-5101-44FF-BCB0-93A06BBC9472}" type="slidenum">
              <a:rPr b="0" lang="pt-BR" sz="1200" spc="-1" strike="noStrike">
                <a:solidFill>
                  <a:srgbClr val="000000"/>
                </a:solidFill>
                <a:latin typeface="Times New Roman"/>
                <a:ea typeface="ＭＳ Ｐゴシック"/>
              </a:rPr>
              <a:t>&lt;número&gt;</a:t>
            </a:fld>
            <a:endParaRPr b="0" lang="pt-BR" sz="1200" spc="-1" strike="noStrike">
              <a:solidFill>
                <a:srgbClr val="000000"/>
              </a:solidFill>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7" name="PlaceHolder 1"/>
          <p:cNvSpPr>
            <a:spLocks noGrp="1"/>
          </p:cNvSpPr>
          <p:nvPr>
            <p:ph type="sldImg"/>
          </p:nvPr>
        </p:nvSpPr>
        <p:spPr>
          <a:xfrm>
            <a:off x="480960" y="1279440"/>
            <a:ext cx="6141600" cy="3454200"/>
          </a:xfrm>
          <a:prstGeom prst="rect">
            <a:avLst/>
          </a:prstGeom>
          <a:ln w="0">
            <a:noFill/>
          </a:ln>
        </p:spPr>
      </p:sp>
      <p:sp>
        <p:nvSpPr>
          <p:cNvPr id="1258"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Autofit/>
          </a:bodyPr>
          <a:p>
            <a:pPr marL="216000" indent="0">
              <a:buNone/>
            </a:pPr>
            <a:endParaRPr b="0" lang="pt-BR" sz="1800" spc="-1" strike="noStrike">
              <a:solidFill>
                <a:srgbClr val="000000"/>
              </a:solidFill>
              <a:latin typeface="Arial"/>
            </a:endParaRPr>
          </a:p>
        </p:txBody>
      </p:sp>
      <p:sp>
        <p:nvSpPr>
          <p:cNvPr id="1259" name="PlaceHolder 3"/>
          <p:cNvSpPr>
            <a:spLocks noGrp="1"/>
          </p:cNvSpPr>
          <p:nvPr>
            <p:ph type="sldNum" idx="44"/>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pt-BR" sz="1200" spc="-1" strike="noStrike">
                <a:solidFill>
                  <a:srgbClr val="000000"/>
                </a:solidFill>
                <a:latin typeface="Times New Roman"/>
                <a:ea typeface="ＭＳ Ｐゴシック"/>
              </a:defRPr>
            </a:lvl1pPr>
          </a:lstStyle>
          <a:p>
            <a:pPr indent="0" algn="r">
              <a:lnSpc>
                <a:spcPct val="100000"/>
              </a:lnSpc>
              <a:buNone/>
            </a:pPr>
            <a:fld id="{08316758-3CE6-4AB9-9517-34E3BD359499}" type="slidenum">
              <a:rPr b="0" lang="pt-BR" sz="1200" spc="-1" strike="noStrike">
                <a:solidFill>
                  <a:srgbClr val="000000"/>
                </a:solidFill>
                <a:latin typeface="Times New Roman"/>
                <a:ea typeface="ＭＳ Ｐゴシック"/>
              </a:rPr>
              <a:t>&lt;número&gt;</a:t>
            </a:fld>
            <a:endParaRPr b="0" lang="pt-BR" sz="1200" spc="-1" strike="noStrike">
              <a:solidFill>
                <a:srgbClr val="000000"/>
              </a:solidFill>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0" name="PlaceHolder 1"/>
          <p:cNvSpPr>
            <a:spLocks noGrp="1"/>
          </p:cNvSpPr>
          <p:nvPr>
            <p:ph type="sldImg"/>
          </p:nvPr>
        </p:nvSpPr>
        <p:spPr>
          <a:xfrm>
            <a:off x="480960" y="1279440"/>
            <a:ext cx="6141600" cy="3454200"/>
          </a:xfrm>
          <a:prstGeom prst="rect">
            <a:avLst/>
          </a:prstGeom>
          <a:ln w="0">
            <a:noFill/>
          </a:ln>
        </p:spPr>
      </p:sp>
      <p:sp>
        <p:nvSpPr>
          <p:cNvPr id="1261" name="PlaceHolder 2"/>
          <p:cNvSpPr>
            <a:spLocks noGrp="1"/>
          </p:cNvSpPr>
          <p:nvPr>
            <p:ph type="body"/>
          </p:nvPr>
        </p:nvSpPr>
        <p:spPr>
          <a:xfrm>
            <a:off x="710280" y="4925520"/>
            <a:ext cx="5682960" cy="4029480"/>
          </a:xfrm>
          <a:prstGeom prst="rect">
            <a:avLst/>
          </a:prstGeom>
          <a:noFill/>
          <a:ln w="0">
            <a:noFill/>
          </a:ln>
        </p:spPr>
        <p:txBody>
          <a:bodyPr lIns="99000" rIns="99000" tIns="49680" bIns="49680" anchor="t">
            <a:noAutofit/>
          </a:bodyPr>
          <a:p>
            <a:pPr marL="216000" indent="0">
              <a:buNone/>
            </a:pPr>
            <a:endParaRPr b="0" lang="pt-BR" sz="1800" spc="-1" strike="noStrike">
              <a:solidFill>
                <a:srgbClr val="000000"/>
              </a:solidFill>
              <a:latin typeface="Arial"/>
            </a:endParaRPr>
          </a:p>
        </p:txBody>
      </p:sp>
      <p:sp>
        <p:nvSpPr>
          <p:cNvPr id="1262" name="PlaceHolder 3"/>
          <p:cNvSpPr>
            <a:spLocks noGrp="1"/>
          </p:cNvSpPr>
          <p:nvPr>
            <p:ph type="sldNum" idx="45"/>
          </p:nvPr>
        </p:nvSpPr>
        <p:spPr>
          <a:xfrm>
            <a:off x="4024080" y="9721080"/>
            <a:ext cx="3078000" cy="513000"/>
          </a:xfrm>
          <a:prstGeom prst="rect">
            <a:avLst/>
          </a:prstGeom>
          <a:noFill/>
          <a:ln w="0">
            <a:noFill/>
          </a:ln>
        </p:spPr>
        <p:txBody>
          <a:bodyPr lIns="99000" rIns="99000" tIns="49680" bIns="49680" anchor="b">
            <a:noAutofit/>
          </a:bodyPr>
          <a:lstStyle>
            <a:lvl1pPr indent="0" algn="r">
              <a:lnSpc>
                <a:spcPct val="100000"/>
              </a:lnSpc>
              <a:buNone/>
              <a:defRPr b="0" lang="pt-BR" sz="1200" spc="-1" strike="noStrike">
                <a:solidFill>
                  <a:srgbClr val="000000"/>
                </a:solidFill>
                <a:latin typeface="Times New Roman"/>
                <a:ea typeface="ＭＳ Ｐゴシック"/>
              </a:defRPr>
            </a:lvl1pPr>
          </a:lstStyle>
          <a:p>
            <a:pPr indent="0" algn="r">
              <a:lnSpc>
                <a:spcPct val="100000"/>
              </a:lnSpc>
              <a:buNone/>
            </a:pPr>
            <a:fld id="{1CD87CE1-DA30-429A-BE70-7DC49FC0BC27}" type="slidenum">
              <a:rPr b="0" lang="pt-BR" sz="1200" spc="-1" strike="noStrike">
                <a:solidFill>
                  <a:srgbClr val="000000"/>
                </a:solidFill>
                <a:latin typeface="Times New Roman"/>
                <a:ea typeface="ＭＳ Ｐゴシック"/>
              </a:rPr>
              <a:t>&lt;número&gt;</a:t>
            </a:fld>
            <a:endParaRPr b="0" lang="pt-BR"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3" name="PlaceHolder 2"/>
          <p:cNvSpPr>
            <a:spLocks noGrp="1"/>
          </p:cNvSpPr>
          <p:nvPr>
            <p:ph/>
          </p:nvPr>
        </p:nvSpPr>
        <p:spPr>
          <a:xfrm>
            <a:off x="10142280" y="66092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34" name="PlaceHolder 3"/>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6"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7"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8"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9" name="PlaceHolder 5"/>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41" name="PlaceHolder 2"/>
          <p:cNvSpPr>
            <a:spLocks noGrp="1"/>
          </p:cNvSpPr>
          <p:nvPr>
            <p:ph/>
          </p:nvPr>
        </p:nvSpPr>
        <p:spPr>
          <a:xfrm>
            <a:off x="1014228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42" name="PlaceHolder 3"/>
          <p:cNvSpPr>
            <a:spLocks noGrp="1"/>
          </p:cNvSpPr>
          <p:nvPr>
            <p:ph/>
          </p:nvPr>
        </p:nvSpPr>
        <p:spPr>
          <a:xfrm>
            <a:off x="1240992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43" name="PlaceHolder 4"/>
          <p:cNvSpPr>
            <a:spLocks noGrp="1"/>
          </p:cNvSpPr>
          <p:nvPr>
            <p:ph/>
          </p:nvPr>
        </p:nvSpPr>
        <p:spPr>
          <a:xfrm>
            <a:off x="1467756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44" name="PlaceHolder 5"/>
          <p:cNvSpPr>
            <a:spLocks noGrp="1"/>
          </p:cNvSpPr>
          <p:nvPr>
            <p:ph/>
          </p:nvPr>
        </p:nvSpPr>
        <p:spPr>
          <a:xfrm>
            <a:off x="1014228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45" name="PlaceHolder 6"/>
          <p:cNvSpPr>
            <a:spLocks noGrp="1"/>
          </p:cNvSpPr>
          <p:nvPr>
            <p:ph/>
          </p:nvPr>
        </p:nvSpPr>
        <p:spPr>
          <a:xfrm>
            <a:off x="1240992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46" name="PlaceHolder 7"/>
          <p:cNvSpPr>
            <a:spLocks noGrp="1"/>
          </p:cNvSpPr>
          <p:nvPr>
            <p:ph/>
          </p:nvPr>
        </p:nvSpPr>
        <p:spPr>
          <a:xfrm>
            <a:off x="1467756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55" name="PlaceHolder 2"/>
          <p:cNvSpPr>
            <a:spLocks noGrp="1"/>
          </p:cNvSpPr>
          <p:nvPr>
            <p:ph type="subTitle"/>
          </p:nvPr>
        </p:nvSpPr>
        <p:spPr>
          <a:xfrm>
            <a:off x="10142280" y="6609240"/>
            <a:ext cx="6706440" cy="229860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57" name="PlaceHolder 2"/>
          <p:cNvSpPr>
            <a:spLocks noGrp="1"/>
          </p:cNvSpPr>
          <p:nvPr>
            <p:ph/>
          </p:nvPr>
        </p:nvSpPr>
        <p:spPr>
          <a:xfrm>
            <a:off x="10142280" y="6609240"/>
            <a:ext cx="670644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59"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60"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64"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65"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66"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2" name="PlaceHolder 2"/>
          <p:cNvSpPr>
            <a:spLocks noGrp="1"/>
          </p:cNvSpPr>
          <p:nvPr>
            <p:ph type="subTitle"/>
          </p:nvPr>
        </p:nvSpPr>
        <p:spPr>
          <a:xfrm>
            <a:off x="10142280" y="6609240"/>
            <a:ext cx="6706440" cy="229860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68"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69"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70" name="PlaceHolder 4"/>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72"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73"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74" name="PlaceHolder 4"/>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76" name="PlaceHolder 2"/>
          <p:cNvSpPr>
            <a:spLocks noGrp="1"/>
          </p:cNvSpPr>
          <p:nvPr>
            <p:ph/>
          </p:nvPr>
        </p:nvSpPr>
        <p:spPr>
          <a:xfrm>
            <a:off x="10142280" y="66092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77" name="PlaceHolder 3"/>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79"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80"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81"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82" name="PlaceHolder 5"/>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84" name="PlaceHolder 2"/>
          <p:cNvSpPr>
            <a:spLocks noGrp="1"/>
          </p:cNvSpPr>
          <p:nvPr>
            <p:ph/>
          </p:nvPr>
        </p:nvSpPr>
        <p:spPr>
          <a:xfrm>
            <a:off x="1014228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85" name="PlaceHolder 3"/>
          <p:cNvSpPr>
            <a:spLocks noGrp="1"/>
          </p:cNvSpPr>
          <p:nvPr>
            <p:ph/>
          </p:nvPr>
        </p:nvSpPr>
        <p:spPr>
          <a:xfrm>
            <a:off x="1240992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86" name="PlaceHolder 4"/>
          <p:cNvSpPr>
            <a:spLocks noGrp="1"/>
          </p:cNvSpPr>
          <p:nvPr>
            <p:ph/>
          </p:nvPr>
        </p:nvSpPr>
        <p:spPr>
          <a:xfrm>
            <a:off x="1467756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87" name="PlaceHolder 5"/>
          <p:cNvSpPr>
            <a:spLocks noGrp="1"/>
          </p:cNvSpPr>
          <p:nvPr>
            <p:ph/>
          </p:nvPr>
        </p:nvSpPr>
        <p:spPr>
          <a:xfrm>
            <a:off x="1014228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88" name="PlaceHolder 6"/>
          <p:cNvSpPr>
            <a:spLocks noGrp="1"/>
          </p:cNvSpPr>
          <p:nvPr>
            <p:ph/>
          </p:nvPr>
        </p:nvSpPr>
        <p:spPr>
          <a:xfrm>
            <a:off x="1240992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89" name="PlaceHolder 7"/>
          <p:cNvSpPr>
            <a:spLocks noGrp="1"/>
          </p:cNvSpPr>
          <p:nvPr>
            <p:ph/>
          </p:nvPr>
        </p:nvSpPr>
        <p:spPr>
          <a:xfrm>
            <a:off x="1467756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87BEE743-9A6A-42AB-A703-77B74E5AB1E4}" type="slidenum">
              <a:t>&lt;#&gt;</a:t>
            </a:fld>
          </a:p>
        </p:txBody>
      </p:sp>
      <p:sp>
        <p:nvSpPr>
          <p:cNvPr id="4" name="PlaceHolder 3"/>
          <p:cNvSpPr>
            <a:spLocks noGrp="1"/>
          </p:cNvSpPr>
          <p:nvPr>
            <p:ph type="dt" idx="1"/>
          </p:nvPr>
        </p:nvSpPr>
        <p:spPr/>
        <p:txBody>
          <a:bodyPr/>
          <a:p>
            <a:r>
              <a:rPr lang="pt-B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01" name="PlaceHolder 2"/>
          <p:cNvSpPr>
            <a:spLocks noGrp="1"/>
          </p:cNvSpPr>
          <p:nvPr>
            <p:ph type="subTitle"/>
          </p:nvPr>
        </p:nvSpPr>
        <p:spPr>
          <a:xfrm>
            <a:off x="10142280" y="6609240"/>
            <a:ext cx="6706440" cy="229860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2BBC45A4-7086-4C0C-93B3-262564A15567}" type="slidenum">
              <a:t>&lt;#&gt;</a:t>
            </a:fld>
          </a:p>
        </p:txBody>
      </p:sp>
      <p:sp>
        <p:nvSpPr>
          <p:cNvPr id="6" name="PlaceHolder 5"/>
          <p:cNvSpPr>
            <a:spLocks noGrp="1"/>
          </p:cNvSpPr>
          <p:nvPr>
            <p:ph type="dt" idx="1"/>
          </p:nvPr>
        </p:nvSpPr>
        <p:spPr/>
        <p:txBody>
          <a:bodyPr/>
          <a:p>
            <a:r>
              <a:rPr lang="pt-B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03" name="PlaceHolder 2"/>
          <p:cNvSpPr>
            <a:spLocks noGrp="1"/>
          </p:cNvSpPr>
          <p:nvPr>
            <p:ph/>
          </p:nvPr>
        </p:nvSpPr>
        <p:spPr>
          <a:xfrm>
            <a:off x="10142280" y="6609240"/>
            <a:ext cx="670644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14CA6DA-76DA-4547-B083-B93D250ADE8A}" type="slidenum">
              <a:t>&lt;#&gt;</a:t>
            </a:fld>
          </a:p>
        </p:txBody>
      </p:sp>
      <p:sp>
        <p:nvSpPr>
          <p:cNvPr id="6" name="PlaceHolder 5"/>
          <p:cNvSpPr>
            <a:spLocks noGrp="1"/>
          </p:cNvSpPr>
          <p:nvPr>
            <p:ph type="dt" idx="1"/>
          </p:nvPr>
        </p:nvSpPr>
        <p:spPr/>
        <p:txBody>
          <a:bodyPr/>
          <a:p>
            <a:r>
              <a:rPr lang="pt-B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05"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106"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92AE6BB-C2CC-45DE-9296-703E3CC1E3F0}" type="slidenum">
              <a:t>&lt;#&gt;</a:t>
            </a:fld>
          </a:p>
        </p:txBody>
      </p:sp>
      <p:sp>
        <p:nvSpPr>
          <p:cNvPr id="7" name="PlaceHolder 6"/>
          <p:cNvSpPr>
            <a:spLocks noGrp="1"/>
          </p:cNvSpPr>
          <p:nvPr>
            <p:ph type="dt" idx="1"/>
          </p:nvPr>
        </p:nvSpPr>
        <p:spPr/>
        <p:txBody>
          <a:bodyPr/>
          <a:p>
            <a:r>
              <a:rPr lang="pt-B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A13EF89-800B-41AE-B99E-7597E7C30E98}" type="slidenum">
              <a:t>&lt;#&gt;</a:t>
            </a:fld>
          </a:p>
        </p:txBody>
      </p:sp>
      <p:sp>
        <p:nvSpPr>
          <p:cNvPr id="5" name="PlaceHolder 4"/>
          <p:cNvSpPr>
            <a:spLocks noGrp="1"/>
          </p:cNvSpPr>
          <p:nvPr>
            <p:ph type="dt" idx="1"/>
          </p:nvPr>
        </p:nvSpPr>
        <p:spPr/>
        <p:txBody>
          <a:bodyPr/>
          <a:p>
            <a:r>
              <a:rPr lang="pt-B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4" name="PlaceHolder 2"/>
          <p:cNvSpPr>
            <a:spLocks noGrp="1"/>
          </p:cNvSpPr>
          <p:nvPr>
            <p:ph/>
          </p:nvPr>
        </p:nvSpPr>
        <p:spPr>
          <a:xfrm>
            <a:off x="10142280" y="6609240"/>
            <a:ext cx="670644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8"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E155700-B9A6-440B-8EBB-DE9F770B898F}" type="slidenum">
              <a:t>&lt;#&gt;</a:t>
            </a:fld>
          </a:p>
        </p:txBody>
      </p:sp>
      <p:sp>
        <p:nvSpPr>
          <p:cNvPr id="5" name="PlaceHolder 4"/>
          <p:cNvSpPr>
            <a:spLocks noGrp="1"/>
          </p:cNvSpPr>
          <p:nvPr>
            <p:ph type="dt" idx="1"/>
          </p:nvPr>
        </p:nvSpPr>
        <p:spPr/>
        <p:txBody>
          <a:bodyPr/>
          <a:p>
            <a:r>
              <a:rPr lang="pt-B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10"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11"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112"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B1F99C4-2412-4240-BCC7-B885F4E323B0}" type="slidenum">
              <a:t>&lt;#&gt;</a:t>
            </a:fld>
          </a:p>
        </p:txBody>
      </p:sp>
      <p:sp>
        <p:nvSpPr>
          <p:cNvPr id="8" name="PlaceHolder 7"/>
          <p:cNvSpPr>
            <a:spLocks noGrp="1"/>
          </p:cNvSpPr>
          <p:nvPr>
            <p:ph type="dt" idx="1"/>
          </p:nvPr>
        </p:nvSpPr>
        <p:spPr/>
        <p:txBody>
          <a:bodyPr/>
          <a:p>
            <a:r>
              <a:rPr lang="pt-B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14"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115"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16" name="PlaceHolder 4"/>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57FB669-EDAE-49B2-B298-8D3733599C30}" type="slidenum">
              <a:t>&lt;#&gt;</a:t>
            </a:fld>
          </a:p>
        </p:txBody>
      </p:sp>
      <p:sp>
        <p:nvSpPr>
          <p:cNvPr id="8" name="PlaceHolder 7"/>
          <p:cNvSpPr>
            <a:spLocks noGrp="1"/>
          </p:cNvSpPr>
          <p:nvPr>
            <p:ph type="dt" idx="1"/>
          </p:nvPr>
        </p:nvSpPr>
        <p:spPr/>
        <p:txBody>
          <a:bodyPr/>
          <a:p>
            <a:r>
              <a:rPr lang="pt-B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18"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19"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20" name="PlaceHolder 4"/>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69D2A0F-A1EB-4E47-AF6E-11CB4ED6B91B}" type="slidenum">
              <a:t>&lt;#&gt;</a:t>
            </a:fld>
          </a:p>
        </p:txBody>
      </p:sp>
      <p:sp>
        <p:nvSpPr>
          <p:cNvPr id="8" name="PlaceHolder 7"/>
          <p:cNvSpPr>
            <a:spLocks noGrp="1"/>
          </p:cNvSpPr>
          <p:nvPr>
            <p:ph type="dt" idx="1"/>
          </p:nvPr>
        </p:nvSpPr>
        <p:spPr/>
        <p:txBody>
          <a:bodyPr/>
          <a:p>
            <a:r>
              <a:rPr lang="pt-B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22" name="PlaceHolder 2"/>
          <p:cNvSpPr>
            <a:spLocks noGrp="1"/>
          </p:cNvSpPr>
          <p:nvPr>
            <p:ph/>
          </p:nvPr>
        </p:nvSpPr>
        <p:spPr>
          <a:xfrm>
            <a:off x="10142280" y="66092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123" name="PlaceHolder 3"/>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F7E0DAE-712C-4A9F-8362-C9AC8BE782C7}" type="slidenum">
              <a:t>&lt;#&gt;</a:t>
            </a:fld>
          </a:p>
        </p:txBody>
      </p:sp>
      <p:sp>
        <p:nvSpPr>
          <p:cNvPr id="7" name="PlaceHolder 6"/>
          <p:cNvSpPr>
            <a:spLocks noGrp="1"/>
          </p:cNvSpPr>
          <p:nvPr>
            <p:ph type="dt" idx="1"/>
          </p:nvPr>
        </p:nvSpPr>
        <p:spPr/>
        <p:txBody>
          <a:bodyPr/>
          <a:p>
            <a:r>
              <a:rPr lang="pt-B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25"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26"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27"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28" name="PlaceHolder 5"/>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FFFB8C8F-E131-4FCC-9E37-CFEC5B6DD0B1}" type="slidenum">
              <a:t>&lt;#&gt;</a:t>
            </a:fld>
          </a:p>
        </p:txBody>
      </p:sp>
      <p:sp>
        <p:nvSpPr>
          <p:cNvPr id="9" name="PlaceHolder 8"/>
          <p:cNvSpPr>
            <a:spLocks noGrp="1"/>
          </p:cNvSpPr>
          <p:nvPr>
            <p:ph type="dt" idx="1"/>
          </p:nvPr>
        </p:nvSpPr>
        <p:spPr/>
        <p:txBody>
          <a:bodyPr/>
          <a:p>
            <a:r>
              <a:rPr lang="pt-B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30" name="PlaceHolder 2"/>
          <p:cNvSpPr>
            <a:spLocks noGrp="1"/>
          </p:cNvSpPr>
          <p:nvPr>
            <p:ph/>
          </p:nvPr>
        </p:nvSpPr>
        <p:spPr>
          <a:xfrm>
            <a:off x="1014228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131" name="PlaceHolder 3"/>
          <p:cNvSpPr>
            <a:spLocks noGrp="1"/>
          </p:cNvSpPr>
          <p:nvPr>
            <p:ph/>
          </p:nvPr>
        </p:nvSpPr>
        <p:spPr>
          <a:xfrm>
            <a:off x="1240992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132" name="PlaceHolder 4"/>
          <p:cNvSpPr>
            <a:spLocks noGrp="1"/>
          </p:cNvSpPr>
          <p:nvPr>
            <p:ph/>
          </p:nvPr>
        </p:nvSpPr>
        <p:spPr>
          <a:xfrm>
            <a:off x="1467756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133" name="PlaceHolder 5"/>
          <p:cNvSpPr>
            <a:spLocks noGrp="1"/>
          </p:cNvSpPr>
          <p:nvPr>
            <p:ph/>
          </p:nvPr>
        </p:nvSpPr>
        <p:spPr>
          <a:xfrm>
            <a:off x="1014228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134" name="PlaceHolder 6"/>
          <p:cNvSpPr>
            <a:spLocks noGrp="1"/>
          </p:cNvSpPr>
          <p:nvPr>
            <p:ph/>
          </p:nvPr>
        </p:nvSpPr>
        <p:spPr>
          <a:xfrm>
            <a:off x="1240992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135" name="PlaceHolder 7"/>
          <p:cNvSpPr>
            <a:spLocks noGrp="1"/>
          </p:cNvSpPr>
          <p:nvPr>
            <p:ph/>
          </p:nvPr>
        </p:nvSpPr>
        <p:spPr>
          <a:xfrm>
            <a:off x="1467756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D048FBD3-9FE9-43AC-B66B-BD69105C6877}" type="slidenum">
              <a:t>&lt;#&gt;</a:t>
            </a:fld>
          </a:p>
        </p:txBody>
      </p:sp>
      <p:sp>
        <p:nvSpPr>
          <p:cNvPr id="11" name="PlaceHolder 10"/>
          <p:cNvSpPr>
            <a:spLocks noGrp="1"/>
          </p:cNvSpPr>
          <p:nvPr>
            <p:ph type="dt" idx="1"/>
          </p:nvPr>
        </p:nvSpPr>
        <p:spPr/>
        <p:txBody>
          <a:bodyPr/>
          <a:p>
            <a:r>
              <a:rPr lang="pt-BR"/>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5"/>
          </p:nvPr>
        </p:nvSpPr>
        <p:spPr/>
        <p:txBody>
          <a:bodyPr/>
          <a:p>
            <a:fld id="{275F2AAC-5888-4D5B-96AA-96844442A44F}" type="slidenum">
              <a:t>&lt;#&gt;</a:t>
            </a:fld>
          </a:p>
        </p:txBody>
      </p:sp>
      <p:sp>
        <p:nvSpPr>
          <p:cNvPr id="4" name="PlaceHolder 3"/>
          <p:cNvSpPr>
            <a:spLocks noGrp="1"/>
          </p:cNvSpPr>
          <p:nvPr>
            <p:ph type="dt" idx="4"/>
          </p:nvPr>
        </p:nvSpPr>
        <p:spPr/>
        <p:txBody>
          <a:bodyPr/>
          <a:p>
            <a:r>
              <a:rPr lang="pt-BR"/>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47" name="PlaceHolder 2"/>
          <p:cNvSpPr>
            <a:spLocks noGrp="1"/>
          </p:cNvSpPr>
          <p:nvPr>
            <p:ph type="subTitle"/>
          </p:nvPr>
        </p:nvSpPr>
        <p:spPr>
          <a:xfrm>
            <a:off x="10142280" y="6609240"/>
            <a:ext cx="6706440" cy="229860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5"/>
          </p:nvPr>
        </p:nvSpPr>
        <p:spPr/>
        <p:txBody>
          <a:bodyPr/>
          <a:p>
            <a:fld id="{9C3AC113-4738-4AFE-9946-A31AA1DD6A48}" type="slidenum">
              <a:t>&lt;#&gt;</a:t>
            </a:fld>
          </a:p>
        </p:txBody>
      </p:sp>
      <p:sp>
        <p:nvSpPr>
          <p:cNvPr id="6" name="PlaceHolder 5"/>
          <p:cNvSpPr>
            <a:spLocks noGrp="1"/>
          </p:cNvSpPr>
          <p:nvPr>
            <p:ph type="dt" idx="4"/>
          </p:nvPr>
        </p:nvSpPr>
        <p:spPr/>
        <p:txBody>
          <a:bodyPr/>
          <a:p>
            <a:r>
              <a:rPr lang="pt-BR"/>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49" name="PlaceHolder 2"/>
          <p:cNvSpPr>
            <a:spLocks noGrp="1"/>
          </p:cNvSpPr>
          <p:nvPr>
            <p:ph/>
          </p:nvPr>
        </p:nvSpPr>
        <p:spPr>
          <a:xfrm>
            <a:off x="10142280" y="6609240"/>
            <a:ext cx="670644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5"/>
          </p:nvPr>
        </p:nvSpPr>
        <p:spPr/>
        <p:txBody>
          <a:bodyPr/>
          <a:p>
            <a:fld id="{AE0BF65B-814E-43EB-AEE4-3802C3A48110}" type="slidenum">
              <a:t>&lt;#&gt;</a:t>
            </a:fld>
          </a:p>
        </p:txBody>
      </p:sp>
      <p:sp>
        <p:nvSpPr>
          <p:cNvPr id="6" name="PlaceHolder 5"/>
          <p:cNvSpPr>
            <a:spLocks noGrp="1"/>
          </p:cNvSpPr>
          <p:nvPr>
            <p:ph type="dt" idx="4"/>
          </p:nvPr>
        </p:nvSpPr>
        <p:spPr/>
        <p:txBody>
          <a:bodyPr/>
          <a:p>
            <a:r>
              <a:rPr lang="pt-B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6"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17"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51"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152"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5"/>
          </p:nvPr>
        </p:nvSpPr>
        <p:spPr/>
        <p:txBody>
          <a:bodyPr/>
          <a:p>
            <a:fld id="{7F38F8ED-5C19-4F78-84B8-BB1D3D41872C}" type="slidenum">
              <a:t>&lt;#&gt;</a:t>
            </a:fld>
          </a:p>
        </p:txBody>
      </p:sp>
      <p:sp>
        <p:nvSpPr>
          <p:cNvPr id="7" name="PlaceHolder 6"/>
          <p:cNvSpPr>
            <a:spLocks noGrp="1"/>
          </p:cNvSpPr>
          <p:nvPr>
            <p:ph type="dt" idx="4"/>
          </p:nvPr>
        </p:nvSpPr>
        <p:spPr/>
        <p:txBody>
          <a:bodyPr/>
          <a:p>
            <a:r>
              <a:rPr lang="pt-BR"/>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5"/>
          </p:nvPr>
        </p:nvSpPr>
        <p:spPr/>
        <p:txBody>
          <a:bodyPr/>
          <a:p>
            <a:fld id="{45594451-D365-4442-A9EF-868892B33CF7}" type="slidenum">
              <a:t>&lt;#&gt;</a:t>
            </a:fld>
          </a:p>
        </p:txBody>
      </p:sp>
      <p:sp>
        <p:nvSpPr>
          <p:cNvPr id="5" name="PlaceHolder 4"/>
          <p:cNvSpPr>
            <a:spLocks noGrp="1"/>
          </p:cNvSpPr>
          <p:nvPr>
            <p:ph type="dt" idx="4"/>
          </p:nvPr>
        </p:nvSpPr>
        <p:spPr/>
        <p:txBody>
          <a:bodyPr/>
          <a:p>
            <a:r>
              <a:rPr lang="pt-BR"/>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5"/>
          </p:nvPr>
        </p:nvSpPr>
        <p:spPr/>
        <p:txBody>
          <a:bodyPr/>
          <a:p>
            <a:fld id="{B86DA847-A12E-4649-8300-E860BC5DA517}" type="slidenum">
              <a:t>&lt;#&gt;</a:t>
            </a:fld>
          </a:p>
        </p:txBody>
      </p:sp>
      <p:sp>
        <p:nvSpPr>
          <p:cNvPr id="5" name="PlaceHolder 4"/>
          <p:cNvSpPr>
            <a:spLocks noGrp="1"/>
          </p:cNvSpPr>
          <p:nvPr>
            <p:ph type="dt" idx="4"/>
          </p:nvPr>
        </p:nvSpPr>
        <p:spPr/>
        <p:txBody>
          <a:bodyPr/>
          <a:p>
            <a:r>
              <a:rPr lang="pt-BR"/>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56"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57"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158"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E6DD6221-985C-4DEE-930B-79EA1E6EB04F}"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60"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161"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62" name="PlaceHolder 4"/>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E36493D4-957F-4218-949C-1BA241D83221}"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64"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65"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66" name="PlaceHolder 4"/>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5B899ED3-5D41-4190-8915-5ECA97BDAA3D}"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68" name="PlaceHolder 2"/>
          <p:cNvSpPr>
            <a:spLocks noGrp="1"/>
          </p:cNvSpPr>
          <p:nvPr>
            <p:ph/>
          </p:nvPr>
        </p:nvSpPr>
        <p:spPr>
          <a:xfrm>
            <a:off x="10142280" y="66092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169" name="PlaceHolder 3"/>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5"/>
          </p:nvPr>
        </p:nvSpPr>
        <p:spPr/>
        <p:txBody>
          <a:bodyPr/>
          <a:p>
            <a:fld id="{140B7E3D-1EBB-4CBA-B26C-EE42EEE97253}" type="slidenum">
              <a:t>&lt;#&gt;</a:t>
            </a:fld>
          </a:p>
        </p:txBody>
      </p:sp>
      <p:sp>
        <p:nvSpPr>
          <p:cNvPr id="7" name="PlaceHolder 6"/>
          <p:cNvSpPr>
            <a:spLocks noGrp="1"/>
          </p:cNvSpPr>
          <p:nvPr>
            <p:ph type="dt" idx="4"/>
          </p:nvPr>
        </p:nvSpPr>
        <p:spPr/>
        <p:txBody>
          <a:bodyPr/>
          <a:p>
            <a:r>
              <a:rPr lang="pt-BR"/>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71"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72"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73"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174" name="PlaceHolder 5"/>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7" name="PlaceHolder 6"/>
          <p:cNvSpPr>
            <a:spLocks noGrp="1"/>
          </p:cNvSpPr>
          <p:nvPr>
            <p:ph type="ftr" idx="6"/>
          </p:nvPr>
        </p:nvSpPr>
        <p:spPr/>
        <p:txBody>
          <a:bodyPr/>
          <a:p>
            <a:r>
              <a:t>Footer</a:t>
            </a:r>
          </a:p>
        </p:txBody>
      </p:sp>
      <p:sp>
        <p:nvSpPr>
          <p:cNvPr id="8" name="PlaceHolder 7"/>
          <p:cNvSpPr>
            <a:spLocks noGrp="1"/>
          </p:cNvSpPr>
          <p:nvPr>
            <p:ph type="sldNum" idx="5"/>
          </p:nvPr>
        </p:nvSpPr>
        <p:spPr/>
        <p:txBody>
          <a:bodyPr/>
          <a:p>
            <a:fld id="{5354A043-78A3-4C8A-BAE6-DE8C50AC0AA6}" type="slidenum">
              <a:t>&lt;#&gt;</a:t>
            </a:fld>
          </a:p>
        </p:txBody>
      </p:sp>
      <p:sp>
        <p:nvSpPr>
          <p:cNvPr id="9" name="PlaceHolder 8"/>
          <p:cNvSpPr>
            <a:spLocks noGrp="1"/>
          </p:cNvSpPr>
          <p:nvPr>
            <p:ph type="dt" idx="4"/>
          </p:nvPr>
        </p:nvSpPr>
        <p:spPr/>
        <p:txBody>
          <a:bodyPr/>
          <a:p>
            <a:r>
              <a:rPr lang="pt-BR"/>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76" name="PlaceHolder 2"/>
          <p:cNvSpPr>
            <a:spLocks noGrp="1"/>
          </p:cNvSpPr>
          <p:nvPr>
            <p:ph/>
          </p:nvPr>
        </p:nvSpPr>
        <p:spPr>
          <a:xfrm>
            <a:off x="1014228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177" name="PlaceHolder 3"/>
          <p:cNvSpPr>
            <a:spLocks noGrp="1"/>
          </p:cNvSpPr>
          <p:nvPr>
            <p:ph/>
          </p:nvPr>
        </p:nvSpPr>
        <p:spPr>
          <a:xfrm>
            <a:off x="1240992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178" name="PlaceHolder 4"/>
          <p:cNvSpPr>
            <a:spLocks noGrp="1"/>
          </p:cNvSpPr>
          <p:nvPr>
            <p:ph/>
          </p:nvPr>
        </p:nvSpPr>
        <p:spPr>
          <a:xfrm>
            <a:off x="1467756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179" name="PlaceHolder 5"/>
          <p:cNvSpPr>
            <a:spLocks noGrp="1"/>
          </p:cNvSpPr>
          <p:nvPr>
            <p:ph/>
          </p:nvPr>
        </p:nvSpPr>
        <p:spPr>
          <a:xfrm>
            <a:off x="1014228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180" name="PlaceHolder 6"/>
          <p:cNvSpPr>
            <a:spLocks noGrp="1"/>
          </p:cNvSpPr>
          <p:nvPr>
            <p:ph/>
          </p:nvPr>
        </p:nvSpPr>
        <p:spPr>
          <a:xfrm>
            <a:off x="1240992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181" name="PlaceHolder 7"/>
          <p:cNvSpPr>
            <a:spLocks noGrp="1"/>
          </p:cNvSpPr>
          <p:nvPr>
            <p:ph/>
          </p:nvPr>
        </p:nvSpPr>
        <p:spPr>
          <a:xfrm>
            <a:off x="1467756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9" name="PlaceHolder 8"/>
          <p:cNvSpPr>
            <a:spLocks noGrp="1"/>
          </p:cNvSpPr>
          <p:nvPr>
            <p:ph type="ftr" idx="6"/>
          </p:nvPr>
        </p:nvSpPr>
        <p:spPr/>
        <p:txBody>
          <a:bodyPr/>
          <a:p>
            <a:r>
              <a:t>Footer</a:t>
            </a:r>
          </a:p>
        </p:txBody>
      </p:sp>
      <p:sp>
        <p:nvSpPr>
          <p:cNvPr id="10" name="PlaceHolder 9"/>
          <p:cNvSpPr>
            <a:spLocks noGrp="1"/>
          </p:cNvSpPr>
          <p:nvPr>
            <p:ph type="sldNum" idx="5"/>
          </p:nvPr>
        </p:nvSpPr>
        <p:spPr/>
        <p:txBody>
          <a:bodyPr/>
          <a:p>
            <a:fld id="{06BC0AB9-C0E9-422A-A4E3-9916D9095A01}" type="slidenum">
              <a:t>&lt;#&gt;</a:t>
            </a:fld>
          </a:p>
        </p:txBody>
      </p:sp>
      <p:sp>
        <p:nvSpPr>
          <p:cNvPr id="11" name="PlaceHolder 10"/>
          <p:cNvSpPr>
            <a:spLocks noGrp="1"/>
          </p:cNvSpPr>
          <p:nvPr>
            <p:ph type="dt" idx="4"/>
          </p:nvPr>
        </p:nvSpPr>
        <p:spPr/>
        <p:txBody>
          <a:bodyPr/>
          <a:p>
            <a:r>
              <a:rPr lang="pt-BR"/>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8"/>
          </p:nvPr>
        </p:nvSpPr>
        <p:spPr/>
        <p:txBody>
          <a:bodyPr/>
          <a:p>
            <a:fld id="{3671662B-8A90-44F9-A5BE-257CE440F514}" type="slidenum">
              <a:t>&lt;#&gt;</a:t>
            </a:fld>
          </a:p>
        </p:txBody>
      </p:sp>
      <p:sp>
        <p:nvSpPr>
          <p:cNvPr id="4" name="PlaceHolder 3"/>
          <p:cNvSpPr>
            <a:spLocks noGrp="1"/>
          </p:cNvSpPr>
          <p:nvPr>
            <p:ph type="dt" idx="7"/>
          </p:nvPr>
        </p:nvSpPr>
        <p:spPr/>
        <p:txBody>
          <a:bodyPr/>
          <a:p>
            <a:r>
              <a:rPr lang="pt-B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93" name="PlaceHolder 2"/>
          <p:cNvSpPr>
            <a:spLocks noGrp="1"/>
          </p:cNvSpPr>
          <p:nvPr>
            <p:ph type="subTitle"/>
          </p:nvPr>
        </p:nvSpPr>
        <p:spPr>
          <a:xfrm>
            <a:off x="10142280" y="6609240"/>
            <a:ext cx="6706440" cy="229860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8"/>
          </p:nvPr>
        </p:nvSpPr>
        <p:spPr/>
        <p:txBody>
          <a:bodyPr/>
          <a:p>
            <a:fld id="{CCF4514C-A1E5-4EB0-8D90-871AC2EF82CA}" type="slidenum">
              <a:t>&lt;#&gt;</a:t>
            </a:fld>
          </a:p>
        </p:txBody>
      </p:sp>
      <p:sp>
        <p:nvSpPr>
          <p:cNvPr id="6" name="PlaceHolder 5"/>
          <p:cNvSpPr>
            <a:spLocks noGrp="1"/>
          </p:cNvSpPr>
          <p:nvPr>
            <p:ph type="dt" idx="7"/>
          </p:nvPr>
        </p:nvSpPr>
        <p:spPr/>
        <p:txBody>
          <a:bodyPr/>
          <a:p>
            <a:r>
              <a:rPr lang="pt-BR"/>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95" name="PlaceHolder 2"/>
          <p:cNvSpPr>
            <a:spLocks noGrp="1"/>
          </p:cNvSpPr>
          <p:nvPr>
            <p:ph/>
          </p:nvPr>
        </p:nvSpPr>
        <p:spPr>
          <a:xfrm>
            <a:off x="10142280" y="6609240"/>
            <a:ext cx="670644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8"/>
          </p:nvPr>
        </p:nvSpPr>
        <p:spPr/>
        <p:txBody>
          <a:bodyPr/>
          <a:p>
            <a:fld id="{38B4A8AC-E584-4E95-942B-BA68286F8ACC}" type="slidenum">
              <a:t>&lt;#&gt;</a:t>
            </a:fld>
          </a:p>
        </p:txBody>
      </p:sp>
      <p:sp>
        <p:nvSpPr>
          <p:cNvPr id="6" name="PlaceHolder 5"/>
          <p:cNvSpPr>
            <a:spLocks noGrp="1"/>
          </p:cNvSpPr>
          <p:nvPr>
            <p:ph type="dt" idx="7"/>
          </p:nvPr>
        </p:nvSpPr>
        <p:spPr/>
        <p:txBody>
          <a:bodyPr/>
          <a:p>
            <a:r>
              <a:rPr lang="pt-BR"/>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197"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198"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8"/>
          </p:nvPr>
        </p:nvSpPr>
        <p:spPr/>
        <p:txBody>
          <a:bodyPr/>
          <a:p>
            <a:fld id="{70362422-3836-440C-950B-C789638CDA8B}" type="slidenum">
              <a:t>&lt;#&gt;</a:t>
            </a:fld>
          </a:p>
        </p:txBody>
      </p:sp>
      <p:sp>
        <p:nvSpPr>
          <p:cNvPr id="7" name="PlaceHolder 6"/>
          <p:cNvSpPr>
            <a:spLocks noGrp="1"/>
          </p:cNvSpPr>
          <p:nvPr>
            <p:ph type="dt" idx="7"/>
          </p:nvPr>
        </p:nvSpPr>
        <p:spPr/>
        <p:txBody>
          <a:bodyPr/>
          <a:p>
            <a:r>
              <a:rPr lang="pt-BR"/>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8"/>
          </p:nvPr>
        </p:nvSpPr>
        <p:spPr/>
        <p:txBody>
          <a:bodyPr/>
          <a:p>
            <a:fld id="{DF7356BA-8199-4FBE-A062-5B1E747A206E}" type="slidenum">
              <a:t>&lt;#&gt;</a:t>
            </a:fld>
          </a:p>
        </p:txBody>
      </p:sp>
      <p:sp>
        <p:nvSpPr>
          <p:cNvPr id="5" name="PlaceHolder 4"/>
          <p:cNvSpPr>
            <a:spLocks noGrp="1"/>
          </p:cNvSpPr>
          <p:nvPr>
            <p:ph type="dt" idx="7"/>
          </p:nvPr>
        </p:nvSpPr>
        <p:spPr/>
        <p:txBody>
          <a:bodyPr/>
          <a:p>
            <a:r>
              <a:rPr lang="pt-BR"/>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8"/>
          </p:nvPr>
        </p:nvSpPr>
        <p:spPr/>
        <p:txBody>
          <a:bodyPr/>
          <a:p>
            <a:fld id="{3A3172CD-1842-460A-8AB1-82DA9CB8AA5E}" type="slidenum">
              <a:t>&lt;#&gt;</a:t>
            </a:fld>
          </a:p>
        </p:txBody>
      </p:sp>
      <p:sp>
        <p:nvSpPr>
          <p:cNvPr id="5" name="PlaceHolder 4"/>
          <p:cNvSpPr>
            <a:spLocks noGrp="1"/>
          </p:cNvSpPr>
          <p:nvPr>
            <p:ph type="dt" idx="7"/>
          </p:nvPr>
        </p:nvSpPr>
        <p:spPr/>
        <p:txBody>
          <a:bodyPr/>
          <a:p>
            <a:r>
              <a:rPr lang="pt-BR"/>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02"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03"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204"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8"/>
          </p:nvPr>
        </p:nvSpPr>
        <p:spPr/>
        <p:txBody>
          <a:bodyPr/>
          <a:p>
            <a:fld id="{806BEE4D-65D2-4EBA-848B-20CC003A30B4}" type="slidenum">
              <a:t>&lt;#&gt;</a:t>
            </a:fld>
          </a:p>
        </p:txBody>
      </p:sp>
      <p:sp>
        <p:nvSpPr>
          <p:cNvPr id="8" name="PlaceHolder 7"/>
          <p:cNvSpPr>
            <a:spLocks noGrp="1"/>
          </p:cNvSpPr>
          <p:nvPr>
            <p:ph type="dt" idx="7"/>
          </p:nvPr>
        </p:nvSpPr>
        <p:spPr/>
        <p:txBody>
          <a:bodyPr/>
          <a:p>
            <a:r>
              <a:rPr lang="pt-BR"/>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06"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207"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08" name="PlaceHolder 4"/>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8"/>
          </p:nvPr>
        </p:nvSpPr>
        <p:spPr/>
        <p:txBody>
          <a:bodyPr/>
          <a:p>
            <a:fld id="{D140A574-29A6-4237-8833-BA959AAFB317}" type="slidenum">
              <a:t>&lt;#&gt;</a:t>
            </a:fld>
          </a:p>
        </p:txBody>
      </p:sp>
      <p:sp>
        <p:nvSpPr>
          <p:cNvPr id="8" name="PlaceHolder 7"/>
          <p:cNvSpPr>
            <a:spLocks noGrp="1"/>
          </p:cNvSpPr>
          <p:nvPr>
            <p:ph type="dt" idx="7"/>
          </p:nvPr>
        </p:nvSpPr>
        <p:spPr/>
        <p:txBody>
          <a:bodyPr/>
          <a:p>
            <a:r>
              <a:rPr lang="pt-BR"/>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10"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11"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12" name="PlaceHolder 4"/>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8"/>
          </p:nvPr>
        </p:nvSpPr>
        <p:spPr/>
        <p:txBody>
          <a:bodyPr/>
          <a:p>
            <a:fld id="{C8841EF9-C588-4882-A2C6-C016E7244B10}" type="slidenum">
              <a:t>&lt;#&gt;</a:t>
            </a:fld>
          </a:p>
        </p:txBody>
      </p:sp>
      <p:sp>
        <p:nvSpPr>
          <p:cNvPr id="8" name="PlaceHolder 7"/>
          <p:cNvSpPr>
            <a:spLocks noGrp="1"/>
          </p:cNvSpPr>
          <p:nvPr>
            <p:ph type="dt" idx="7"/>
          </p:nvPr>
        </p:nvSpPr>
        <p:spPr/>
        <p:txBody>
          <a:bodyPr/>
          <a:p>
            <a:r>
              <a:rPr lang="pt-BR"/>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14" name="PlaceHolder 2"/>
          <p:cNvSpPr>
            <a:spLocks noGrp="1"/>
          </p:cNvSpPr>
          <p:nvPr>
            <p:ph/>
          </p:nvPr>
        </p:nvSpPr>
        <p:spPr>
          <a:xfrm>
            <a:off x="10142280" y="66092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215" name="PlaceHolder 3"/>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8"/>
          </p:nvPr>
        </p:nvSpPr>
        <p:spPr/>
        <p:txBody>
          <a:bodyPr/>
          <a:p>
            <a:fld id="{B9A88FBB-4CBF-456F-946C-98C67E1A987F}" type="slidenum">
              <a:t>&lt;#&gt;</a:t>
            </a:fld>
          </a:p>
        </p:txBody>
      </p:sp>
      <p:sp>
        <p:nvSpPr>
          <p:cNvPr id="7" name="PlaceHolder 6"/>
          <p:cNvSpPr>
            <a:spLocks noGrp="1"/>
          </p:cNvSpPr>
          <p:nvPr>
            <p:ph type="dt" idx="7"/>
          </p:nvPr>
        </p:nvSpPr>
        <p:spPr/>
        <p:txBody>
          <a:bodyPr/>
          <a:p>
            <a:r>
              <a:rPr lang="pt-BR"/>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17"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18"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19"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20" name="PlaceHolder 5"/>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7" name="PlaceHolder 6"/>
          <p:cNvSpPr>
            <a:spLocks noGrp="1"/>
          </p:cNvSpPr>
          <p:nvPr>
            <p:ph type="ftr" idx="9"/>
          </p:nvPr>
        </p:nvSpPr>
        <p:spPr/>
        <p:txBody>
          <a:bodyPr/>
          <a:p>
            <a:r>
              <a:t>Footer</a:t>
            </a:r>
          </a:p>
        </p:txBody>
      </p:sp>
      <p:sp>
        <p:nvSpPr>
          <p:cNvPr id="8" name="PlaceHolder 7"/>
          <p:cNvSpPr>
            <a:spLocks noGrp="1"/>
          </p:cNvSpPr>
          <p:nvPr>
            <p:ph type="sldNum" idx="8"/>
          </p:nvPr>
        </p:nvSpPr>
        <p:spPr/>
        <p:txBody>
          <a:bodyPr/>
          <a:p>
            <a:fld id="{05C387C4-C0AD-4929-A29F-D121F0139D33}" type="slidenum">
              <a:t>&lt;#&gt;</a:t>
            </a:fld>
          </a:p>
        </p:txBody>
      </p:sp>
      <p:sp>
        <p:nvSpPr>
          <p:cNvPr id="9" name="PlaceHolder 8"/>
          <p:cNvSpPr>
            <a:spLocks noGrp="1"/>
          </p:cNvSpPr>
          <p:nvPr>
            <p:ph type="dt" idx="7"/>
          </p:nvPr>
        </p:nvSpPr>
        <p:spPr/>
        <p:txBody>
          <a:bodyPr/>
          <a:p>
            <a:r>
              <a:rPr lang="pt-B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22" name="PlaceHolder 2"/>
          <p:cNvSpPr>
            <a:spLocks noGrp="1"/>
          </p:cNvSpPr>
          <p:nvPr>
            <p:ph/>
          </p:nvPr>
        </p:nvSpPr>
        <p:spPr>
          <a:xfrm>
            <a:off x="1014228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223" name="PlaceHolder 3"/>
          <p:cNvSpPr>
            <a:spLocks noGrp="1"/>
          </p:cNvSpPr>
          <p:nvPr>
            <p:ph/>
          </p:nvPr>
        </p:nvSpPr>
        <p:spPr>
          <a:xfrm>
            <a:off x="1240992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224" name="PlaceHolder 4"/>
          <p:cNvSpPr>
            <a:spLocks noGrp="1"/>
          </p:cNvSpPr>
          <p:nvPr>
            <p:ph/>
          </p:nvPr>
        </p:nvSpPr>
        <p:spPr>
          <a:xfrm>
            <a:off x="1467756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225" name="PlaceHolder 5"/>
          <p:cNvSpPr>
            <a:spLocks noGrp="1"/>
          </p:cNvSpPr>
          <p:nvPr>
            <p:ph/>
          </p:nvPr>
        </p:nvSpPr>
        <p:spPr>
          <a:xfrm>
            <a:off x="1014228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226" name="PlaceHolder 6"/>
          <p:cNvSpPr>
            <a:spLocks noGrp="1"/>
          </p:cNvSpPr>
          <p:nvPr>
            <p:ph/>
          </p:nvPr>
        </p:nvSpPr>
        <p:spPr>
          <a:xfrm>
            <a:off x="1240992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227" name="PlaceHolder 7"/>
          <p:cNvSpPr>
            <a:spLocks noGrp="1"/>
          </p:cNvSpPr>
          <p:nvPr>
            <p:ph/>
          </p:nvPr>
        </p:nvSpPr>
        <p:spPr>
          <a:xfrm>
            <a:off x="1467756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9" name="PlaceHolder 8"/>
          <p:cNvSpPr>
            <a:spLocks noGrp="1"/>
          </p:cNvSpPr>
          <p:nvPr>
            <p:ph type="ftr" idx="9"/>
          </p:nvPr>
        </p:nvSpPr>
        <p:spPr/>
        <p:txBody>
          <a:bodyPr/>
          <a:p>
            <a:r>
              <a:t>Footer</a:t>
            </a:r>
          </a:p>
        </p:txBody>
      </p:sp>
      <p:sp>
        <p:nvSpPr>
          <p:cNvPr id="10" name="PlaceHolder 9"/>
          <p:cNvSpPr>
            <a:spLocks noGrp="1"/>
          </p:cNvSpPr>
          <p:nvPr>
            <p:ph type="sldNum" idx="8"/>
          </p:nvPr>
        </p:nvSpPr>
        <p:spPr/>
        <p:txBody>
          <a:bodyPr/>
          <a:p>
            <a:fld id="{B819C379-1483-4375-A6C5-3F225A27097B}" type="slidenum">
              <a:t>&lt;#&gt;</a:t>
            </a:fld>
          </a:p>
        </p:txBody>
      </p:sp>
      <p:sp>
        <p:nvSpPr>
          <p:cNvPr id="11" name="PlaceHolder 10"/>
          <p:cNvSpPr>
            <a:spLocks noGrp="1"/>
          </p:cNvSpPr>
          <p:nvPr>
            <p:ph type="dt" idx="7"/>
          </p:nvPr>
        </p:nvSpPr>
        <p:spPr/>
        <p:txBody>
          <a:bodyPr/>
          <a:p>
            <a:r>
              <a:rPr lang="pt-BR"/>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36" name="PlaceHolder 2"/>
          <p:cNvSpPr>
            <a:spLocks noGrp="1"/>
          </p:cNvSpPr>
          <p:nvPr>
            <p:ph type="subTitle"/>
          </p:nvPr>
        </p:nvSpPr>
        <p:spPr>
          <a:xfrm>
            <a:off x="10142280" y="6609240"/>
            <a:ext cx="6706440" cy="229860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38" name="PlaceHolder 2"/>
          <p:cNvSpPr>
            <a:spLocks noGrp="1"/>
          </p:cNvSpPr>
          <p:nvPr>
            <p:ph/>
          </p:nvPr>
        </p:nvSpPr>
        <p:spPr>
          <a:xfrm>
            <a:off x="10142280" y="6609240"/>
            <a:ext cx="670644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40"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241"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45"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46"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247"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49"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250"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51" name="PlaceHolder 4"/>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53"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54"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55" name="PlaceHolder 4"/>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1"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2"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23"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57" name="PlaceHolder 2"/>
          <p:cNvSpPr>
            <a:spLocks noGrp="1"/>
          </p:cNvSpPr>
          <p:nvPr>
            <p:ph/>
          </p:nvPr>
        </p:nvSpPr>
        <p:spPr>
          <a:xfrm>
            <a:off x="10142280" y="66092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258" name="PlaceHolder 3"/>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60"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61"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62"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63" name="PlaceHolder 5"/>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65" name="PlaceHolder 2"/>
          <p:cNvSpPr>
            <a:spLocks noGrp="1"/>
          </p:cNvSpPr>
          <p:nvPr>
            <p:ph/>
          </p:nvPr>
        </p:nvSpPr>
        <p:spPr>
          <a:xfrm>
            <a:off x="1014228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266" name="PlaceHolder 3"/>
          <p:cNvSpPr>
            <a:spLocks noGrp="1"/>
          </p:cNvSpPr>
          <p:nvPr>
            <p:ph/>
          </p:nvPr>
        </p:nvSpPr>
        <p:spPr>
          <a:xfrm>
            <a:off x="1240992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267" name="PlaceHolder 4"/>
          <p:cNvSpPr>
            <a:spLocks noGrp="1"/>
          </p:cNvSpPr>
          <p:nvPr>
            <p:ph/>
          </p:nvPr>
        </p:nvSpPr>
        <p:spPr>
          <a:xfrm>
            <a:off x="1467756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268" name="PlaceHolder 5"/>
          <p:cNvSpPr>
            <a:spLocks noGrp="1"/>
          </p:cNvSpPr>
          <p:nvPr>
            <p:ph/>
          </p:nvPr>
        </p:nvSpPr>
        <p:spPr>
          <a:xfrm>
            <a:off x="1014228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269" name="PlaceHolder 6"/>
          <p:cNvSpPr>
            <a:spLocks noGrp="1"/>
          </p:cNvSpPr>
          <p:nvPr>
            <p:ph/>
          </p:nvPr>
        </p:nvSpPr>
        <p:spPr>
          <a:xfrm>
            <a:off x="1240992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270" name="PlaceHolder 7"/>
          <p:cNvSpPr>
            <a:spLocks noGrp="1"/>
          </p:cNvSpPr>
          <p:nvPr>
            <p:ph/>
          </p:nvPr>
        </p:nvSpPr>
        <p:spPr>
          <a:xfrm>
            <a:off x="1467756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79" name="PlaceHolder 2"/>
          <p:cNvSpPr>
            <a:spLocks noGrp="1"/>
          </p:cNvSpPr>
          <p:nvPr>
            <p:ph type="subTitle"/>
          </p:nvPr>
        </p:nvSpPr>
        <p:spPr>
          <a:xfrm>
            <a:off x="10142280" y="6609240"/>
            <a:ext cx="6706440" cy="229860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81" name="PlaceHolder 2"/>
          <p:cNvSpPr>
            <a:spLocks noGrp="1"/>
          </p:cNvSpPr>
          <p:nvPr>
            <p:ph/>
          </p:nvPr>
        </p:nvSpPr>
        <p:spPr>
          <a:xfrm>
            <a:off x="10142280" y="6609240"/>
            <a:ext cx="670644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83"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284"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6"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88"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89"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290"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5"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26"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7" name="PlaceHolder 4"/>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92"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293"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94" name="PlaceHolder 4"/>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96"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97"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298" name="PlaceHolder 4"/>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00" name="PlaceHolder 2"/>
          <p:cNvSpPr>
            <a:spLocks noGrp="1"/>
          </p:cNvSpPr>
          <p:nvPr>
            <p:ph/>
          </p:nvPr>
        </p:nvSpPr>
        <p:spPr>
          <a:xfrm>
            <a:off x="10142280" y="66092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301" name="PlaceHolder 3"/>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03"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04"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05"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06" name="PlaceHolder 5"/>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08" name="PlaceHolder 2"/>
          <p:cNvSpPr>
            <a:spLocks noGrp="1"/>
          </p:cNvSpPr>
          <p:nvPr>
            <p:ph/>
          </p:nvPr>
        </p:nvSpPr>
        <p:spPr>
          <a:xfrm>
            <a:off x="1014228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309" name="PlaceHolder 3"/>
          <p:cNvSpPr>
            <a:spLocks noGrp="1"/>
          </p:cNvSpPr>
          <p:nvPr>
            <p:ph/>
          </p:nvPr>
        </p:nvSpPr>
        <p:spPr>
          <a:xfrm>
            <a:off x="1240992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310" name="PlaceHolder 4"/>
          <p:cNvSpPr>
            <a:spLocks noGrp="1"/>
          </p:cNvSpPr>
          <p:nvPr>
            <p:ph/>
          </p:nvPr>
        </p:nvSpPr>
        <p:spPr>
          <a:xfrm>
            <a:off x="1467756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311" name="PlaceHolder 5"/>
          <p:cNvSpPr>
            <a:spLocks noGrp="1"/>
          </p:cNvSpPr>
          <p:nvPr>
            <p:ph/>
          </p:nvPr>
        </p:nvSpPr>
        <p:spPr>
          <a:xfrm>
            <a:off x="1014228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312" name="PlaceHolder 6"/>
          <p:cNvSpPr>
            <a:spLocks noGrp="1"/>
          </p:cNvSpPr>
          <p:nvPr>
            <p:ph/>
          </p:nvPr>
        </p:nvSpPr>
        <p:spPr>
          <a:xfrm>
            <a:off x="1240992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313" name="PlaceHolder 7"/>
          <p:cNvSpPr>
            <a:spLocks noGrp="1"/>
          </p:cNvSpPr>
          <p:nvPr>
            <p:ph/>
          </p:nvPr>
        </p:nvSpPr>
        <p:spPr>
          <a:xfrm>
            <a:off x="1467756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26" name="PlaceHolder 2"/>
          <p:cNvSpPr>
            <a:spLocks noGrp="1"/>
          </p:cNvSpPr>
          <p:nvPr>
            <p:ph type="subTitle"/>
          </p:nvPr>
        </p:nvSpPr>
        <p:spPr>
          <a:xfrm>
            <a:off x="10142280" y="6609240"/>
            <a:ext cx="6706440" cy="229860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28" name="PlaceHolder 2"/>
          <p:cNvSpPr>
            <a:spLocks noGrp="1"/>
          </p:cNvSpPr>
          <p:nvPr>
            <p:ph/>
          </p:nvPr>
        </p:nvSpPr>
        <p:spPr>
          <a:xfrm>
            <a:off x="10142280" y="6609240"/>
            <a:ext cx="670644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30"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331"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29"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0"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1" name="PlaceHolder 4"/>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35"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36" name="PlaceHolder 3"/>
          <p:cNvSpPr>
            <a:spLocks noGrp="1"/>
          </p:cNvSpPr>
          <p:nvPr>
            <p:ph/>
          </p:nvPr>
        </p:nvSpPr>
        <p:spPr>
          <a:xfrm>
            <a:off x="1357884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337"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39" name="PlaceHolder 2"/>
          <p:cNvSpPr>
            <a:spLocks noGrp="1"/>
          </p:cNvSpPr>
          <p:nvPr>
            <p:ph/>
          </p:nvPr>
        </p:nvSpPr>
        <p:spPr>
          <a:xfrm>
            <a:off x="10142280" y="6609240"/>
            <a:ext cx="3272400" cy="2298600"/>
          </a:xfrm>
          <a:prstGeom prst="rect">
            <a:avLst/>
          </a:prstGeom>
          <a:noFill/>
          <a:ln w="0">
            <a:noFill/>
          </a:ln>
        </p:spPr>
        <p:txBody>
          <a:bodyPr lIns="0" rIns="0" tIns="0" bIns="0" anchor="t">
            <a:normAutofit/>
          </a:bodyPr>
          <a:p>
            <a:pPr indent="0">
              <a:lnSpc>
                <a:spcPct val="110000"/>
              </a:lnSpc>
              <a:spcBef>
                <a:spcPts val="1417"/>
              </a:spcBef>
              <a:buNone/>
            </a:pPr>
            <a:endParaRPr b="1" lang="en-US" sz="4000" spc="-1" strike="noStrike">
              <a:solidFill>
                <a:srgbClr val="202427"/>
              </a:solidFill>
              <a:latin typeface="Arial"/>
            </a:endParaRPr>
          </a:p>
        </p:txBody>
      </p:sp>
      <p:sp>
        <p:nvSpPr>
          <p:cNvPr id="340"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41" name="PlaceHolder 4"/>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43"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44"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45" name="PlaceHolder 4"/>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47" name="PlaceHolder 2"/>
          <p:cNvSpPr>
            <a:spLocks noGrp="1"/>
          </p:cNvSpPr>
          <p:nvPr>
            <p:ph/>
          </p:nvPr>
        </p:nvSpPr>
        <p:spPr>
          <a:xfrm>
            <a:off x="10142280" y="66092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
        <p:nvSpPr>
          <p:cNvPr id="348" name="PlaceHolder 3"/>
          <p:cNvSpPr>
            <a:spLocks noGrp="1"/>
          </p:cNvSpPr>
          <p:nvPr>
            <p:ph/>
          </p:nvPr>
        </p:nvSpPr>
        <p:spPr>
          <a:xfrm>
            <a:off x="10142280" y="7809840"/>
            <a:ext cx="6706440" cy="1096200"/>
          </a:xfrm>
          <a:prstGeom prst="rect">
            <a:avLst/>
          </a:prstGeom>
          <a:noFill/>
          <a:ln w="0">
            <a:noFill/>
          </a:ln>
        </p:spPr>
        <p:txBody>
          <a:bodyPr lIns="0" rIns="0" tIns="0" bIns="0" anchor="t">
            <a:normAutofit fontScale="93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50" name="PlaceHolder 2"/>
          <p:cNvSpPr>
            <a:spLocks noGrp="1"/>
          </p:cNvSpPr>
          <p:nvPr>
            <p:ph/>
          </p:nvPr>
        </p:nvSpPr>
        <p:spPr>
          <a:xfrm>
            <a:off x="1014228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51" name="PlaceHolder 3"/>
          <p:cNvSpPr>
            <a:spLocks noGrp="1"/>
          </p:cNvSpPr>
          <p:nvPr>
            <p:ph/>
          </p:nvPr>
        </p:nvSpPr>
        <p:spPr>
          <a:xfrm>
            <a:off x="13578840" y="66092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52" name="PlaceHolder 4"/>
          <p:cNvSpPr>
            <a:spLocks noGrp="1"/>
          </p:cNvSpPr>
          <p:nvPr>
            <p:ph/>
          </p:nvPr>
        </p:nvSpPr>
        <p:spPr>
          <a:xfrm>
            <a:off x="1014228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
        <p:nvSpPr>
          <p:cNvPr id="353" name="PlaceHolder 5"/>
          <p:cNvSpPr>
            <a:spLocks noGrp="1"/>
          </p:cNvSpPr>
          <p:nvPr>
            <p:ph/>
          </p:nvPr>
        </p:nvSpPr>
        <p:spPr>
          <a:xfrm>
            <a:off x="13578840" y="7809840"/>
            <a:ext cx="3272400" cy="1096200"/>
          </a:xfrm>
          <a:prstGeom prst="rect">
            <a:avLst/>
          </a:prstGeom>
          <a:noFill/>
          <a:ln w="0">
            <a:noFill/>
          </a:ln>
        </p:spPr>
        <p:txBody>
          <a:bodyPr lIns="0" rIns="0" tIns="0" bIns="0" anchor="t">
            <a:normAutofit fontScale="77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2700" spc="-1" strike="noStrike">
              <a:solidFill>
                <a:srgbClr val="202427"/>
              </a:solidFill>
              <a:latin typeface="Lato regular"/>
            </a:endParaRPr>
          </a:p>
        </p:txBody>
      </p:sp>
      <p:sp>
        <p:nvSpPr>
          <p:cNvPr id="355" name="PlaceHolder 2"/>
          <p:cNvSpPr>
            <a:spLocks noGrp="1"/>
          </p:cNvSpPr>
          <p:nvPr>
            <p:ph/>
          </p:nvPr>
        </p:nvSpPr>
        <p:spPr>
          <a:xfrm>
            <a:off x="1014228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356" name="PlaceHolder 3"/>
          <p:cNvSpPr>
            <a:spLocks noGrp="1"/>
          </p:cNvSpPr>
          <p:nvPr>
            <p:ph/>
          </p:nvPr>
        </p:nvSpPr>
        <p:spPr>
          <a:xfrm>
            <a:off x="1240992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357" name="PlaceHolder 4"/>
          <p:cNvSpPr>
            <a:spLocks noGrp="1"/>
          </p:cNvSpPr>
          <p:nvPr>
            <p:ph/>
          </p:nvPr>
        </p:nvSpPr>
        <p:spPr>
          <a:xfrm>
            <a:off x="14677560" y="66092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358" name="PlaceHolder 5"/>
          <p:cNvSpPr>
            <a:spLocks noGrp="1"/>
          </p:cNvSpPr>
          <p:nvPr>
            <p:ph/>
          </p:nvPr>
        </p:nvSpPr>
        <p:spPr>
          <a:xfrm>
            <a:off x="1014228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359" name="PlaceHolder 6"/>
          <p:cNvSpPr>
            <a:spLocks noGrp="1"/>
          </p:cNvSpPr>
          <p:nvPr>
            <p:ph/>
          </p:nvPr>
        </p:nvSpPr>
        <p:spPr>
          <a:xfrm>
            <a:off x="1240992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
        <p:nvSpPr>
          <p:cNvPr id="360" name="PlaceHolder 7"/>
          <p:cNvSpPr>
            <a:spLocks noGrp="1"/>
          </p:cNvSpPr>
          <p:nvPr>
            <p:ph/>
          </p:nvPr>
        </p:nvSpPr>
        <p:spPr>
          <a:xfrm>
            <a:off x="14677560" y="7809840"/>
            <a:ext cx="2159280" cy="1096200"/>
          </a:xfrm>
          <a:prstGeom prst="rect">
            <a:avLst/>
          </a:prstGeom>
          <a:noFill/>
          <a:ln w="0">
            <a:noFill/>
          </a:ln>
        </p:spPr>
        <p:txBody>
          <a:bodyPr lIns="0" rIns="0" tIns="0" bIns="0" anchor="t">
            <a:normAutofit fontScale="58000"/>
          </a:bodyPr>
          <a:p>
            <a:pPr indent="0">
              <a:lnSpc>
                <a:spcPct val="110000"/>
              </a:lnSpc>
              <a:spcBef>
                <a:spcPts val="1417"/>
              </a:spcBef>
              <a:buNone/>
            </a:pPr>
            <a:endParaRPr b="1" lang="en-US" sz="4000" spc="-1" strike="noStrike">
              <a:solidFill>
                <a:srgbClr val="202427"/>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image" Target="../media/image3.png"/><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ráfico 6" descr=""/>
          <p:cNvPicPr/>
          <p:nvPr/>
        </p:nvPicPr>
        <p:blipFill>
          <a:blip r:embed="rId2"/>
          <a:srcRect l="0" t="78347" r="50905" b="0"/>
          <a:stretch/>
        </p:blipFill>
        <p:spPr>
          <a:xfrm>
            <a:off x="16877520" y="9601200"/>
            <a:ext cx="1405800" cy="557640"/>
          </a:xfrm>
          <a:prstGeom prst="rect">
            <a:avLst/>
          </a:prstGeom>
          <a:ln w="0">
            <a:noFill/>
          </a:ln>
        </p:spPr>
      </p:pic>
      <p:sp>
        <p:nvSpPr>
          <p:cNvPr id="1" name="Rectangle 14"/>
          <p:cNvSpPr/>
          <p:nvPr/>
        </p:nvSpPr>
        <p:spPr>
          <a:xfrm>
            <a:off x="-11880" y="9486360"/>
            <a:ext cx="692640" cy="800280"/>
          </a:xfrm>
          <a:prstGeom prst="rect">
            <a:avLst/>
          </a:prstGeom>
          <a:solidFill>
            <a:srgbClr val="73bfe8"/>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3a79"/>
              </a:solidFill>
              <a:latin typeface="Lato regular"/>
            </a:endParaRPr>
          </a:p>
        </p:txBody>
      </p:sp>
      <p:sp>
        <p:nvSpPr>
          <p:cNvPr id="2" name="Rectangle 14"/>
          <p:cNvSpPr/>
          <p:nvPr/>
        </p:nvSpPr>
        <p:spPr>
          <a:xfrm>
            <a:off x="-11880" y="0"/>
            <a:ext cx="692640" cy="901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3" name="Rectangle 14"/>
          <p:cNvSpPr/>
          <p:nvPr/>
        </p:nvSpPr>
        <p:spPr>
          <a:xfrm>
            <a:off x="-11880" y="9017640"/>
            <a:ext cx="692640" cy="2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4" name="Rectangle 14"/>
          <p:cNvSpPr/>
          <p:nvPr/>
        </p:nvSpPr>
        <p:spPr>
          <a:xfrm>
            <a:off x="-11880" y="9252000"/>
            <a:ext cx="692640" cy="23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8bc9"/>
              </a:solidFill>
              <a:latin typeface="Lato regular"/>
            </a:endParaRPr>
          </a:p>
        </p:txBody>
      </p:sp>
      <p:sp>
        <p:nvSpPr>
          <p:cNvPr id="5" name="PlaceHolder 1"/>
          <p:cNvSpPr>
            <a:spLocks noGrp="1"/>
          </p:cNvSpPr>
          <p:nvPr>
            <p:ph type="body"/>
          </p:nvPr>
        </p:nvSpPr>
        <p:spPr>
          <a:xfrm>
            <a:off x="6858000" y="0"/>
            <a:ext cx="11429640" cy="10286640"/>
          </a:xfrm>
          <a:prstGeom prst="rect">
            <a:avLst/>
          </a:prstGeom>
          <a:solidFill>
            <a:schemeClr val="accent5"/>
          </a:solidFill>
          <a:ln w="0">
            <a:noFill/>
          </a:ln>
        </p:spPr>
        <p:txBody>
          <a:bodyPr lIns="90000" rIns="90000" tIns="45000" bIns="45000" anchor="t">
            <a:noAutofit/>
          </a:bodyPr>
          <a:p>
            <a:pPr indent="0">
              <a:lnSpc>
                <a:spcPct val="100000"/>
              </a:lnSpc>
              <a:buNone/>
            </a:pPr>
            <a:r>
              <a:rPr b="0" lang="pt-BR" sz="2700" spc="-1" strike="noStrike">
                <a:solidFill>
                  <a:srgbClr val="202427"/>
                </a:solidFill>
                <a:latin typeface="Lato regular"/>
              </a:rPr>
              <a:t>Clique no ícone para adicionar uma imagem</a:t>
            </a:r>
            <a:endParaRPr b="1" lang="en-US" sz="2700" spc="-1" strike="noStrike">
              <a:solidFill>
                <a:srgbClr val="202427"/>
              </a:solidFill>
              <a:latin typeface="Arial"/>
            </a:endParaRPr>
          </a:p>
        </p:txBody>
      </p:sp>
      <p:sp>
        <p:nvSpPr>
          <p:cNvPr id="6" name="Freeform: Shape 5"/>
          <p:cNvSpPr/>
          <p:nvPr/>
        </p:nvSpPr>
        <p:spPr>
          <a:xfrm>
            <a:off x="2859480" y="4644360"/>
            <a:ext cx="2863800" cy="2577240"/>
          </a:xfrm>
          <a:custGeom>
            <a:avLst/>
            <a:gdLst>
              <a:gd name="textAreaLeft" fmla="*/ 0 w 2863800"/>
              <a:gd name="textAreaRight" fmla="*/ 2864160 w 2863800"/>
              <a:gd name="textAreaTop" fmla="*/ 0 h 2577240"/>
              <a:gd name="textAreaBottom" fmla="*/ 2577600 h 2577240"/>
            </a:gdLst>
            <a:ahLst/>
            <a:rect l="textAreaLeft" t="textAreaTop" r="textAreaRight" b="textAreaBottom"/>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7" name="PlaceHolder 2"/>
          <p:cNvSpPr>
            <a:spLocks noGrp="1"/>
          </p:cNvSpPr>
          <p:nvPr>
            <p:ph type="title"/>
          </p:nvPr>
        </p:nvSpPr>
        <p:spPr>
          <a:xfrm>
            <a:off x="3380760" y="5143680"/>
            <a:ext cx="9191880" cy="3714480"/>
          </a:xfrm>
          <a:prstGeom prst="rect">
            <a:avLst/>
          </a:prstGeom>
          <a:solidFill>
            <a:srgbClr val="f6f7fb"/>
          </a:solidFill>
          <a:ln w="19080">
            <a:noFill/>
          </a:ln>
          <a:effectLst>
            <a:outerShdw dist="126770" dir="2700000" blurRad="762120" rotWithShape="0">
              <a:srgbClr val="666666">
                <a:alpha val="40000"/>
              </a:srgbClr>
            </a:outerShdw>
          </a:effectLst>
        </p:spPr>
        <p:txBody>
          <a:bodyPr lIns="360000" rIns="360000" tIns="0" bIns="0" anchor="ctr">
            <a:noAutofit/>
          </a:bodyPr>
          <a:p>
            <a:pPr indent="0" algn="ctr">
              <a:lnSpc>
                <a:spcPct val="150000"/>
              </a:lnSpc>
              <a:spcBef>
                <a:spcPts val="499"/>
              </a:spcBef>
              <a:buNone/>
              <a:tabLst>
                <a:tab algn="l" pos="0"/>
              </a:tabLst>
            </a:pPr>
            <a:r>
              <a:rPr b="1" lang="pt-BR" sz="6000" spc="-151" strike="noStrike">
                <a:solidFill>
                  <a:schemeClr val="accent2"/>
                </a:solidFill>
                <a:latin typeface="Calibri"/>
              </a:rPr>
              <a:t>Clique para editar o título Mestre</a:t>
            </a:r>
            <a:endParaRPr b="0" lang="en-US" sz="6000" spc="-1" strike="noStrike">
              <a:solidFill>
                <a:srgbClr val="202427"/>
              </a:solidFill>
              <a:latin typeface="Lato regular"/>
            </a:endParaRPr>
          </a:p>
        </p:txBody>
      </p:sp>
      <p:sp>
        <p:nvSpPr>
          <p:cNvPr id="8" name="Rectangle 14"/>
          <p:cNvSpPr/>
          <p:nvPr/>
        </p:nvSpPr>
        <p:spPr>
          <a:xfrm>
            <a:off x="-11880" y="0"/>
            <a:ext cx="692640" cy="901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9" name="Rectangle 14"/>
          <p:cNvSpPr/>
          <p:nvPr/>
        </p:nvSpPr>
        <p:spPr>
          <a:xfrm>
            <a:off x="-11880" y="9017640"/>
            <a:ext cx="692640" cy="2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10" name="Rectangle 14"/>
          <p:cNvSpPr/>
          <p:nvPr/>
        </p:nvSpPr>
        <p:spPr>
          <a:xfrm>
            <a:off x="-11880" y="9252000"/>
            <a:ext cx="692640" cy="23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8bc9"/>
              </a:solidFill>
              <a:latin typeface="Lato regul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7" name="Gráfico 6" descr=""/>
          <p:cNvPicPr/>
          <p:nvPr/>
        </p:nvPicPr>
        <p:blipFill>
          <a:blip r:embed="rId2"/>
          <a:srcRect l="0" t="78347" r="50905" b="0"/>
          <a:stretch/>
        </p:blipFill>
        <p:spPr>
          <a:xfrm>
            <a:off x="16877520" y="9601200"/>
            <a:ext cx="1405800" cy="557640"/>
          </a:xfrm>
          <a:prstGeom prst="rect">
            <a:avLst/>
          </a:prstGeom>
          <a:ln w="0">
            <a:noFill/>
          </a:ln>
        </p:spPr>
      </p:pic>
      <p:sp>
        <p:nvSpPr>
          <p:cNvPr id="48" name="Rectangle 14"/>
          <p:cNvSpPr/>
          <p:nvPr/>
        </p:nvSpPr>
        <p:spPr>
          <a:xfrm>
            <a:off x="-11880" y="9486360"/>
            <a:ext cx="692640" cy="800280"/>
          </a:xfrm>
          <a:prstGeom prst="rect">
            <a:avLst/>
          </a:prstGeom>
          <a:solidFill>
            <a:srgbClr val="73bfe8"/>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3a79"/>
              </a:solidFill>
              <a:latin typeface="Lato regular"/>
            </a:endParaRPr>
          </a:p>
        </p:txBody>
      </p:sp>
      <p:sp>
        <p:nvSpPr>
          <p:cNvPr id="49" name="Rectangle 14"/>
          <p:cNvSpPr/>
          <p:nvPr/>
        </p:nvSpPr>
        <p:spPr>
          <a:xfrm>
            <a:off x="-11880" y="0"/>
            <a:ext cx="692640" cy="901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50" name="Rectangle 14"/>
          <p:cNvSpPr/>
          <p:nvPr/>
        </p:nvSpPr>
        <p:spPr>
          <a:xfrm>
            <a:off x="-11880" y="9017640"/>
            <a:ext cx="692640" cy="2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51" name="Rectangle 14"/>
          <p:cNvSpPr/>
          <p:nvPr/>
        </p:nvSpPr>
        <p:spPr>
          <a:xfrm>
            <a:off x="-11880" y="9252000"/>
            <a:ext cx="692640" cy="23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8bc9"/>
              </a:solidFill>
              <a:latin typeface="Lato regular"/>
            </a:endParaRPr>
          </a:p>
        </p:txBody>
      </p:sp>
      <p:sp>
        <p:nvSpPr>
          <p:cNvPr id="52" name="PlaceHolder 1"/>
          <p:cNvSpPr>
            <a:spLocks noGrp="1"/>
          </p:cNvSpPr>
          <p:nvPr>
            <p:ph type="body"/>
          </p:nvPr>
        </p:nvSpPr>
        <p:spPr>
          <a:xfrm>
            <a:off x="710280" y="968400"/>
            <a:ext cx="16183800" cy="8783280"/>
          </a:xfrm>
          <a:prstGeom prst="rect">
            <a:avLst/>
          </a:prstGeom>
          <a:noFill/>
          <a:ln w="0">
            <a:noFill/>
          </a:ln>
        </p:spPr>
        <p:txBody>
          <a:bodyPr lIns="90000" rIns="90000" tIns="45000" bIns="45000" anchor="t">
            <a:normAutofit/>
          </a:bodyPr>
          <a:p>
            <a:pPr marL="305280" indent="-305280">
              <a:lnSpc>
                <a:spcPct val="105000"/>
              </a:lnSpc>
              <a:spcAft>
                <a:spcPts val="675"/>
              </a:spcAft>
              <a:buClr>
                <a:srgbClr val="4f81bd"/>
              </a:buClr>
              <a:buSzPct val="80000"/>
              <a:buFont typeface="Wingdings" charset="2"/>
              <a:buChar char=""/>
            </a:pPr>
            <a:r>
              <a:rPr b="0" lang="pt-BR" sz="3000" spc="-1" strike="noStrike">
                <a:solidFill>
                  <a:srgbClr val="202427"/>
                </a:solidFill>
                <a:latin typeface="Lato regular"/>
                <a:ea typeface="Lato"/>
              </a:rPr>
              <a:t>Clique para editar os estilos de texto Mestres</a:t>
            </a:r>
            <a:endParaRPr b="1" lang="en-US" sz="3000" spc="-1" strike="noStrike">
              <a:solidFill>
                <a:srgbClr val="202427"/>
              </a:solidFill>
              <a:latin typeface="Arial"/>
            </a:endParaRPr>
          </a:p>
          <a:p>
            <a:pPr lvl="1" marL="609120" indent="-303480">
              <a:lnSpc>
                <a:spcPct val="105000"/>
              </a:lnSpc>
              <a:spcAft>
                <a:spcPts val="675"/>
              </a:spcAft>
              <a:buClr>
                <a:srgbClr val="4f81bd"/>
              </a:buClr>
              <a:buSzPct val="60000"/>
              <a:buFont typeface="Wingdings" charset="2"/>
              <a:buChar char=""/>
            </a:pPr>
            <a:r>
              <a:rPr b="1" lang="pt-BR" sz="3000" spc="-1" strike="noStrike">
                <a:solidFill>
                  <a:srgbClr val="202427"/>
                </a:solidFill>
                <a:latin typeface="Arial"/>
                <a:ea typeface="Lato"/>
              </a:rPr>
              <a:t>Segundo nível</a:t>
            </a:r>
            <a:endParaRPr b="1" lang="en-US" sz="3000" spc="-1" strike="noStrike">
              <a:solidFill>
                <a:srgbClr val="202427"/>
              </a:solidFill>
              <a:latin typeface="Arial"/>
            </a:endParaRPr>
          </a:p>
        </p:txBody>
      </p:sp>
      <p:sp>
        <p:nvSpPr>
          <p:cNvPr id="53" name="PlaceHolder 2"/>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2700" spc="-1" strike="noStrike">
                <a:solidFill>
                  <a:srgbClr val="202427"/>
                </a:solidFill>
                <a:latin typeface="Lato regular"/>
              </a:rPr>
              <a:t>Clique para editar o formato do texto do título</a:t>
            </a:r>
            <a:endParaRPr b="0" lang="en-US" sz="2700" spc="-1" strike="noStrike">
              <a:solidFill>
                <a:srgbClr val="202427"/>
              </a:solidFill>
              <a:latin typeface="Lato regul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0" name="Gráfico 6" descr=""/>
          <p:cNvPicPr/>
          <p:nvPr/>
        </p:nvPicPr>
        <p:blipFill>
          <a:blip r:embed="rId2"/>
          <a:srcRect l="0" t="78347" r="50905" b="0"/>
          <a:stretch/>
        </p:blipFill>
        <p:spPr>
          <a:xfrm>
            <a:off x="16877520" y="9601200"/>
            <a:ext cx="1405800" cy="557640"/>
          </a:xfrm>
          <a:prstGeom prst="rect">
            <a:avLst/>
          </a:prstGeom>
          <a:ln w="0">
            <a:noFill/>
          </a:ln>
        </p:spPr>
      </p:pic>
      <p:sp>
        <p:nvSpPr>
          <p:cNvPr id="91" name="Rectangle 14"/>
          <p:cNvSpPr/>
          <p:nvPr/>
        </p:nvSpPr>
        <p:spPr>
          <a:xfrm>
            <a:off x="-11880" y="9486360"/>
            <a:ext cx="692640" cy="800280"/>
          </a:xfrm>
          <a:prstGeom prst="rect">
            <a:avLst/>
          </a:prstGeom>
          <a:solidFill>
            <a:srgbClr val="73bfe8"/>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3a79"/>
              </a:solidFill>
              <a:latin typeface="Lato regular"/>
            </a:endParaRPr>
          </a:p>
        </p:txBody>
      </p:sp>
      <p:sp>
        <p:nvSpPr>
          <p:cNvPr id="92" name="Rectangle 14"/>
          <p:cNvSpPr/>
          <p:nvPr/>
        </p:nvSpPr>
        <p:spPr>
          <a:xfrm>
            <a:off x="-11880" y="0"/>
            <a:ext cx="692640" cy="901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93" name="Rectangle 14"/>
          <p:cNvSpPr/>
          <p:nvPr/>
        </p:nvSpPr>
        <p:spPr>
          <a:xfrm>
            <a:off x="-11880" y="9017640"/>
            <a:ext cx="692640" cy="2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94" name="Rectangle 14"/>
          <p:cNvSpPr/>
          <p:nvPr/>
        </p:nvSpPr>
        <p:spPr>
          <a:xfrm>
            <a:off x="-11880" y="9252000"/>
            <a:ext cx="692640" cy="23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8bc9"/>
              </a:solidFill>
              <a:latin typeface="Lato regular"/>
            </a:endParaRPr>
          </a:p>
        </p:txBody>
      </p:sp>
      <p:sp>
        <p:nvSpPr>
          <p:cNvPr id="95" name="PlaceHolder 1"/>
          <p:cNvSpPr>
            <a:spLocks noGrp="1"/>
          </p:cNvSpPr>
          <p:nvPr>
            <p:ph type="title"/>
          </p:nvPr>
        </p:nvSpPr>
        <p:spPr>
          <a:xfrm>
            <a:off x="1371600" y="3195720"/>
            <a:ext cx="15544440" cy="2204640"/>
          </a:xfrm>
          <a:prstGeom prst="rect">
            <a:avLst/>
          </a:prstGeom>
          <a:noFill/>
          <a:ln w="0">
            <a:noFill/>
          </a:ln>
        </p:spPr>
        <p:txBody>
          <a:bodyPr lIns="90000" rIns="90000" tIns="45000" bIns="45000" anchor="t">
            <a:noAutofit/>
          </a:bodyPr>
          <a:p>
            <a:pPr indent="0">
              <a:lnSpc>
                <a:spcPct val="90000"/>
              </a:lnSpc>
              <a:buNone/>
            </a:pPr>
            <a:r>
              <a:rPr b="1" lang="x-none" sz="5500" spc="-151" strike="noStrike">
                <a:solidFill>
                  <a:schemeClr val="accent2"/>
                </a:solidFill>
                <a:latin typeface="Arial Black"/>
                <a:ea typeface="Arial Black"/>
              </a:rPr>
              <a:t>Click to edit Master title style</a:t>
            </a:r>
            <a:endParaRPr b="0" lang="en-US" sz="5500" spc="-1" strike="noStrike">
              <a:solidFill>
                <a:srgbClr val="202427"/>
              </a:solidFill>
              <a:latin typeface="Lato regular"/>
            </a:endParaRPr>
          </a:p>
        </p:txBody>
      </p:sp>
      <p:sp>
        <p:nvSpPr>
          <p:cNvPr id="96" name="PlaceHolder 2"/>
          <p:cNvSpPr>
            <a:spLocks noGrp="1"/>
          </p:cNvSpPr>
          <p:nvPr>
            <p:ph type="dt" idx="1"/>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pt-BR" sz="2700" spc="-1" strike="noStrike">
                <a:solidFill>
                  <a:srgbClr val="202427"/>
                </a:solidFill>
                <a:latin typeface="Calibri"/>
              </a:defRPr>
            </a:lvl1pPr>
          </a:lstStyle>
          <a:p>
            <a:pPr indent="0">
              <a:lnSpc>
                <a:spcPct val="100000"/>
              </a:lnSpc>
              <a:buNone/>
            </a:pPr>
            <a:r>
              <a:rPr b="0" lang="pt-BR" sz="2700" spc="-1" strike="noStrike">
                <a:solidFill>
                  <a:srgbClr val="202427"/>
                </a:solidFill>
                <a:latin typeface="Calibri"/>
              </a:rPr>
              <a:t>&lt;data/hora&gt;</a:t>
            </a:r>
            <a:endParaRPr b="0" lang="pt-BR" sz="2700" spc="-1" strike="noStrike">
              <a:solidFill>
                <a:srgbClr val="000000"/>
              </a:solidFill>
              <a:latin typeface="Times New Roman"/>
            </a:endParaRPr>
          </a:p>
        </p:txBody>
      </p:sp>
      <p:sp>
        <p:nvSpPr>
          <p:cNvPr id="97" name="PlaceHolder 3"/>
          <p:cNvSpPr>
            <a:spLocks noGrp="1"/>
          </p:cNvSpPr>
          <p:nvPr>
            <p:ph type="ftr" idx="2"/>
          </p:nvPr>
        </p:nvSpPr>
        <p:spPr>
          <a:xfrm>
            <a:off x="0" y="0"/>
            <a:ext cx="0" cy="0"/>
          </a:xfrm>
          <a:prstGeom prst="rect">
            <a:avLst/>
          </a:prstGeom>
          <a:noFill/>
          <a:ln w="0">
            <a:noFill/>
          </a:ln>
        </p:spPr>
        <p:txBody>
          <a:bodyPr lIns="90000" rIns="90000" tIns="-45000" bIns="-45000" anchor="t">
            <a:noAutofit/>
          </a:bodyPr>
          <a:lstStyle>
            <a:lvl1pPr indent="0" algn="ctr">
              <a:buNone/>
              <a:defRPr b="0" lang="pt-BR" sz="1400" spc="-1" strike="noStrike">
                <a:solidFill>
                  <a:srgbClr val="000000"/>
                </a:solidFill>
                <a:latin typeface="Times New Roman"/>
              </a:defRPr>
            </a:lvl1pPr>
          </a:lstStyle>
          <a:p>
            <a:pPr indent="0" algn="ctr">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98" name="PlaceHolder 4"/>
          <p:cNvSpPr>
            <a:spLocks noGrp="1"/>
          </p:cNvSpPr>
          <p:nvPr>
            <p:ph type="sldNum" idx="3"/>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pt-BR" sz="2700" spc="-1" strike="noStrike">
                <a:solidFill>
                  <a:srgbClr val="202427"/>
                </a:solidFill>
                <a:latin typeface="Calibri"/>
              </a:defRPr>
            </a:lvl1pPr>
          </a:lstStyle>
          <a:p>
            <a:pPr indent="0">
              <a:lnSpc>
                <a:spcPct val="100000"/>
              </a:lnSpc>
              <a:buNone/>
            </a:pPr>
            <a:fld id="{BF762748-C363-4CAA-99B8-4EA82CDD86B4}" type="slidenum">
              <a:rPr b="0" lang="pt-BR" sz="2700" spc="-1" strike="noStrike">
                <a:solidFill>
                  <a:srgbClr val="202427"/>
                </a:solidFill>
                <a:latin typeface="Calibri"/>
              </a:rPr>
              <a:t>&lt;número&gt;</a:t>
            </a:fld>
            <a:endParaRPr b="0" lang="pt-BR" sz="2700" spc="-1" strike="noStrike">
              <a:solidFill>
                <a:srgbClr val="000000"/>
              </a:solidFill>
              <a:latin typeface="Times New Roman"/>
            </a:endParaRPr>
          </a:p>
        </p:txBody>
      </p:sp>
      <p:sp>
        <p:nvSpPr>
          <p:cNvPr id="99"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1" lang="en-US" sz="4000" spc="-1" strike="noStrike">
                <a:solidFill>
                  <a:srgbClr val="202427"/>
                </a:solidFill>
                <a:latin typeface="Arial"/>
              </a:rPr>
              <a:t>Clique para editar o formato de texto dos tópicos</a:t>
            </a:r>
            <a:endParaRPr b="1" lang="en-US" sz="4000" spc="-1" strike="noStrike">
              <a:solidFill>
                <a:srgbClr val="202427"/>
              </a:solidFill>
              <a:latin typeface="Arial"/>
            </a:endParaRPr>
          </a:p>
          <a:p>
            <a:pPr lvl="1" marL="864000" indent="-324000">
              <a:lnSpc>
                <a:spcPct val="110000"/>
              </a:lnSpc>
              <a:spcBef>
                <a:spcPts val="1134"/>
              </a:spcBef>
              <a:buClr>
                <a:srgbClr val="000000"/>
              </a:buClr>
              <a:buSzPct val="75000"/>
              <a:buFont typeface="Symbol" charset="2"/>
              <a:buChar char=""/>
            </a:pPr>
            <a:r>
              <a:rPr b="1" lang="en-US" sz="4000" spc="-1" strike="noStrike">
                <a:solidFill>
                  <a:srgbClr val="202427"/>
                </a:solidFill>
                <a:latin typeface="Arial"/>
              </a:rPr>
              <a:t>2.º nível de tópicos</a:t>
            </a:r>
            <a:endParaRPr b="1" lang="en-US" sz="4000" spc="-1" strike="noStrike">
              <a:solidFill>
                <a:srgbClr val="202427"/>
              </a:solidFill>
              <a:latin typeface="Arial"/>
            </a:endParaRPr>
          </a:p>
          <a:p>
            <a:pPr lvl="2" marL="1296000" indent="-288000">
              <a:lnSpc>
                <a:spcPct val="110000"/>
              </a:lnSpc>
              <a:spcBef>
                <a:spcPts val="850"/>
              </a:spcBef>
              <a:buClr>
                <a:srgbClr val="000000"/>
              </a:buClr>
              <a:buSzPct val="45000"/>
              <a:buFont typeface="Wingdings" charset="2"/>
              <a:buChar char=""/>
            </a:pPr>
            <a:r>
              <a:rPr b="1" lang="en-US" sz="4000" spc="-1" strike="noStrike">
                <a:solidFill>
                  <a:srgbClr val="202427"/>
                </a:solidFill>
                <a:latin typeface="Arial"/>
              </a:rPr>
              <a:t>3.º nível de tópicos</a:t>
            </a:r>
            <a:endParaRPr b="1" lang="en-US" sz="4000" spc="-1" strike="noStrike">
              <a:solidFill>
                <a:srgbClr val="202427"/>
              </a:solidFill>
              <a:latin typeface="Arial"/>
            </a:endParaRPr>
          </a:p>
          <a:p>
            <a:pPr lvl="3" marL="1728000" indent="-216000">
              <a:lnSpc>
                <a:spcPct val="110000"/>
              </a:lnSpc>
              <a:spcBef>
                <a:spcPts val="567"/>
              </a:spcBef>
              <a:buClr>
                <a:srgbClr val="000000"/>
              </a:buClr>
              <a:buSzPct val="75000"/>
              <a:buFont typeface="Symbol" charset="2"/>
              <a:buChar char=""/>
            </a:pPr>
            <a:r>
              <a:rPr b="1" lang="en-US" sz="4000" spc="-1" strike="noStrike">
                <a:solidFill>
                  <a:srgbClr val="202427"/>
                </a:solidFill>
                <a:latin typeface="Arial"/>
              </a:rPr>
              <a:t>4.º nível de tópicos</a:t>
            </a:r>
            <a:endParaRPr b="1" lang="en-US" sz="4000" spc="-1" strike="noStrike">
              <a:solidFill>
                <a:srgbClr val="202427"/>
              </a:solidFill>
              <a:latin typeface="Arial"/>
            </a:endParaRPr>
          </a:p>
          <a:p>
            <a:pPr lvl="4" marL="2160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5.º nível de tópicos</a:t>
            </a:r>
            <a:endParaRPr b="1" lang="en-US" sz="2000" spc="-1" strike="noStrike">
              <a:solidFill>
                <a:srgbClr val="202427"/>
              </a:solidFill>
              <a:latin typeface="Arial"/>
            </a:endParaRPr>
          </a:p>
          <a:p>
            <a:pPr lvl="5" marL="2592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6.º nível de tópicos</a:t>
            </a:r>
            <a:endParaRPr b="1" lang="en-US" sz="2000" spc="-1" strike="noStrike">
              <a:solidFill>
                <a:srgbClr val="202427"/>
              </a:solidFill>
              <a:latin typeface="Arial"/>
            </a:endParaRPr>
          </a:p>
          <a:p>
            <a:pPr lvl="6" marL="3024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7.º nível de tópicos</a:t>
            </a:r>
            <a:endParaRPr b="1" lang="en-US" sz="2000" spc="-1" strike="noStrike">
              <a:solidFill>
                <a:srgbClr val="202427"/>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6" name="Gráfico 6" descr=""/>
          <p:cNvPicPr/>
          <p:nvPr/>
        </p:nvPicPr>
        <p:blipFill>
          <a:blip r:embed="rId2"/>
          <a:srcRect l="0" t="78347" r="50905" b="0"/>
          <a:stretch/>
        </p:blipFill>
        <p:spPr>
          <a:xfrm>
            <a:off x="16877520" y="9601200"/>
            <a:ext cx="1405800" cy="557640"/>
          </a:xfrm>
          <a:prstGeom prst="rect">
            <a:avLst/>
          </a:prstGeom>
          <a:ln w="0">
            <a:noFill/>
          </a:ln>
        </p:spPr>
      </p:pic>
      <p:sp>
        <p:nvSpPr>
          <p:cNvPr id="137" name="Rectangle 14"/>
          <p:cNvSpPr/>
          <p:nvPr/>
        </p:nvSpPr>
        <p:spPr>
          <a:xfrm>
            <a:off x="-11880" y="9486360"/>
            <a:ext cx="692640" cy="800280"/>
          </a:xfrm>
          <a:prstGeom prst="rect">
            <a:avLst/>
          </a:prstGeom>
          <a:solidFill>
            <a:srgbClr val="73bfe8"/>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3a79"/>
              </a:solidFill>
              <a:latin typeface="Lato regular"/>
            </a:endParaRPr>
          </a:p>
        </p:txBody>
      </p:sp>
      <p:sp>
        <p:nvSpPr>
          <p:cNvPr id="138" name="Rectangle 14"/>
          <p:cNvSpPr/>
          <p:nvPr/>
        </p:nvSpPr>
        <p:spPr>
          <a:xfrm>
            <a:off x="-11880" y="0"/>
            <a:ext cx="692640" cy="901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139" name="Rectangle 14"/>
          <p:cNvSpPr/>
          <p:nvPr/>
        </p:nvSpPr>
        <p:spPr>
          <a:xfrm>
            <a:off x="-11880" y="9017640"/>
            <a:ext cx="692640" cy="2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140" name="Rectangle 14"/>
          <p:cNvSpPr/>
          <p:nvPr/>
        </p:nvSpPr>
        <p:spPr>
          <a:xfrm>
            <a:off x="-11880" y="9252000"/>
            <a:ext cx="692640" cy="23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8bc9"/>
              </a:solidFill>
              <a:latin typeface="Lato regular"/>
            </a:endParaRPr>
          </a:p>
        </p:txBody>
      </p:sp>
      <p:sp>
        <p:nvSpPr>
          <p:cNvPr id="141" name="PlaceHolder 1"/>
          <p:cNvSpPr>
            <a:spLocks noGrp="1"/>
          </p:cNvSpPr>
          <p:nvPr>
            <p:ph type="title"/>
          </p:nvPr>
        </p:nvSpPr>
        <p:spPr>
          <a:xfrm>
            <a:off x="0" y="0"/>
            <a:ext cx="0" cy="0"/>
          </a:xfrm>
          <a:prstGeom prst="rect">
            <a:avLst/>
          </a:prstGeom>
          <a:noFill/>
          <a:ln w="0">
            <a:noFill/>
          </a:ln>
        </p:spPr>
        <p:txBody>
          <a:bodyPr lIns="90000" rIns="90000" tIns="-45000" bIns="-45000" anchor="t">
            <a:noAutofit/>
          </a:bodyPr>
          <a:p>
            <a:pPr indent="0">
              <a:lnSpc>
                <a:spcPct val="90000"/>
              </a:lnSpc>
              <a:buNone/>
            </a:pPr>
            <a:r>
              <a:rPr b="1" lang="x-none" sz="5500" spc="-151" strike="noStrike">
                <a:solidFill>
                  <a:schemeClr val="accent2"/>
                </a:solidFill>
                <a:latin typeface="Arial Black"/>
                <a:ea typeface="Arial Black"/>
              </a:rPr>
              <a:t>Click to edit Master title style</a:t>
            </a:r>
            <a:endParaRPr b="0" lang="en-US" sz="5500" spc="-1" strike="noStrike">
              <a:solidFill>
                <a:srgbClr val="202427"/>
              </a:solidFill>
              <a:latin typeface="Lato regular"/>
            </a:endParaRPr>
          </a:p>
        </p:txBody>
      </p:sp>
      <p:sp>
        <p:nvSpPr>
          <p:cNvPr id="142" name="PlaceHolder 2"/>
          <p:cNvSpPr>
            <a:spLocks noGrp="1"/>
          </p:cNvSpPr>
          <p:nvPr>
            <p:ph type="dt" idx="4"/>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700" spc="-1" strike="noStrike">
                <a:solidFill>
                  <a:srgbClr val="202427"/>
                </a:solidFill>
                <a:latin typeface="Calibri"/>
              </a:defRPr>
            </a:lvl1pPr>
          </a:lstStyle>
          <a:p>
            <a:pPr indent="0">
              <a:lnSpc>
                <a:spcPct val="100000"/>
              </a:lnSpc>
              <a:buNone/>
            </a:pPr>
            <a:r>
              <a:rPr b="0" lang="en-US" sz="2700" spc="-1" strike="noStrike">
                <a:solidFill>
                  <a:srgbClr val="202427"/>
                </a:solidFill>
                <a:latin typeface="Calibri"/>
              </a:rPr>
              <a:t>&lt;data/hora&gt;</a:t>
            </a:r>
            <a:endParaRPr b="0" lang="pt-BR" sz="2700" spc="-1" strike="noStrike">
              <a:solidFill>
                <a:srgbClr val="000000"/>
              </a:solidFill>
              <a:latin typeface="Times New Roman"/>
            </a:endParaRPr>
          </a:p>
        </p:txBody>
      </p:sp>
      <p:sp>
        <p:nvSpPr>
          <p:cNvPr id="143" name="PlaceHolder 3"/>
          <p:cNvSpPr>
            <a:spLocks noGrp="1"/>
          </p:cNvSpPr>
          <p:nvPr>
            <p:ph type="sldNum" idx="5"/>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pt-BR" sz="2700" spc="-1" strike="noStrike">
                <a:solidFill>
                  <a:srgbClr val="202427"/>
                </a:solidFill>
                <a:latin typeface="Calibri"/>
              </a:defRPr>
            </a:lvl1pPr>
          </a:lstStyle>
          <a:p>
            <a:pPr indent="0">
              <a:lnSpc>
                <a:spcPct val="100000"/>
              </a:lnSpc>
              <a:buNone/>
            </a:pPr>
            <a:fld id="{2E833A64-38C8-41AF-A3AD-F48483AFB1D7}" type="slidenum">
              <a:rPr b="0" lang="pt-BR" sz="2700" spc="-1" strike="noStrike">
                <a:solidFill>
                  <a:srgbClr val="202427"/>
                </a:solidFill>
                <a:latin typeface="Calibri"/>
              </a:rPr>
              <a:t>&lt;número&gt;</a:t>
            </a:fld>
            <a:endParaRPr b="0" lang="pt-BR" sz="2700" spc="-1" strike="noStrike">
              <a:solidFill>
                <a:srgbClr val="000000"/>
              </a:solidFill>
              <a:latin typeface="Times New Roman"/>
            </a:endParaRPr>
          </a:p>
        </p:txBody>
      </p:sp>
      <p:sp>
        <p:nvSpPr>
          <p:cNvPr id="144" name="PlaceHolder 4"/>
          <p:cNvSpPr>
            <a:spLocks noGrp="1"/>
          </p:cNvSpPr>
          <p:nvPr>
            <p:ph type="ftr" idx="6"/>
          </p:nvPr>
        </p:nvSpPr>
        <p:spPr>
          <a:xfrm>
            <a:off x="0" y="0"/>
            <a:ext cx="0" cy="0"/>
          </a:xfrm>
          <a:prstGeom prst="rect">
            <a:avLst/>
          </a:prstGeom>
          <a:noFill/>
          <a:ln w="0">
            <a:noFill/>
          </a:ln>
        </p:spPr>
        <p:txBody>
          <a:bodyPr lIns="90000" rIns="90000" tIns="-45000" bIns="-45000" anchor="t">
            <a:noAutofit/>
          </a:bodyPr>
          <a:lstStyle>
            <a:lvl1pPr indent="0" algn="ctr">
              <a:buNone/>
              <a:defRPr b="0" lang="pt-BR" sz="1400" spc="-1" strike="noStrike">
                <a:solidFill>
                  <a:srgbClr val="000000"/>
                </a:solidFill>
                <a:latin typeface="Times New Roman"/>
              </a:defRPr>
            </a:lvl1pPr>
          </a:lstStyle>
          <a:p>
            <a:pPr indent="0" algn="ctr">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145"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1" lang="en-US" sz="4000" spc="-1" strike="noStrike">
                <a:solidFill>
                  <a:srgbClr val="202427"/>
                </a:solidFill>
                <a:latin typeface="Arial"/>
              </a:rPr>
              <a:t>Clique para editar o formato de texto dos tópicos</a:t>
            </a:r>
            <a:endParaRPr b="1" lang="en-US" sz="4000" spc="-1" strike="noStrike">
              <a:solidFill>
                <a:srgbClr val="202427"/>
              </a:solidFill>
              <a:latin typeface="Arial"/>
            </a:endParaRPr>
          </a:p>
          <a:p>
            <a:pPr lvl="1" marL="864000" indent="-324000">
              <a:lnSpc>
                <a:spcPct val="110000"/>
              </a:lnSpc>
              <a:spcBef>
                <a:spcPts val="1134"/>
              </a:spcBef>
              <a:buClr>
                <a:srgbClr val="000000"/>
              </a:buClr>
              <a:buSzPct val="75000"/>
              <a:buFont typeface="Symbol" charset="2"/>
              <a:buChar char=""/>
            </a:pPr>
            <a:r>
              <a:rPr b="1" lang="en-US" sz="4000" spc="-1" strike="noStrike">
                <a:solidFill>
                  <a:srgbClr val="202427"/>
                </a:solidFill>
                <a:latin typeface="Arial"/>
              </a:rPr>
              <a:t>2.º nível de tópicos</a:t>
            </a:r>
            <a:endParaRPr b="1" lang="en-US" sz="4000" spc="-1" strike="noStrike">
              <a:solidFill>
                <a:srgbClr val="202427"/>
              </a:solidFill>
              <a:latin typeface="Arial"/>
            </a:endParaRPr>
          </a:p>
          <a:p>
            <a:pPr lvl="2" marL="1296000" indent="-288000">
              <a:lnSpc>
                <a:spcPct val="110000"/>
              </a:lnSpc>
              <a:spcBef>
                <a:spcPts val="850"/>
              </a:spcBef>
              <a:buClr>
                <a:srgbClr val="000000"/>
              </a:buClr>
              <a:buSzPct val="45000"/>
              <a:buFont typeface="Wingdings" charset="2"/>
              <a:buChar char=""/>
            </a:pPr>
            <a:r>
              <a:rPr b="1" lang="en-US" sz="4000" spc="-1" strike="noStrike">
                <a:solidFill>
                  <a:srgbClr val="202427"/>
                </a:solidFill>
                <a:latin typeface="Arial"/>
              </a:rPr>
              <a:t>3.º nível de tópicos</a:t>
            </a:r>
            <a:endParaRPr b="1" lang="en-US" sz="4000" spc="-1" strike="noStrike">
              <a:solidFill>
                <a:srgbClr val="202427"/>
              </a:solidFill>
              <a:latin typeface="Arial"/>
            </a:endParaRPr>
          </a:p>
          <a:p>
            <a:pPr lvl="3" marL="1728000" indent="-216000">
              <a:lnSpc>
                <a:spcPct val="110000"/>
              </a:lnSpc>
              <a:spcBef>
                <a:spcPts val="567"/>
              </a:spcBef>
              <a:buClr>
                <a:srgbClr val="000000"/>
              </a:buClr>
              <a:buSzPct val="75000"/>
              <a:buFont typeface="Symbol" charset="2"/>
              <a:buChar char=""/>
            </a:pPr>
            <a:r>
              <a:rPr b="1" lang="en-US" sz="4000" spc="-1" strike="noStrike">
                <a:solidFill>
                  <a:srgbClr val="202427"/>
                </a:solidFill>
                <a:latin typeface="Arial"/>
              </a:rPr>
              <a:t>4.º nível de tópicos</a:t>
            </a:r>
            <a:endParaRPr b="1" lang="en-US" sz="4000" spc="-1" strike="noStrike">
              <a:solidFill>
                <a:srgbClr val="202427"/>
              </a:solidFill>
              <a:latin typeface="Arial"/>
            </a:endParaRPr>
          </a:p>
          <a:p>
            <a:pPr lvl="4" marL="2160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5.º nível de tópicos</a:t>
            </a:r>
            <a:endParaRPr b="1" lang="en-US" sz="2000" spc="-1" strike="noStrike">
              <a:solidFill>
                <a:srgbClr val="202427"/>
              </a:solidFill>
              <a:latin typeface="Arial"/>
            </a:endParaRPr>
          </a:p>
          <a:p>
            <a:pPr lvl="5" marL="2592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6.º nível de tópicos</a:t>
            </a:r>
            <a:endParaRPr b="1" lang="en-US" sz="2000" spc="-1" strike="noStrike">
              <a:solidFill>
                <a:srgbClr val="202427"/>
              </a:solidFill>
              <a:latin typeface="Arial"/>
            </a:endParaRPr>
          </a:p>
          <a:p>
            <a:pPr lvl="6" marL="3024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7.º nível de tópicos</a:t>
            </a:r>
            <a:endParaRPr b="1" lang="en-US" sz="2000" spc="-1" strike="noStrike">
              <a:solidFill>
                <a:srgbClr val="202427"/>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2" name="Gráfico 6" descr=""/>
          <p:cNvPicPr/>
          <p:nvPr/>
        </p:nvPicPr>
        <p:blipFill>
          <a:blip r:embed="rId2"/>
          <a:srcRect l="0" t="78347" r="50905" b="0"/>
          <a:stretch/>
        </p:blipFill>
        <p:spPr>
          <a:xfrm>
            <a:off x="16877520" y="9601200"/>
            <a:ext cx="1405800" cy="557640"/>
          </a:xfrm>
          <a:prstGeom prst="rect">
            <a:avLst/>
          </a:prstGeom>
          <a:ln w="0">
            <a:noFill/>
          </a:ln>
        </p:spPr>
      </p:pic>
      <p:sp>
        <p:nvSpPr>
          <p:cNvPr id="183" name="Rectangle 14"/>
          <p:cNvSpPr/>
          <p:nvPr/>
        </p:nvSpPr>
        <p:spPr>
          <a:xfrm>
            <a:off x="-11880" y="9486360"/>
            <a:ext cx="692640" cy="800280"/>
          </a:xfrm>
          <a:prstGeom prst="rect">
            <a:avLst/>
          </a:prstGeom>
          <a:solidFill>
            <a:srgbClr val="73bfe8"/>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3a79"/>
              </a:solidFill>
              <a:latin typeface="Lato regular"/>
            </a:endParaRPr>
          </a:p>
        </p:txBody>
      </p:sp>
      <p:sp>
        <p:nvSpPr>
          <p:cNvPr id="184" name="Rectangle 14"/>
          <p:cNvSpPr/>
          <p:nvPr/>
        </p:nvSpPr>
        <p:spPr>
          <a:xfrm>
            <a:off x="-11880" y="0"/>
            <a:ext cx="692640" cy="901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185" name="Rectangle 14"/>
          <p:cNvSpPr/>
          <p:nvPr/>
        </p:nvSpPr>
        <p:spPr>
          <a:xfrm>
            <a:off x="-11880" y="9017640"/>
            <a:ext cx="692640" cy="2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186" name="Rectangle 14"/>
          <p:cNvSpPr/>
          <p:nvPr/>
        </p:nvSpPr>
        <p:spPr>
          <a:xfrm>
            <a:off x="-11880" y="9252000"/>
            <a:ext cx="692640" cy="23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8bc9"/>
              </a:solidFill>
              <a:latin typeface="Lato regular"/>
            </a:endParaRPr>
          </a:p>
        </p:txBody>
      </p:sp>
      <p:sp>
        <p:nvSpPr>
          <p:cNvPr id="187" name="PlaceHolder 1"/>
          <p:cNvSpPr>
            <a:spLocks noGrp="1"/>
          </p:cNvSpPr>
          <p:nvPr>
            <p:ph type="title"/>
          </p:nvPr>
        </p:nvSpPr>
        <p:spPr>
          <a:xfrm>
            <a:off x="0" y="0"/>
            <a:ext cx="0" cy="0"/>
          </a:xfrm>
          <a:prstGeom prst="rect">
            <a:avLst/>
          </a:prstGeom>
          <a:noFill/>
          <a:ln w="0">
            <a:noFill/>
          </a:ln>
        </p:spPr>
        <p:txBody>
          <a:bodyPr lIns="90000" rIns="90000" tIns="-45000" bIns="-45000" anchor="t">
            <a:noAutofit/>
          </a:bodyPr>
          <a:p>
            <a:pPr indent="0">
              <a:lnSpc>
                <a:spcPct val="90000"/>
              </a:lnSpc>
              <a:buNone/>
            </a:pPr>
            <a:r>
              <a:rPr b="1" lang="x-none" sz="5500" spc="-151" strike="noStrike">
                <a:solidFill>
                  <a:schemeClr val="accent2"/>
                </a:solidFill>
                <a:latin typeface="Arial Black"/>
                <a:ea typeface="Arial Black"/>
              </a:rPr>
              <a:t>Click to edit Master title style</a:t>
            </a:r>
            <a:endParaRPr b="0" lang="en-US" sz="5500" spc="-1" strike="noStrike">
              <a:solidFill>
                <a:srgbClr val="202427"/>
              </a:solidFill>
              <a:latin typeface="Lato regular"/>
            </a:endParaRPr>
          </a:p>
        </p:txBody>
      </p:sp>
      <p:sp>
        <p:nvSpPr>
          <p:cNvPr id="188" name="PlaceHolder 2"/>
          <p:cNvSpPr>
            <a:spLocks noGrp="1"/>
          </p:cNvSpPr>
          <p:nvPr>
            <p:ph type="body"/>
          </p:nvPr>
        </p:nvSpPr>
        <p:spPr>
          <a:xfrm>
            <a:off x="914400" y="2400480"/>
            <a:ext cx="14934960" cy="7310160"/>
          </a:xfrm>
          <a:prstGeom prst="rect">
            <a:avLst/>
          </a:prstGeom>
          <a:noFill/>
          <a:ln w="0">
            <a:noFill/>
          </a:ln>
        </p:spPr>
        <p:txBody>
          <a:bodyPr lIns="90000" rIns="90000" tIns="45000" bIns="45000" anchor="t">
            <a:noAutofit/>
          </a:bodyPr>
          <a:p>
            <a:pPr indent="0">
              <a:lnSpc>
                <a:spcPct val="110000"/>
              </a:lnSpc>
              <a:spcBef>
                <a:spcPts val="1500"/>
              </a:spcBef>
              <a:spcAft>
                <a:spcPts val="1500"/>
              </a:spcAft>
              <a:buNone/>
              <a:tabLst>
                <a:tab algn="l" pos="0"/>
              </a:tabLst>
            </a:pPr>
            <a:r>
              <a:rPr b="1" lang="x-none" sz="4000" spc="-1" strike="noStrike">
                <a:solidFill>
                  <a:srgbClr val="202427"/>
                </a:solidFill>
                <a:latin typeface="Arial"/>
                <a:ea typeface="Lato"/>
              </a:rPr>
              <a:t>Click to edit Master text styles</a:t>
            </a:r>
            <a:endParaRPr b="1" lang="en-US" sz="4000" spc="-1" strike="noStrike">
              <a:solidFill>
                <a:srgbClr val="202427"/>
              </a:solidFill>
              <a:latin typeface="Arial"/>
            </a:endParaRPr>
          </a:p>
          <a:p>
            <a:pPr lvl="1" marL="362880" indent="-351720">
              <a:lnSpc>
                <a:spcPct val="110000"/>
              </a:lnSpc>
              <a:spcBef>
                <a:spcPts val="748"/>
              </a:spcBef>
              <a:spcAft>
                <a:spcPts val="1500"/>
              </a:spcAft>
              <a:buClr>
                <a:srgbClr val="008bc9"/>
              </a:buClr>
              <a:buFont typeface="Wingdings" charset="2"/>
              <a:buChar char=""/>
              <a:tabLst>
                <a:tab algn="l" pos="0"/>
              </a:tabLst>
            </a:pPr>
            <a:r>
              <a:rPr b="1" lang="x-none" sz="4000" spc="-1" strike="noStrike">
                <a:solidFill>
                  <a:srgbClr val="202427"/>
                </a:solidFill>
                <a:latin typeface="Arial"/>
                <a:ea typeface="Lato"/>
              </a:rPr>
              <a:t>Second level</a:t>
            </a:r>
            <a:endParaRPr b="1" lang="en-US" sz="4000" spc="-1" strike="noStrike">
              <a:solidFill>
                <a:srgbClr val="202427"/>
              </a:solidFill>
              <a:latin typeface="Arial"/>
            </a:endParaRPr>
          </a:p>
          <a:p>
            <a:pPr lvl="2" marL="713520" indent="-351000">
              <a:lnSpc>
                <a:spcPct val="110000"/>
              </a:lnSpc>
              <a:spcBef>
                <a:spcPts val="748"/>
              </a:spcBef>
              <a:spcAft>
                <a:spcPts val="1500"/>
              </a:spcAft>
              <a:buClr>
                <a:srgbClr val="008bc9"/>
              </a:buClr>
              <a:buFont typeface="Wingdings" charset="2"/>
              <a:buChar char=""/>
              <a:tabLst>
                <a:tab algn="l" pos="0"/>
              </a:tabLst>
            </a:pPr>
            <a:r>
              <a:rPr b="1" lang="x-none" sz="4000" spc="-1" strike="noStrike">
                <a:solidFill>
                  <a:srgbClr val="202427"/>
                </a:solidFill>
                <a:latin typeface="Arial"/>
                <a:ea typeface="Lato"/>
              </a:rPr>
              <a:t>Third level</a:t>
            </a:r>
            <a:endParaRPr b="1" lang="en-US" sz="4000" spc="-1" strike="noStrike">
              <a:solidFill>
                <a:srgbClr val="202427"/>
              </a:solidFill>
              <a:latin typeface="Arial"/>
            </a:endParaRPr>
          </a:p>
          <a:p>
            <a:pPr lvl="3" marL="1077120" indent="-340560">
              <a:lnSpc>
                <a:spcPct val="110000"/>
              </a:lnSpc>
              <a:spcBef>
                <a:spcPts val="748"/>
              </a:spcBef>
              <a:spcAft>
                <a:spcPts val="1500"/>
              </a:spcAft>
              <a:buClr>
                <a:srgbClr val="008bc9"/>
              </a:buClr>
              <a:buFont typeface="Wingdings" charset="2"/>
              <a:buChar char=""/>
              <a:tabLst>
                <a:tab algn="l" pos="0"/>
              </a:tabLst>
            </a:pPr>
            <a:r>
              <a:rPr b="1" lang="x-none" sz="4000" spc="-1" strike="noStrike">
                <a:solidFill>
                  <a:srgbClr val="202427"/>
                </a:solidFill>
                <a:latin typeface="Arial"/>
                <a:ea typeface="Lato"/>
              </a:rPr>
              <a:t>Fourth level</a:t>
            </a:r>
            <a:endParaRPr b="1" lang="en-US" sz="4000" spc="-1" strike="noStrike">
              <a:solidFill>
                <a:srgbClr val="202427"/>
              </a:solidFill>
              <a:latin typeface="Arial"/>
            </a:endParaRPr>
          </a:p>
          <a:p>
            <a:pPr lvl="4" marL="1428120" indent="-339840">
              <a:lnSpc>
                <a:spcPct val="110000"/>
              </a:lnSpc>
              <a:spcBef>
                <a:spcPts val="748"/>
              </a:spcBef>
              <a:spcAft>
                <a:spcPts val="1500"/>
              </a:spcAft>
              <a:buClr>
                <a:srgbClr val="008bc9"/>
              </a:buClr>
              <a:buFont typeface="Wingdings" charset="2"/>
              <a:buChar char=""/>
              <a:tabLst>
                <a:tab algn="l" pos="0"/>
              </a:tabLst>
            </a:pPr>
            <a:r>
              <a:rPr b="1" lang="x-none" sz="4000" spc="-1" strike="noStrike">
                <a:solidFill>
                  <a:srgbClr val="202427"/>
                </a:solidFill>
                <a:latin typeface="Arial"/>
                <a:ea typeface="Lato"/>
              </a:rPr>
              <a:t>Fifth level</a:t>
            </a:r>
            <a:endParaRPr b="1" lang="en-US" sz="4000" spc="-1" strike="noStrike">
              <a:solidFill>
                <a:srgbClr val="202427"/>
              </a:solidFill>
              <a:latin typeface="Arial"/>
            </a:endParaRPr>
          </a:p>
        </p:txBody>
      </p:sp>
      <p:sp>
        <p:nvSpPr>
          <p:cNvPr id="189" name="PlaceHolder 3"/>
          <p:cNvSpPr>
            <a:spLocks noGrp="1"/>
          </p:cNvSpPr>
          <p:nvPr>
            <p:ph type="dt" idx="7"/>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en-US" sz="2700" spc="-1" strike="noStrike">
                <a:solidFill>
                  <a:srgbClr val="202427"/>
                </a:solidFill>
                <a:latin typeface="Calibri"/>
              </a:defRPr>
            </a:lvl1pPr>
          </a:lstStyle>
          <a:p>
            <a:pPr indent="0">
              <a:lnSpc>
                <a:spcPct val="100000"/>
              </a:lnSpc>
              <a:buNone/>
            </a:pPr>
            <a:r>
              <a:rPr b="0" lang="en-US" sz="2700" spc="-1" strike="noStrike">
                <a:solidFill>
                  <a:srgbClr val="202427"/>
                </a:solidFill>
                <a:latin typeface="Calibri"/>
              </a:rPr>
              <a:t>&lt;data/hora&gt;</a:t>
            </a:r>
            <a:endParaRPr b="0" lang="pt-BR" sz="2700" spc="-1" strike="noStrike">
              <a:solidFill>
                <a:srgbClr val="000000"/>
              </a:solidFill>
              <a:latin typeface="Times New Roman"/>
            </a:endParaRPr>
          </a:p>
        </p:txBody>
      </p:sp>
      <p:sp>
        <p:nvSpPr>
          <p:cNvPr id="190" name="PlaceHolder 4"/>
          <p:cNvSpPr>
            <a:spLocks noGrp="1"/>
          </p:cNvSpPr>
          <p:nvPr>
            <p:ph type="sldNum" idx="8"/>
          </p:nvPr>
        </p:nvSpPr>
        <p:spPr>
          <a:xfrm>
            <a:off x="0" y="0"/>
            <a:ext cx="0" cy="0"/>
          </a:xfrm>
          <a:prstGeom prst="rect">
            <a:avLst/>
          </a:prstGeom>
          <a:noFill/>
          <a:ln w="0">
            <a:noFill/>
          </a:ln>
        </p:spPr>
        <p:txBody>
          <a:bodyPr lIns="90000" rIns="90000" tIns="-45000" bIns="-45000" anchor="t">
            <a:noAutofit/>
          </a:bodyPr>
          <a:lstStyle>
            <a:lvl1pPr indent="0">
              <a:lnSpc>
                <a:spcPct val="100000"/>
              </a:lnSpc>
              <a:buNone/>
              <a:defRPr b="0" lang="pt-BR" sz="2700" spc="-1" strike="noStrike">
                <a:solidFill>
                  <a:srgbClr val="202427"/>
                </a:solidFill>
                <a:latin typeface="Calibri"/>
              </a:defRPr>
            </a:lvl1pPr>
          </a:lstStyle>
          <a:p>
            <a:pPr indent="0">
              <a:lnSpc>
                <a:spcPct val="100000"/>
              </a:lnSpc>
              <a:buNone/>
            </a:pPr>
            <a:fld id="{7A4FAD7E-6665-440D-BAD9-966CCC1C25BD}" type="slidenum">
              <a:rPr b="0" lang="pt-BR" sz="2700" spc="-1" strike="noStrike">
                <a:solidFill>
                  <a:srgbClr val="202427"/>
                </a:solidFill>
                <a:latin typeface="Calibri"/>
              </a:rPr>
              <a:t>&lt;número&gt;</a:t>
            </a:fld>
            <a:endParaRPr b="0" lang="pt-BR" sz="2700" spc="-1" strike="noStrike">
              <a:solidFill>
                <a:srgbClr val="000000"/>
              </a:solidFill>
              <a:latin typeface="Times New Roman"/>
            </a:endParaRPr>
          </a:p>
        </p:txBody>
      </p:sp>
      <p:sp>
        <p:nvSpPr>
          <p:cNvPr id="191" name="PlaceHolder 5"/>
          <p:cNvSpPr>
            <a:spLocks noGrp="1"/>
          </p:cNvSpPr>
          <p:nvPr>
            <p:ph type="ftr" idx="9"/>
          </p:nvPr>
        </p:nvSpPr>
        <p:spPr>
          <a:xfrm>
            <a:off x="0" y="0"/>
            <a:ext cx="0" cy="0"/>
          </a:xfrm>
          <a:prstGeom prst="rect">
            <a:avLst/>
          </a:prstGeom>
          <a:noFill/>
          <a:ln w="0">
            <a:noFill/>
          </a:ln>
        </p:spPr>
        <p:txBody>
          <a:bodyPr lIns="90000" rIns="90000" tIns="-45000" bIns="-45000" anchor="t">
            <a:noAutofit/>
          </a:bodyPr>
          <a:lstStyle>
            <a:lvl1pPr indent="0" algn="ctr">
              <a:buNone/>
              <a:defRPr b="0" lang="pt-BR" sz="1400" spc="-1" strike="noStrike">
                <a:solidFill>
                  <a:srgbClr val="000000"/>
                </a:solidFill>
                <a:latin typeface="Times New Roman"/>
              </a:defRPr>
            </a:lvl1pPr>
          </a:lstStyle>
          <a:p>
            <a:pPr indent="0" algn="ctr">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28" name="Gráfico 6" descr=""/>
          <p:cNvPicPr/>
          <p:nvPr/>
        </p:nvPicPr>
        <p:blipFill>
          <a:blip r:embed="rId2"/>
          <a:srcRect l="0" t="78347" r="50905" b="0"/>
          <a:stretch/>
        </p:blipFill>
        <p:spPr>
          <a:xfrm>
            <a:off x="16877520" y="9601200"/>
            <a:ext cx="1405800" cy="557640"/>
          </a:xfrm>
          <a:prstGeom prst="rect">
            <a:avLst/>
          </a:prstGeom>
          <a:ln w="0">
            <a:noFill/>
          </a:ln>
        </p:spPr>
      </p:pic>
      <p:sp>
        <p:nvSpPr>
          <p:cNvPr id="229" name="Rectangle 14"/>
          <p:cNvSpPr/>
          <p:nvPr/>
        </p:nvSpPr>
        <p:spPr>
          <a:xfrm>
            <a:off x="-11880" y="9486360"/>
            <a:ext cx="692640" cy="800280"/>
          </a:xfrm>
          <a:prstGeom prst="rect">
            <a:avLst/>
          </a:prstGeom>
          <a:solidFill>
            <a:srgbClr val="73bfe8"/>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3a79"/>
              </a:solidFill>
              <a:latin typeface="Lato regular"/>
            </a:endParaRPr>
          </a:p>
        </p:txBody>
      </p:sp>
      <p:sp>
        <p:nvSpPr>
          <p:cNvPr id="230" name="Rectangle 14"/>
          <p:cNvSpPr/>
          <p:nvPr/>
        </p:nvSpPr>
        <p:spPr>
          <a:xfrm>
            <a:off x="-11880" y="0"/>
            <a:ext cx="692640" cy="901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231" name="Rectangle 14"/>
          <p:cNvSpPr/>
          <p:nvPr/>
        </p:nvSpPr>
        <p:spPr>
          <a:xfrm>
            <a:off x="-11880" y="9017640"/>
            <a:ext cx="692640" cy="2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232" name="Rectangle 14"/>
          <p:cNvSpPr/>
          <p:nvPr/>
        </p:nvSpPr>
        <p:spPr>
          <a:xfrm>
            <a:off x="-11880" y="9252000"/>
            <a:ext cx="692640" cy="23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8bc9"/>
              </a:solidFill>
              <a:latin typeface="Lato regular"/>
            </a:endParaRPr>
          </a:p>
        </p:txBody>
      </p:sp>
      <p:sp>
        <p:nvSpPr>
          <p:cNvPr id="23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2700" spc="-1" strike="noStrike">
                <a:solidFill>
                  <a:srgbClr val="202427"/>
                </a:solidFill>
                <a:latin typeface="Lato regular"/>
              </a:rPr>
              <a:t>Clique para editar o formato do texto do título</a:t>
            </a:r>
            <a:endParaRPr b="0" lang="en-US" sz="2700" spc="-1" strike="noStrike">
              <a:solidFill>
                <a:srgbClr val="202427"/>
              </a:solidFill>
              <a:latin typeface="Lato regular"/>
            </a:endParaRPr>
          </a:p>
        </p:txBody>
      </p:sp>
      <p:sp>
        <p:nvSpPr>
          <p:cNvPr id="234" name="PlaceHolder 2"/>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1" lang="en-US" sz="4000" spc="-1" strike="noStrike">
                <a:solidFill>
                  <a:srgbClr val="202427"/>
                </a:solidFill>
                <a:latin typeface="Arial"/>
              </a:rPr>
              <a:t>Clique para editar o formato de texto dos tópicos</a:t>
            </a:r>
            <a:endParaRPr b="1" lang="en-US" sz="4000" spc="-1" strike="noStrike">
              <a:solidFill>
                <a:srgbClr val="202427"/>
              </a:solidFill>
              <a:latin typeface="Arial"/>
            </a:endParaRPr>
          </a:p>
          <a:p>
            <a:pPr lvl="1" marL="864000" indent="-324000">
              <a:lnSpc>
                <a:spcPct val="110000"/>
              </a:lnSpc>
              <a:spcBef>
                <a:spcPts val="1134"/>
              </a:spcBef>
              <a:buClr>
                <a:srgbClr val="000000"/>
              </a:buClr>
              <a:buSzPct val="75000"/>
              <a:buFont typeface="Symbol" charset="2"/>
              <a:buChar char=""/>
            </a:pPr>
            <a:r>
              <a:rPr b="1" lang="en-US" sz="4000" spc="-1" strike="noStrike">
                <a:solidFill>
                  <a:srgbClr val="202427"/>
                </a:solidFill>
                <a:latin typeface="Arial"/>
              </a:rPr>
              <a:t>2.º nível de tópicos</a:t>
            </a:r>
            <a:endParaRPr b="1" lang="en-US" sz="4000" spc="-1" strike="noStrike">
              <a:solidFill>
                <a:srgbClr val="202427"/>
              </a:solidFill>
              <a:latin typeface="Arial"/>
            </a:endParaRPr>
          </a:p>
          <a:p>
            <a:pPr lvl="2" marL="1296000" indent="-288000">
              <a:lnSpc>
                <a:spcPct val="110000"/>
              </a:lnSpc>
              <a:spcBef>
                <a:spcPts val="850"/>
              </a:spcBef>
              <a:buClr>
                <a:srgbClr val="000000"/>
              </a:buClr>
              <a:buSzPct val="45000"/>
              <a:buFont typeface="Wingdings" charset="2"/>
              <a:buChar char=""/>
            </a:pPr>
            <a:r>
              <a:rPr b="1" lang="en-US" sz="4000" spc="-1" strike="noStrike">
                <a:solidFill>
                  <a:srgbClr val="202427"/>
                </a:solidFill>
                <a:latin typeface="Arial"/>
              </a:rPr>
              <a:t>3.º nível de tópicos</a:t>
            </a:r>
            <a:endParaRPr b="1" lang="en-US" sz="4000" spc="-1" strike="noStrike">
              <a:solidFill>
                <a:srgbClr val="202427"/>
              </a:solidFill>
              <a:latin typeface="Arial"/>
            </a:endParaRPr>
          </a:p>
          <a:p>
            <a:pPr lvl="3" marL="1728000" indent="-216000">
              <a:lnSpc>
                <a:spcPct val="110000"/>
              </a:lnSpc>
              <a:spcBef>
                <a:spcPts val="567"/>
              </a:spcBef>
              <a:buClr>
                <a:srgbClr val="000000"/>
              </a:buClr>
              <a:buSzPct val="75000"/>
              <a:buFont typeface="Symbol" charset="2"/>
              <a:buChar char=""/>
            </a:pPr>
            <a:r>
              <a:rPr b="1" lang="en-US" sz="4000" spc="-1" strike="noStrike">
                <a:solidFill>
                  <a:srgbClr val="202427"/>
                </a:solidFill>
                <a:latin typeface="Arial"/>
              </a:rPr>
              <a:t>4.º nível de tópicos</a:t>
            </a:r>
            <a:endParaRPr b="1" lang="en-US" sz="4000" spc="-1" strike="noStrike">
              <a:solidFill>
                <a:srgbClr val="202427"/>
              </a:solidFill>
              <a:latin typeface="Arial"/>
            </a:endParaRPr>
          </a:p>
          <a:p>
            <a:pPr lvl="4" marL="2160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5.º nível de tópicos</a:t>
            </a:r>
            <a:endParaRPr b="1" lang="en-US" sz="2000" spc="-1" strike="noStrike">
              <a:solidFill>
                <a:srgbClr val="202427"/>
              </a:solidFill>
              <a:latin typeface="Arial"/>
            </a:endParaRPr>
          </a:p>
          <a:p>
            <a:pPr lvl="5" marL="2592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6.º nível de tópicos</a:t>
            </a:r>
            <a:endParaRPr b="1" lang="en-US" sz="2000" spc="-1" strike="noStrike">
              <a:solidFill>
                <a:srgbClr val="202427"/>
              </a:solidFill>
              <a:latin typeface="Arial"/>
            </a:endParaRPr>
          </a:p>
          <a:p>
            <a:pPr lvl="6" marL="3024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7.º nível de tópicos</a:t>
            </a:r>
            <a:endParaRPr b="1" lang="en-US" sz="2000" spc="-1" strike="noStrike">
              <a:solidFill>
                <a:srgbClr val="202427"/>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71" name="Gráfico 6" descr=""/>
          <p:cNvPicPr/>
          <p:nvPr/>
        </p:nvPicPr>
        <p:blipFill>
          <a:blip r:embed="rId2"/>
          <a:srcRect l="0" t="78347" r="50905" b="0"/>
          <a:stretch/>
        </p:blipFill>
        <p:spPr>
          <a:xfrm>
            <a:off x="16877520" y="9601200"/>
            <a:ext cx="1405800" cy="557640"/>
          </a:xfrm>
          <a:prstGeom prst="rect">
            <a:avLst/>
          </a:prstGeom>
          <a:ln w="0">
            <a:noFill/>
          </a:ln>
        </p:spPr>
      </p:pic>
      <p:sp>
        <p:nvSpPr>
          <p:cNvPr id="272" name="Rectangle 14"/>
          <p:cNvSpPr/>
          <p:nvPr/>
        </p:nvSpPr>
        <p:spPr>
          <a:xfrm>
            <a:off x="-11880" y="9486360"/>
            <a:ext cx="692640" cy="800280"/>
          </a:xfrm>
          <a:prstGeom prst="rect">
            <a:avLst/>
          </a:prstGeom>
          <a:solidFill>
            <a:srgbClr val="73bfe8"/>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3a79"/>
              </a:solidFill>
              <a:latin typeface="Lato regular"/>
            </a:endParaRPr>
          </a:p>
        </p:txBody>
      </p:sp>
      <p:sp>
        <p:nvSpPr>
          <p:cNvPr id="273" name="Rectangle 14"/>
          <p:cNvSpPr/>
          <p:nvPr/>
        </p:nvSpPr>
        <p:spPr>
          <a:xfrm>
            <a:off x="-11880" y="0"/>
            <a:ext cx="692640" cy="901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274" name="Rectangle 14"/>
          <p:cNvSpPr/>
          <p:nvPr/>
        </p:nvSpPr>
        <p:spPr>
          <a:xfrm>
            <a:off x="-11880" y="9017640"/>
            <a:ext cx="692640" cy="2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275" name="Rectangle 14"/>
          <p:cNvSpPr/>
          <p:nvPr/>
        </p:nvSpPr>
        <p:spPr>
          <a:xfrm>
            <a:off x="-11880" y="9252000"/>
            <a:ext cx="692640" cy="23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8bc9"/>
              </a:solidFill>
              <a:latin typeface="Lato regular"/>
            </a:endParaRPr>
          </a:p>
        </p:txBody>
      </p:sp>
      <p:sp>
        <p:nvSpPr>
          <p:cNvPr id="27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2700" spc="-1" strike="noStrike">
                <a:solidFill>
                  <a:srgbClr val="202427"/>
                </a:solidFill>
                <a:latin typeface="Lato regular"/>
              </a:rPr>
              <a:t>Clique para editar o formato do texto do título</a:t>
            </a:r>
            <a:endParaRPr b="0" lang="en-US" sz="2700" spc="-1" strike="noStrike">
              <a:solidFill>
                <a:srgbClr val="202427"/>
              </a:solidFill>
              <a:latin typeface="Lato regular"/>
            </a:endParaRPr>
          </a:p>
        </p:txBody>
      </p:sp>
      <p:sp>
        <p:nvSpPr>
          <p:cNvPr id="277" name="PlaceHolder 2"/>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lnSpc>
                <a:spcPct val="110000"/>
              </a:lnSpc>
              <a:spcBef>
                <a:spcPts val="1417"/>
              </a:spcBef>
              <a:buClr>
                <a:srgbClr val="000000"/>
              </a:buClr>
              <a:buSzPct val="45000"/>
              <a:buFont typeface="Wingdings" charset="2"/>
              <a:buChar char=""/>
            </a:pPr>
            <a:r>
              <a:rPr b="1" lang="en-US" sz="4000" spc="-1" strike="noStrike">
                <a:solidFill>
                  <a:srgbClr val="202427"/>
                </a:solidFill>
                <a:latin typeface="Arial"/>
              </a:rPr>
              <a:t>Clique para editar o formato de texto dos tópicos</a:t>
            </a:r>
            <a:endParaRPr b="1" lang="en-US" sz="4000" spc="-1" strike="noStrike">
              <a:solidFill>
                <a:srgbClr val="202427"/>
              </a:solidFill>
              <a:latin typeface="Arial"/>
            </a:endParaRPr>
          </a:p>
          <a:p>
            <a:pPr lvl="1" marL="864000" indent="-324000">
              <a:lnSpc>
                <a:spcPct val="110000"/>
              </a:lnSpc>
              <a:spcBef>
                <a:spcPts val="1134"/>
              </a:spcBef>
              <a:buClr>
                <a:srgbClr val="000000"/>
              </a:buClr>
              <a:buSzPct val="75000"/>
              <a:buFont typeface="Symbol" charset="2"/>
              <a:buChar char=""/>
            </a:pPr>
            <a:r>
              <a:rPr b="1" lang="en-US" sz="4000" spc="-1" strike="noStrike">
                <a:solidFill>
                  <a:srgbClr val="202427"/>
                </a:solidFill>
                <a:latin typeface="Arial"/>
              </a:rPr>
              <a:t>2.º nível de tópicos</a:t>
            </a:r>
            <a:endParaRPr b="1" lang="en-US" sz="4000" spc="-1" strike="noStrike">
              <a:solidFill>
                <a:srgbClr val="202427"/>
              </a:solidFill>
              <a:latin typeface="Arial"/>
            </a:endParaRPr>
          </a:p>
          <a:p>
            <a:pPr lvl="2" marL="1296000" indent="-288000">
              <a:lnSpc>
                <a:spcPct val="110000"/>
              </a:lnSpc>
              <a:spcBef>
                <a:spcPts val="850"/>
              </a:spcBef>
              <a:buClr>
                <a:srgbClr val="000000"/>
              </a:buClr>
              <a:buSzPct val="45000"/>
              <a:buFont typeface="Wingdings" charset="2"/>
              <a:buChar char=""/>
            </a:pPr>
            <a:r>
              <a:rPr b="1" lang="en-US" sz="4000" spc="-1" strike="noStrike">
                <a:solidFill>
                  <a:srgbClr val="202427"/>
                </a:solidFill>
                <a:latin typeface="Arial"/>
              </a:rPr>
              <a:t>3.º nível de tópicos</a:t>
            </a:r>
            <a:endParaRPr b="1" lang="en-US" sz="4000" spc="-1" strike="noStrike">
              <a:solidFill>
                <a:srgbClr val="202427"/>
              </a:solidFill>
              <a:latin typeface="Arial"/>
            </a:endParaRPr>
          </a:p>
          <a:p>
            <a:pPr lvl="3" marL="1728000" indent="-216000">
              <a:lnSpc>
                <a:spcPct val="110000"/>
              </a:lnSpc>
              <a:spcBef>
                <a:spcPts val="567"/>
              </a:spcBef>
              <a:buClr>
                <a:srgbClr val="000000"/>
              </a:buClr>
              <a:buSzPct val="75000"/>
              <a:buFont typeface="Symbol" charset="2"/>
              <a:buChar char=""/>
            </a:pPr>
            <a:r>
              <a:rPr b="1" lang="en-US" sz="4000" spc="-1" strike="noStrike">
                <a:solidFill>
                  <a:srgbClr val="202427"/>
                </a:solidFill>
                <a:latin typeface="Arial"/>
              </a:rPr>
              <a:t>4.º nível de tópicos</a:t>
            </a:r>
            <a:endParaRPr b="1" lang="en-US" sz="4000" spc="-1" strike="noStrike">
              <a:solidFill>
                <a:srgbClr val="202427"/>
              </a:solidFill>
              <a:latin typeface="Arial"/>
            </a:endParaRPr>
          </a:p>
          <a:p>
            <a:pPr lvl="4" marL="2160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5.º nível de tópicos</a:t>
            </a:r>
            <a:endParaRPr b="1" lang="en-US" sz="2000" spc="-1" strike="noStrike">
              <a:solidFill>
                <a:srgbClr val="202427"/>
              </a:solidFill>
              <a:latin typeface="Arial"/>
            </a:endParaRPr>
          </a:p>
          <a:p>
            <a:pPr lvl="5" marL="2592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6.º nível de tópicos</a:t>
            </a:r>
            <a:endParaRPr b="1" lang="en-US" sz="2000" spc="-1" strike="noStrike">
              <a:solidFill>
                <a:srgbClr val="202427"/>
              </a:solidFill>
              <a:latin typeface="Arial"/>
            </a:endParaRPr>
          </a:p>
          <a:p>
            <a:pPr lvl="6" marL="3024000" indent="-216000">
              <a:lnSpc>
                <a:spcPct val="110000"/>
              </a:lnSpc>
              <a:spcBef>
                <a:spcPts val="283"/>
              </a:spcBef>
              <a:buClr>
                <a:srgbClr val="000000"/>
              </a:buClr>
              <a:buSzPct val="45000"/>
              <a:buFont typeface="Wingdings" charset="2"/>
              <a:buChar char=""/>
            </a:pPr>
            <a:r>
              <a:rPr b="1" lang="en-US" sz="2000" spc="-1" strike="noStrike">
                <a:solidFill>
                  <a:srgbClr val="202427"/>
                </a:solidFill>
                <a:latin typeface="Arial"/>
              </a:rPr>
              <a:t>7.º nível de tópicos</a:t>
            </a:r>
            <a:endParaRPr b="1" lang="en-US" sz="2000" spc="-1" strike="noStrike">
              <a:solidFill>
                <a:srgbClr val="202427"/>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4" name="Gráfico 6" descr=""/>
          <p:cNvPicPr/>
          <p:nvPr/>
        </p:nvPicPr>
        <p:blipFill>
          <a:blip r:embed="rId2"/>
          <a:srcRect l="0" t="78347" r="50905" b="0"/>
          <a:stretch/>
        </p:blipFill>
        <p:spPr>
          <a:xfrm>
            <a:off x="16877520" y="9601200"/>
            <a:ext cx="1405800" cy="557640"/>
          </a:xfrm>
          <a:prstGeom prst="rect">
            <a:avLst/>
          </a:prstGeom>
          <a:ln w="0">
            <a:noFill/>
          </a:ln>
        </p:spPr>
      </p:pic>
      <p:sp>
        <p:nvSpPr>
          <p:cNvPr id="315" name="Rectangle 14"/>
          <p:cNvSpPr/>
          <p:nvPr/>
        </p:nvSpPr>
        <p:spPr>
          <a:xfrm>
            <a:off x="-11880" y="9486360"/>
            <a:ext cx="692640" cy="800280"/>
          </a:xfrm>
          <a:prstGeom prst="rect">
            <a:avLst/>
          </a:prstGeom>
          <a:solidFill>
            <a:srgbClr val="73bfe8"/>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3a79"/>
              </a:solidFill>
              <a:latin typeface="Lato regular"/>
            </a:endParaRPr>
          </a:p>
        </p:txBody>
      </p:sp>
      <p:sp>
        <p:nvSpPr>
          <p:cNvPr id="316" name="Rectangle 14"/>
          <p:cNvSpPr/>
          <p:nvPr/>
        </p:nvSpPr>
        <p:spPr>
          <a:xfrm>
            <a:off x="-11880" y="0"/>
            <a:ext cx="692640" cy="901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317" name="Rectangle 14"/>
          <p:cNvSpPr/>
          <p:nvPr/>
        </p:nvSpPr>
        <p:spPr>
          <a:xfrm>
            <a:off x="-11880" y="9017640"/>
            <a:ext cx="692640" cy="2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sp>
        <p:nvSpPr>
          <p:cNvPr id="318" name="Rectangle 14"/>
          <p:cNvSpPr/>
          <p:nvPr/>
        </p:nvSpPr>
        <p:spPr>
          <a:xfrm>
            <a:off x="-11880" y="9252000"/>
            <a:ext cx="692640" cy="23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008bc9"/>
              </a:solidFill>
              <a:latin typeface="Lato regular"/>
            </a:endParaRPr>
          </a:p>
        </p:txBody>
      </p:sp>
      <p:sp>
        <p:nvSpPr>
          <p:cNvPr id="319" name="Rectangle 14"/>
          <p:cNvSpPr/>
          <p:nvPr/>
        </p:nvSpPr>
        <p:spPr>
          <a:xfrm>
            <a:off x="0" y="0"/>
            <a:ext cx="18283320" cy="515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0" rIns="0" tIns="0" bIns="0" anchor="t">
            <a:noAutofit/>
          </a:bodyPr>
          <a:p>
            <a:pPr algn="ctr">
              <a:lnSpc>
                <a:spcPct val="100000"/>
              </a:lnSpc>
              <a:spcBef>
                <a:spcPts val="1500"/>
              </a:spcBef>
            </a:pPr>
            <a:endParaRPr b="1" lang="en-US" sz="2100" spc="-1" strike="noStrike">
              <a:solidFill>
                <a:srgbClr val="202427"/>
              </a:solidFill>
              <a:latin typeface="Lato regular"/>
            </a:endParaRPr>
          </a:p>
        </p:txBody>
      </p:sp>
      <p:pic>
        <p:nvPicPr>
          <p:cNvPr id="320" name="Imagem 7" descr=""/>
          <p:cNvPicPr/>
          <p:nvPr/>
        </p:nvPicPr>
        <p:blipFill>
          <a:blip r:embed="rId3"/>
          <a:srcRect l="0" t="-2040" r="41408" b="0"/>
          <a:stretch/>
        </p:blipFill>
        <p:spPr>
          <a:xfrm>
            <a:off x="7116840" y="2335320"/>
            <a:ext cx="4054320" cy="801360"/>
          </a:xfrm>
          <a:prstGeom prst="rect">
            <a:avLst/>
          </a:prstGeom>
          <a:ln w="0">
            <a:noFill/>
          </a:ln>
        </p:spPr>
      </p:pic>
      <p:sp>
        <p:nvSpPr>
          <p:cNvPr id="321" name="CaixaDeTexto 9"/>
          <p:cNvSpPr/>
          <p:nvPr/>
        </p:nvSpPr>
        <p:spPr>
          <a:xfrm>
            <a:off x="2123280" y="6609240"/>
            <a:ext cx="7020360" cy="2298600"/>
          </a:xfrm>
          <a:prstGeom prst="rect">
            <a:avLst/>
          </a:prstGeom>
          <a:noFill/>
          <a:ln w="0">
            <a:noFill/>
          </a:ln>
        </p:spPr>
        <p:style>
          <a:lnRef idx="0"/>
          <a:fillRef idx="0"/>
          <a:effectRef idx="0"/>
          <a:fontRef idx="minor"/>
        </p:style>
        <p:txBody>
          <a:bodyPr lIns="0" rIns="108000" tIns="18000" bIns="18000" anchor="t">
            <a:noAutofit/>
          </a:bodyPr>
          <a:p>
            <a:pPr>
              <a:lnSpc>
                <a:spcPct val="110000"/>
              </a:lnSpc>
            </a:pPr>
            <a:r>
              <a:rPr b="0" lang="pt-BR" sz="2200" spc="-1" strike="noStrike">
                <a:solidFill>
                  <a:srgbClr val="202427"/>
                </a:solidFill>
                <a:latin typeface="Calibri"/>
              </a:rPr>
              <a:t>Todos os direitos reservados. Textos, vídeos, sons, imagens, gráficos e demais componentes deste material são protegidos por direitos autorais e outros direitos de propriedade intelectual, de forma que é proibida a reprodução no todo ou em parte, sem a devida autorização.</a:t>
            </a:r>
            <a:endParaRPr b="0" lang="pt-BR" sz="2200" spc="-1" strike="noStrike">
              <a:solidFill>
                <a:srgbClr val="000000"/>
              </a:solidFill>
              <a:latin typeface="Arial"/>
            </a:endParaRPr>
          </a:p>
        </p:txBody>
      </p:sp>
      <p:pic>
        <p:nvPicPr>
          <p:cNvPr id="322" name="Gráfico 1" descr=""/>
          <p:cNvPicPr/>
          <p:nvPr/>
        </p:nvPicPr>
        <p:blipFill>
          <a:blip r:embed="rId4"/>
          <a:srcRect l="0" t="78347" r="50905" b="0"/>
          <a:stretch/>
        </p:blipFill>
        <p:spPr>
          <a:xfrm>
            <a:off x="16877520" y="9601200"/>
            <a:ext cx="1405800" cy="557640"/>
          </a:xfrm>
          <a:prstGeom prst="rect">
            <a:avLst/>
          </a:prstGeom>
          <a:ln w="0">
            <a:noFill/>
          </a:ln>
        </p:spPr>
      </p:pic>
      <p:sp>
        <p:nvSpPr>
          <p:cNvPr id="323" name="PlaceHolder 1"/>
          <p:cNvSpPr>
            <a:spLocks noGrp="1"/>
          </p:cNvSpPr>
          <p:nvPr>
            <p:ph type="body"/>
          </p:nvPr>
        </p:nvSpPr>
        <p:spPr>
          <a:xfrm>
            <a:off x="10142280" y="6609240"/>
            <a:ext cx="6706440" cy="2298600"/>
          </a:xfrm>
          <a:prstGeom prst="rect">
            <a:avLst/>
          </a:prstGeom>
          <a:noFill/>
          <a:ln w="0">
            <a:noFill/>
          </a:ln>
        </p:spPr>
        <p:txBody>
          <a:bodyPr lIns="90000" rIns="90000" tIns="45000" bIns="45000" anchor="t">
            <a:noAutofit/>
          </a:bodyPr>
          <a:p>
            <a:pPr indent="0">
              <a:lnSpc>
                <a:spcPct val="110000"/>
              </a:lnSpc>
              <a:buNone/>
              <a:tabLst>
                <a:tab algn="l" pos="0"/>
              </a:tabLst>
            </a:pPr>
            <a:r>
              <a:rPr b="0" lang="pt-BR" sz="2200" spc="-1" strike="noStrike">
                <a:solidFill>
                  <a:srgbClr val="202427"/>
                </a:solidFill>
                <a:latin typeface="Calibri"/>
                <a:ea typeface="Lato"/>
              </a:rPr>
              <a:t>Clique para editar os estilos de texto Mestres</a:t>
            </a:r>
            <a:endParaRPr b="1" lang="en-US" sz="2200" spc="-1" strike="noStrike">
              <a:solidFill>
                <a:srgbClr val="202427"/>
              </a:solidFill>
              <a:latin typeface="Arial"/>
            </a:endParaRPr>
          </a:p>
          <a:p>
            <a:pPr lvl="1" marL="396000" indent="-396000">
              <a:lnSpc>
                <a:spcPct val="110000"/>
              </a:lnSpc>
              <a:spcAft>
                <a:spcPts val="1349"/>
              </a:spcAft>
              <a:buClr>
                <a:srgbClr val="008bc9"/>
              </a:buClr>
              <a:buFont typeface="Wingdings" charset="2"/>
              <a:buChar char=""/>
              <a:tabLst>
                <a:tab algn="l" pos="0"/>
              </a:tabLst>
            </a:pPr>
            <a:r>
              <a:rPr b="1" lang="pt-BR" sz="4000" spc="-1" strike="noStrike">
                <a:solidFill>
                  <a:srgbClr val="202427"/>
                </a:solidFill>
                <a:latin typeface="Arial"/>
                <a:ea typeface="Lato"/>
              </a:rPr>
              <a:t>Segundo nível</a:t>
            </a:r>
            <a:endParaRPr b="1" lang="en-US" sz="4000" spc="-1" strike="noStrike">
              <a:solidFill>
                <a:srgbClr val="202427"/>
              </a:solidFill>
              <a:latin typeface="Arial"/>
            </a:endParaRPr>
          </a:p>
        </p:txBody>
      </p:sp>
      <p:sp>
        <p:nvSpPr>
          <p:cNvPr id="324" name="PlaceHolder 2"/>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2700" spc="-1" strike="noStrike">
                <a:solidFill>
                  <a:srgbClr val="202427"/>
                </a:solidFill>
                <a:latin typeface="Lato regular"/>
              </a:rPr>
              <a:t>Clique para editar o formato do texto do título</a:t>
            </a:r>
            <a:endParaRPr b="0" lang="en-US" sz="2700" spc="-1" strike="noStrike">
              <a:solidFill>
                <a:srgbClr val="202427"/>
              </a:solidFill>
              <a:latin typeface="Lato regular"/>
            </a:endParaRPr>
          </a:p>
        </p:txBody>
      </p:sp>
    </p:spTree>
  </p:cSld>
  <p:clrMap bg1="lt1" bg2="lt2" tx1="dk1" tx2="dk2" accent1="accent1" accent2="accent2" accent3="accent3" accent4="accent4" accent5="accent5" accent6="accent6" hlink="hlink" folHlink="folHlink"/>
  <p:sldLayoutIdLst>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34.png"/><Relationship Id="rId3" Type="http://schemas.openxmlformats.org/officeDocument/2006/relationships/image" Target="../media/image35.jpeg"/><Relationship Id="rId4" Type="http://schemas.openxmlformats.org/officeDocument/2006/relationships/hyperlink" Target="https://www.linkedin.com/in/fernandofernandesmd/" TargetMode="External"/><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5.jpe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www.linkedin.com/in/fernandofernandesmd/" TargetMode="External"/><Relationship Id="rId3" Type="http://schemas.openxmlformats.org/officeDocument/2006/relationships/image" Target="../media/image36.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4.pn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hyperlink" Target="https://www.linkedin.com/in/fernandofernandesmd/" TargetMode="External"/><Relationship Id="rId3" Type="http://schemas.openxmlformats.org/officeDocument/2006/relationships/image" Target="../media/image37.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www.linkedin.com/in/fernandofernandesmd/" TargetMode="External"/><Relationship Id="rId3" Type="http://schemas.openxmlformats.org/officeDocument/2006/relationships/image" Target="../media/image38.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image" Target="../media/image39.jpe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jpe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hyperlink" Target="https://www.linkedin.com/in/fernandofernandesmd/" TargetMode="External"/><Relationship Id="rId6" Type="http://schemas.openxmlformats.org/officeDocument/2006/relationships/slideLayout" Target="../slideLayouts/slideLayout41.xml"/>
</Relationships>
</file>

<file path=ppt/slides/_rels/slide23.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jpe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1.xml"/>
</Relationships>
</file>

<file path=ppt/slides/_rels/slide2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1.xml"/>
</Relationships>
</file>

<file path=ppt/slides/_rels/slide2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41.xml"/>
</Relationships>
</file>

<file path=ppt/slides/_rels/slide28.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hyperlink" Target="https://www.linkedin.com/in/fernandofernandesmd/" TargetMode="External"/><Relationship Id="rId5" Type="http://schemas.openxmlformats.org/officeDocument/2006/relationships/slideLayout" Target="../slideLayouts/slideLayout26.xml"/>
</Relationships>
</file>

<file path=ppt/slides/_rels/slide30.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slideLayout" Target="../slideLayouts/slideLayout26.xml"/>
</Relationships>
</file>

<file path=ppt/slides/_rels/slide31.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slideLayout" Target="../slideLayouts/slideLayout49.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9.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9.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9.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slideLayout" Target="../slideLayouts/slideLayout49.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slideLayout" Target="../slideLayouts/slideLayout49.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slideLayout" Target="../slideLayouts/slideLayout49.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slideLayout" Target="../slideLayouts/slideLayout49.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9.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jpe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jpeg"/><Relationship Id="rId19" Type="http://schemas.openxmlformats.org/officeDocument/2006/relationships/hyperlink" Target="https://www.linkedin.com/in/fernandofernandesmd/" TargetMode="External"/><Relationship Id="rId20" Type="http://schemas.openxmlformats.org/officeDocument/2006/relationships/slideLayout" Target="../slideLayouts/slideLayout26.xml"/>
</Relationships>
</file>

<file path=ppt/slides/_rels/slide40.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image" Target="../media/image57.jpeg"/><Relationship Id="rId3" Type="http://schemas.openxmlformats.org/officeDocument/2006/relationships/slideLayout" Target="../slideLayouts/slideLayout49.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9.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9.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hyperlink" Target="https://www.linkedin.com/in/fernandofernandesmd/" TargetMode="External"/><Relationship Id="rId7" Type="http://schemas.openxmlformats.org/officeDocument/2006/relationships/slideLayout" Target="../slideLayouts/slideLayout49.xml"/><Relationship Id="rId8"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slideLayout" Target="../slideLayouts/slideLayout49.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49.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9.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9.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hyperlink" Target="https://www.linkedin.com/in/fernandofernandesmd/" TargetMode="External"/><Relationship Id="rId7" Type="http://schemas.openxmlformats.org/officeDocument/2006/relationships/slideLayout" Target="../slideLayouts/slideLayout49.xml"/><Relationship Id="rId8"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hyperlink" Target="https://www.linkedin.com/in/fernandofernandesmd/" TargetMode="External"/><Relationship Id="rId3" Type="http://schemas.openxmlformats.org/officeDocument/2006/relationships/image" Target="../media/image70.png"/><Relationship Id="rId4" Type="http://schemas.openxmlformats.org/officeDocument/2006/relationships/slideLayout" Target="../slideLayouts/slideLayout49.xml"/><Relationship Id="rId5"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8.png"/><Relationship Id="rId14" Type="http://schemas.openxmlformats.org/officeDocument/2006/relationships/image" Target="../media/image10.png"/><Relationship Id="rId15" Type="http://schemas.openxmlformats.org/officeDocument/2006/relationships/image" Target="../media/image12.png"/><Relationship Id="rId16" Type="http://schemas.openxmlformats.org/officeDocument/2006/relationships/image" Target="../media/image20.png"/><Relationship Id="rId17" Type="http://schemas.openxmlformats.org/officeDocument/2006/relationships/hyperlink" Target="https://www.linkedin.com/in/fernandofernandesmd/" TargetMode="External"/><Relationship Id="rId18" Type="http://schemas.openxmlformats.org/officeDocument/2006/relationships/slideLayout" Target="../slideLayouts/slideLayout26.xml"/>
</Relationships>
</file>

<file path=ppt/slides/_rels/slide50.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49.xml"/><Relationship Id="rId5"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61.xml"/>
</Relationships>
</file>

<file path=ppt/slides/_rels/slide52.xml.rels><?xml version="1.0" encoding="UTF-8"?>
<Relationships xmlns="http://schemas.openxmlformats.org/package/2006/relationships"><Relationship Id="rId1" Type="http://schemas.openxmlformats.org/officeDocument/2006/relationships/image" Target="../media/image74.gif"/><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61.xml"/>
</Relationships>
</file>

<file path=ppt/slides/_rels/slide5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hyperlink" Target="https://www.linkedin.com/in/fernandofernandesmd/" TargetMode="External"/><Relationship Id="rId6" Type="http://schemas.openxmlformats.org/officeDocument/2006/relationships/slideLayout" Target="../slideLayouts/slideLayout61.xml"/>
</Relationships>
</file>

<file path=ppt/slides/_rels/slide54.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61.xml"/>
</Relationships>
</file>

<file path=ppt/slides/_rels/slide55.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jpeg"/><Relationship Id="rId3" Type="http://schemas.openxmlformats.org/officeDocument/2006/relationships/image" Target="../media/image82.jpeg"/><Relationship Id="rId4" Type="http://schemas.openxmlformats.org/officeDocument/2006/relationships/hyperlink" Target="https://www.linkedin.com/in/fernandofernandesmd/" TargetMode="External"/><Relationship Id="rId5" Type="http://schemas.openxmlformats.org/officeDocument/2006/relationships/slideLayout" Target="../slideLayouts/slideLayout73.xml"/><Relationship Id="rId6"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jpeg"/><Relationship Id="rId3" Type="http://schemas.openxmlformats.org/officeDocument/2006/relationships/image" Target="../media/image85.jpeg"/><Relationship Id="rId4" Type="http://schemas.openxmlformats.org/officeDocument/2006/relationships/hyperlink" Target="https://www.linkedin.com/in/fernandofernandesmd/" TargetMode="External"/><Relationship Id="rId5" Type="http://schemas.openxmlformats.org/officeDocument/2006/relationships/slideLayout" Target="../slideLayouts/slideLayout73.xml"/><Relationship Id="rId6"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slideLayout" Target="../slideLayouts/slideLayout49.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hyperlink" Target="https://www.linkedin.com/in/fernandofernandesmd/" TargetMode="External"/><Relationship Id="rId8" Type="http://schemas.openxmlformats.org/officeDocument/2006/relationships/slideLayout" Target="../slideLayouts/slideLayout61.xml"/>
</Relationships>
</file>

<file path=ppt/slides/_rels/slide59.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image" Target="../media/image92.jpeg"/><Relationship Id="rId3" Type="http://schemas.openxmlformats.org/officeDocument/2006/relationships/slideLayout" Target="../slideLayouts/slideLayout49.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slideLayout" Target="../slideLayouts/slideLayout61.xml"/>
</Relationships>
</file>

<file path=ppt/slides/_rels/slide61.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26.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26.xml"/><Relationship Id="rId5"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96.png"/><Relationship Id="rId4" Type="http://schemas.openxmlformats.org/officeDocument/2006/relationships/hyperlink" Target="https://www.linkedin.com/in/fernandofernandesmd/" TargetMode="External"/><Relationship Id="rId5" Type="http://schemas.openxmlformats.org/officeDocument/2006/relationships/slideLayout" Target="../slideLayouts/slideLayout26.xml"/><Relationship Id="rId6"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26.xml"/><Relationship Id="rId4"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26.xml"/><Relationship Id="rId5"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hyperlink" Target="https://www.linkedin.com/in/fernandofernandesmd/" TargetMode="External"/><Relationship Id="rId8" Type="http://schemas.openxmlformats.org/officeDocument/2006/relationships/slideLayout" Target="../slideLayouts/slideLayout61.xml"/>
</Relationships>
</file>

<file path=ppt/slides/_rels/slide67.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61.xml"/>
</Relationships>
</file>

<file path=ppt/slides/_rels/slide68.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9.xml"/><Relationship Id="rId4"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hyperlink" Target="https://www.linkedin.com/in/fernandofernandesmd/" TargetMode="External"/><Relationship Id="rId5" Type="http://schemas.openxmlformats.org/officeDocument/2006/relationships/slideLayout" Target="../slideLayouts/slideLayout49.xml"/><Relationship Id="rId6"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linkedin.com/in/fernandofernandesmd/" TargetMode="External"/><Relationship Id="rId3" Type="http://schemas.openxmlformats.org/officeDocument/2006/relationships/image" Target="../media/image31.jpeg"/><Relationship Id="rId4"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jpeg"/><Relationship Id="rId4" Type="http://schemas.openxmlformats.org/officeDocument/2006/relationships/image" Target="../media/image118.png"/><Relationship Id="rId5" Type="http://schemas.openxmlformats.org/officeDocument/2006/relationships/hyperlink" Target="https://www.linkedin.com/in/fernandofernandesmd/" TargetMode="External"/><Relationship Id="rId6" Type="http://schemas.openxmlformats.org/officeDocument/2006/relationships/slideLayout" Target="../slideLayouts/slideLayout61.xml"/>
</Relationships>
</file>

<file path=ppt/slides/_rels/slide71.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hyperlink" Target="https://www.linkedin.com/in/fernandofernandesmd/" TargetMode="External"/><Relationship Id="rId6" Type="http://schemas.openxmlformats.org/officeDocument/2006/relationships/slideLayout" Target="../slideLayouts/slideLayout61.xml"/>
</Relationships>
</file>

<file path=ppt/slides/_rels/slide72.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hyperlink" Target="https://centralsaudecaixa.com.br/faq/cat/documentos/" TargetMode="External"/><Relationship Id="rId3" Type="http://schemas.openxmlformats.org/officeDocument/2006/relationships/image" Target="../media/image122.jpeg"/><Relationship Id="rId4" Type="http://schemas.openxmlformats.org/officeDocument/2006/relationships/slideLayout" Target="../slideLayouts/slideLayout49.xml"/><Relationship Id="rId5"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49.xml"/><Relationship Id="rId4"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hyperlink" Target="https://www.linkedin.com/in/fernandofernandesmd/" TargetMode="External"/><Relationship Id="rId6" Type="http://schemas.openxmlformats.org/officeDocument/2006/relationships/slideLayout" Target="../slideLayouts/slideLayout61.xml"/>
</Relationships>
</file>

<file path=ppt/slides/_rels/slide75.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hyperlink" Target="https://www.linkedin.com/in/fernandofernandesmd/" TargetMode="External"/><Relationship Id="rId5" Type="http://schemas.openxmlformats.org/officeDocument/2006/relationships/slideLayout" Target="../slideLayouts/slideLayout61.xml"/>
</Relationships>
</file>

<file path=ppt/slides/_rels/slide76.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hyperlink" Target="https://www.linkedin.com/in/fernandofernandesmd/" TargetMode="External"/><Relationship Id="rId5" Type="http://schemas.openxmlformats.org/officeDocument/2006/relationships/slideLayout" Target="../slideLayouts/slideLayout61.xml"/>
</Relationships>
</file>

<file path=ppt/slides/_rels/slide77.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61.xml"/>
</Relationships>
</file>

<file path=ppt/slides/_rels/slide78.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hyperlink" Target="https://www.linkedin.com/in/fernandofernandesmd/" TargetMode="External"/><Relationship Id="rId10" Type="http://schemas.openxmlformats.org/officeDocument/2006/relationships/slideLayout" Target="../slideLayouts/slideLayout61.xml"/>
</Relationships>
</file>

<file path=ppt/slides/_rels/slide79.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slideLayout" Target="../slideLayouts/slideLayout61.xml"/>
</Relationships>
</file>

<file path=ppt/slides/_rels/slide8.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image" Target="../media/image32.jpeg"/><Relationship Id="rId3"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61.xml"/>
</Relationships>
</file>

<file path=ppt/slides/_rels/slide81.xml.rels><?xml version="1.0" encoding="UTF-8"?>
<Relationships xmlns="http://schemas.openxmlformats.org/package/2006/relationships"><Relationship Id="rId1" Type="http://schemas.openxmlformats.org/officeDocument/2006/relationships/image" Target="../media/image143.jpeg"/><Relationship Id="rId2" Type="http://schemas.openxmlformats.org/officeDocument/2006/relationships/image" Target="../media/image144.jpe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61.xml"/>
</Relationships>
</file>

<file path=ppt/slides/_rels/slide82.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chart" Target="../charts/chart2.xml"/><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26.xml"/>
</Relationships>
</file>

<file path=ppt/slides/_rels/slide83.xml.rels><?xml version="1.0" encoding="UTF-8"?>
<Relationships xmlns="http://schemas.openxmlformats.org/package/2006/relationships"><Relationship Id="rId1" Type="http://schemas.openxmlformats.org/officeDocument/2006/relationships/image" Target="../media/image145.jpeg"/><Relationship Id="rId2" Type="http://schemas.openxmlformats.org/officeDocument/2006/relationships/image" Target="../media/image146.jpeg"/><Relationship Id="rId3" Type="http://schemas.openxmlformats.org/officeDocument/2006/relationships/image" Target="../media/image147.jpeg"/><Relationship Id="rId4" Type="http://schemas.openxmlformats.org/officeDocument/2006/relationships/image" Target="../media/image148.jpeg"/><Relationship Id="rId5" Type="http://schemas.openxmlformats.org/officeDocument/2006/relationships/image" Target="../media/image149.jpeg"/><Relationship Id="rId6" Type="http://schemas.openxmlformats.org/officeDocument/2006/relationships/image" Target="../media/image150.jpeg"/><Relationship Id="rId7" Type="http://schemas.openxmlformats.org/officeDocument/2006/relationships/image" Target="../media/image151.jpeg"/><Relationship Id="rId8" Type="http://schemas.openxmlformats.org/officeDocument/2006/relationships/hyperlink" Target="https://www.linkedin.com/in/fernandofernandesmd/" TargetMode="External"/><Relationship Id="rId9" Type="http://schemas.openxmlformats.org/officeDocument/2006/relationships/slideLayout" Target="../slideLayouts/slideLayout61.xml"/>
</Relationships>
</file>

<file path=ppt/slides/_rels/slide84.xml.rels><?xml version="1.0" encoding="UTF-8"?>
<Relationships xmlns="http://schemas.openxmlformats.org/package/2006/relationships"><Relationship Id="rId1" Type="http://schemas.openxmlformats.org/officeDocument/2006/relationships/image" Target="../media/image152.jpeg"/><Relationship Id="rId2" Type="http://schemas.openxmlformats.org/officeDocument/2006/relationships/hyperlink" Target="https://www.linkedin.com/in/fernandofernandesmd/" TargetMode="External"/><Relationship Id="rId3" Type="http://schemas.openxmlformats.org/officeDocument/2006/relationships/slideLayout" Target="../slideLayouts/slideLayout61.xml"/>
</Relationships>
</file>

<file path=ppt/slides/_rels/slide85.xml.rels><?xml version="1.0" encoding="UTF-8"?>
<Relationships xmlns="http://schemas.openxmlformats.org/package/2006/relationships"><Relationship Id="rId1" Type="http://schemas.openxmlformats.org/officeDocument/2006/relationships/hyperlink" Target="https://grupomidia.com/hcm/author/vanessa/" TargetMode="External"/><Relationship Id="rId2" Type="http://schemas.openxmlformats.org/officeDocument/2006/relationships/hyperlink" Target="https://grupomidia.com/hcm/fusoes-e-aquisicoes-de-empresas-sao-uma-das-principais-tendencias-da-saude-em-2021-aponta-estudo-da-deloitte/" TargetMode="External"/><Relationship Id="rId3" Type="http://schemas.openxmlformats.org/officeDocument/2006/relationships/image" Target="../media/image153.jpeg"/><Relationship Id="rId4" Type="http://schemas.openxmlformats.org/officeDocument/2006/relationships/hyperlink" Target="https://www.linkedin.com/in/fernandofernandesmd/" TargetMode="External"/><Relationship Id="rId5" Type="http://schemas.openxmlformats.org/officeDocument/2006/relationships/slideLayout" Target="../slideLayouts/slideLayout61.xml"/>
</Relationships>
</file>

<file path=ppt/slides/_rels/slide86.xml.rels><?xml version="1.0" encoding="UTF-8"?>
<Relationships xmlns="http://schemas.openxmlformats.org/package/2006/relationships"><Relationship Id="rId1" Type="http://schemas.openxmlformats.org/officeDocument/2006/relationships/hyperlink" Target="https://www.linkedin.com/in/fernandofernandesmd/" TargetMode="External"/><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slideLayout" Target="../slideLayouts/slideLayout61.xml"/>
</Relationships>
</file>

<file path=ppt/slides/_rels/slide87.xml.rels><?xml version="1.0" encoding="UTF-8"?>
<Relationships xmlns="http://schemas.openxmlformats.org/package/2006/relationships"><Relationship Id="rId1" Type="http://schemas.openxmlformats.org/officeDocument/2006/relationships/image" Target="../media/image156.jpeg"/><Relationship Id="rId2" Type="http://schemas.openxmlformats.org/officeDocument/2006/relationships/image" Target="../media/image157.jpeg"/><Relationship Id="rId3" Type="http://schemas.openxmlformats.org/officeDocument/2006/relationships/hyperlink" Target="https://www.linkedin.com/in/fernandofernandesmd/" TargetMode="External"/><Relationship Id="rId4" Type="http://schemas.openxmlformats.org/officeDocument/2006/relationships/slideLayout" Target="../slideLayouts/slideLayout61.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www.linkedin.com/in/fernandofernandesmd/" TargetMode="External"/><Relationship Id="rId3" Type="http://schemas.openxmlformats.org/officeDocument/2006/relationships/image" Target="../media/image33.jpe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7" name="Espaço Reservado para Imagem 6" descr=""/>
          <p:cNvPicPr/>
          <p:nvPr/>
        </p:nvPicPr>
        <p:blipFill>
          <a:blip r:embed="rId1"/>
          <a:srcRect l="12954" t="0" r="12954" b="0"/>
          <a:stretch/>
        </p:blipFill>
        <p:spPr>
          <a:xfrm>
            <a:off x="6858000" y="0"/>
            <a:ext cx="11429640" cy="10286640"/>
          </a:xfrm>
          <a:prstGeom prst="rect">
            <a:avLst/>
          </a:prstGeom>
          <a:ln w="0">
            <a:noFill/>
          </a:ln>
        </p:spPr>
      </p:pic>
      <p:sp>
        <p:nvSpPr>
          <p:cNvPr id="368" name="PlaceHolder 1"/>
          <p:cNvSpPr>
            <a:spLocks noGrp="1"/>
          </p:cNvSpPr>
          <p:nvPr>
            <p:ph type="title"/>
          </p:nvPr>
        </p:nvSpPr>
        <p:spPr>
          <a:xfrm>
            <a:off x="3380760" y="5143680"/>
            <a:ext cx="9191880" cy="3714480"/>
          </a:xfrm>
          <a:prstGeom prst="rect">
            <a:avLst/>
          </a:prstGeom>
          <a:solidFill>
            <a:srgbClr val="f6f7fb"/>
          </a:solidFill>
          <a:ln w="19080">
            <a:noFill/>
          </a:ln>
          <a:effectLst>
            <a:outerShdw dist="126770" dir="2700000" blurRad="762120" rotWithShape="0">
              <a:srgbClr val="666666">
                <a:alpha val="40000"/>
              </a:srgbClr>
            </a:outerShdw>
          </a:effectLst>
        </p:spPr>
        <p:txBody>
          <a:bodyPr lIns="360000" rIns="360000" tIns="0" bIns="0" anchor="ctr">
            <a:noAutofit/>
          </a:bodyPr>
          <a:p>
            <a:pPr indent="0" algn="ctr">
              <a:lnSpc>
                <a:spcPct val="90000"/>
              </a:lnSpc>
              <a:buNone/>
            </a:pPr>
            <a:r>
              <a:rPr b="1" lang="pt-BR" sz="6000" spc="-151" strike="noStrike">
                <a:solidFill>
                  <a:schemeClr val="accent2"/>
                </a:solidFill>
                <a:latin typeface="Calibri"/>
              </a:rPr>
              <a:t>Sistemas de Saúde no Brasil</a:t>
            </a:r>
            <a:br>
              <a:rPr sz="6000"/>
            </a:br>
            <a:r>
              <a:rPr b="1" lang="pt-BR" sz="2400" spc="-151" strike="noStrike">
                <a:solidFill>
                  <a:schemeClr val="accent2"/>
                </a:solidFill>
                <a:latin typeface="Calibri"/>
              </a:rPr>
              <a:t>(Parte 2/5)</a:t>
            </a:r>
            <a:br>
              <a:rPr sz="2400"/>
            </a:br>
            <a:br>
              <a:rPr sz="2400"/>
            </a:br>
            <a:r>
              <a:rPr b="1" i="1" lang="pt-BR" sz="2800" spc="-151" strike="noStrike">
                <a:solidFill>
                  <a:srgbClr val="86939c"/>
                </a:solidFill>
                <a:latin typeface="Calibri"/>
              </a:rPr>
              <a:t>MBA Executivo</a:t>
            </a:r>
            <a:br>
              <a:rPr sz="2800"/>
            </a:br>
            <a:br>
              <a:rPr sz="2800"/>
            </a:br>
            <a:r>
              <a:rPr b="1" i="1" lang="pt-BR" sz="2800" spc="-151" strike="noStrike">
                <a:solidFill>
                  <a:srgbClr val="86939c"/>
                </a:solidFill>
                <a:latin typeface="Calibri"/>
              </a:rPr>
              <a:t>Professor: Fernando Fernandes</a:t>
            </a:r>
            <a:br>
              <a:rPr sz="2800"/>
            </a:br>
            <a:r>
              <a:rPr b="1" i="1" lang="pt-BR" sz="2800" spc="-151" strike="noStrike">
                <a:solidFill>
                  <a:srgbClr val="86939c"/>
                </a:solidFill>
                <a:latin typeface="Calibri"/>
              </a:rPr>
              <a:t>Coordenadora: Adriana Maria André</a:t>
            </a:r>
            <a:br>
              <a:rPr sz="2800"/>
            </a:br>
            <a:endParaRPr b="0" lang="en-US" sz="2800" spc="-1" strike="noStrike">
              <a:solidFill>
                <a:srgbClr val="202427"/>
              </a:solidFill>
              <a:latin typeface="Lato regular"/>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aixaDeTexto 5"/>
          <p:cNvSpPr/>
          <p:nvPr/>
        </p:nvSpPr>
        <p:spPr>
          <a:xfrm>
            <a:off x="2675880" y="318960"/>
            <a:ext cx="30308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Itália / Portugal</a:t>
            </a:r>
            <a:endParaRPr b="0" lang="pt-BR" sz="3600" spc="-1" strike="noStrike">
              <a:solidFill>
                <a:srgbClr val="000000"/>
              </a:solidFill>
              <a:latin typeface="Arial"/>
            </a:endParaRPr>
          </a:p>
        </p:txBody>
      </p:sp>
      <p:sp>
        <p:nvSpPr>
          <p:cNvPr id="504" name="CaixaDeTexto 7"/>
          <p:cNvSpPr/>
          <p:nvPr/>
        </p:nvSpPr>
        <p:spPr>
          <a:xfrm>
            <a:off x="2677680" y="1110960"/>
            <a:ext cx="2439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a:t>
            </a:r>
            <a:endParaRPr b="0" lang="pt-BR" sz="2800" spc="-1" strike="noStrike">
              <a:solidFill>
                <a:srgbClr val="000000"/>
              </a:solidFill>
              <a:latin typeface="Arial"/>
            </a:endParaRPr>
          </a:p>
        </p:txBody>
      </p:sp>
      <p:sp>
        <p:nvSpPr>
          <p:cNvPr id="505" name="CaixaDeTexto 8"/>
          <p:cNvSpPr/>
          <p:nvPr/>
        </p:nvSpPr>
        <p:spPr>
          <a:xfrm>
            <a:off x="2676960" y="391932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506" name="Espaço Reservado para Texto 2"/>
          <p:cNvSpPr/>
          <p:nvPr/>
        </p:nvSpPr>
        <p:spPr>
          <a:xfrm>
            <a:off x="3003120" y="1500480"/>
            <a:ext cx="12260880" cy="299448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SSN  - Servizio Sanitario Nazionale  / SNS – Sistema Nacional de Saúde</a:t>
            </a:r>
            <a:endParaRPr b="0" lang="pt-BR" sz="2000" spc="-1" strike="noStrike">
              <a:solidFill>
                <a:srgbClr val="000000"/>
              </a:solidFill>
              <a:latin typeface="Arial"/>
            </a:endParaRPr>
          </a:p>
          <a:p>
            <a:pPr lvl="1" marL="971640" indent="-457200">
              <a:lnSpc>
                <a:spcPct val="100000"/>
              </a:lnSpc>
              <a:spcBef>
                <a:spcPts val="360"/>
              </a:spcBef>
              <a:buClr>
                <a:srgbClr val="86939c"/>
              </a:buClr>
              <a:buFont typeface="Montserrat Bold"/>
              <a:buAutoNum type="alphaLcPeriod"/>
            </a:pPr>
            <a:r>
              <a:rPr b="0" lang="pt-BR" sz="1800" spc="-1" strike="noStrike">
                <a:solidFill>
                  <a:srgbClr val="86939c"/>
                </a:solidFill>
                <a:latin typeface="Calibri"/>
              </a:rPr>
              <a:t>O cidadão contribui com um % do seu salário (Taxas = Tickets Progressivos)</a:t>
            </a:r>
            <a:endParaRPr b="0" lang="pt-BR" sz="1800" spc="-1" strike="noStrike">
              <a:solidFill>
                <a:srgbClr val="000000"/>
              </a:solidFill>
              <a:latin typeface="Arial"/>
            </a:endParaRPr>
          </a:p>
          <a:p>
            <a:pPr lvl="2" marL="1421640" indent="-457200">
              <a:lnSpc>
                <a:spcPct val="100000"/>
              </a:lnSpc>
              <a:spcBef>
                <a:spcPts val="269"/>
              </a:spcBef>
              <a:buClr>
                <a:srgbClr val="86939c"/>
              </a:buClr>
              <a:buFont typeface="Wingdings" charset="2"/>
              <a:buChar char=""/>
            </a:pPr>
            <a:r>
              <a:rPr b="0" lang="pt-BR" sz="1350" spc="-1" strike="noStrike">
                <a:solidFill>
                  <a:srgbClr val="86939c"/>
                </a:solidFill>
                <a:latin typeface="Calibri"/>
              </a:rPr>
              <a:t>Exceto médico de família (Gratuito)</a:t>
            </a:r>
            <a:endParaRPr b="0" lang="pt-BR" sz="1350" spc="-1" strike="noStrike">
              <a:solidFill>
                <a:srgbClr val="000000"/>
              </a:solidFill>
              <a:latin typeface="Arial"/>
            </a:endParaRPr>
          </a:p>
          <a:p>
            <a:pPr lvl="2" marL="1421640" indent="-457200">
              <a:lnSpc>
                <a:spcPct val="100000"/>
              </a:lnSpc>
              <a:spcBef>
                <a:spcPts val="269"/>
              </a:spcBef>
              <a:buClr>
                <a:srgbClr val="86939c"/>
              </a:buClr>
              <a:buFont typeface="Wingdings" charset="2"/>
              <a:buChar char=""/>
            </a:pPr>
            <a:r>
              <a:rPr b="0" lang="pt-BR" sz="1350" spc="-1" strike="noStrike">
                <a:solidFill>
                  <a:srgbClr val="86939c"/>
                </a:solidFill>
                <a:latin typeface="Calibri"/>
              </a:rPr>
              <a:t>Médico de família é obrigatório para atendimento aos recursos 2° e 3°</a:t>
            </a:r>
            <a:endParaRPr b="0" lang="pt-BR" sz="1350" spc="-1" strike="noStrike">
              <a:solidFill>
                <a:srgbClr val="000000"/>
              </a:solidFill>
              <a:latin typeface="Arial"/>
            </a:endParaRPr>
          </a:p>
          <a:p>
            <a:pPr lvl="1" marL="971640" indent="-457200">
              <a:lnSpc>
                <a:spcPct val="100000"/>
              </a:lnSpc>
              <a:spcBef>
                <a:spcPts val="360"/>
              </a:spcBef>
              <a:buClr>
                <a:srgbClr val="86939c"/>
              </a:buClr>
              <a:buFont typeface="Montserrat Bold"/>
              <a:buAutoNum type="alphaLcPeriod"/>
            </a:pPr>
            <a:r>
              <a:rPr b="0" lang="pt-BR" sz="1800" spc="-1" strike="noStrike">
                <a:solidFill>
                  <a:srgbClr val="86939c"/>
                </a:solidFill>
                <a:latin typeface="Calibri"/>
              </a:rPr>
              <a:t>A saúde é regionalizada e tem diferenças importantes de cobertura de recursos</a:t>
            </a:r>
            <a:endParaRPr b="0" lang="pt-BR" sz="18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O sistema investe 6,5% do PIB na Itália e 5,6% em Portugal</a:t>
            </a:r>
            <a:endParaRPr b="0" lang="pt-BR" sz="20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Satisfação da população é muito boa</a:t>
            </a:r>
            <a:endParaRPr b="0" lang="pt-BR" sz="2000" spc="-1" strike="noStrike">
              <a:solidFill>
                <a:srgbClr val="000000"/>
              </a:solidFill>
              <a:latin typeface="Arial"/>
            </a:endParaRPr>
          </a:p>
        </p:txBody>
      </p:sp>
      <p:sp>
        <p:nvSpPr>
          <p:cNvPr id="507" name="Retângulo 10"/>
          <p:cNvSpPr/>
          <p:nvPr/>
        </p:nvSpPr>
        <p:spPr>
          <a:xfrm>
            <a:off x="3003120" y="4343040"/>
            <a:ext cx="11588400" cy="12769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000" spc="-1" strike="noStrike">
                <a:solidFill>
                  <a:srgbClr val="86939c"/>
                </a:solidFill>
                <a:latin typeface="Calibri"/>
              </a:rPr>
              <a:t>Existem poucos planos de saúde privados</a:t>
            </a:r>
            <a:endParaRPr b="0" lang="pt-BR" sz="2000" spc="-1" strike="noStrike">
              <a:solidFill>
                <a:srgbClr val="000000"/>
              </a:solidFill>
              <a:latin typeface="Arial"/>
            </a:endParaRPr>
          </a:p>
          <a:p>
            <a:pPr lvl="1" marL="971280" indent="-285840">
              <a:lnSpc>
                <a:spcPct val="150000"/>
              </a:lnSpc>
              <a:buClr>
                <a:srgbClr val="86939c"/>
              </a:buClr>
              <a:buFont typeface="Arial"/>
              <a:buChar char="•"/>
            </a:pPr>
            <a:r>
              <a:rPr b="0" lang="pt-BR" sz="1600" spc="-1" strike="noStrike">
                <a:solidFill>
                  <a:srgbClr val="86939c"/>
                </a:solidFill>
                <a:latin typeface="Calibri"/>
              </a:rPr>
              <a:t>cobrir serviços adicionais, como atendimento médico em hospitais privados, acesso mais rápido a determinados tratamentos ou especialistas, entre outros benefícios</a:t>
            </a:r>
            <a:endParaRPr b="0" lang="pt-BR" sz="1600" spc="-1" strike="noStrike">
              <a:solidFill>
                <a:srgbClr val="000000"/>
              </a:solidFill>
              <a:latin typeface="Arial"/>
            </a:endParaRPr>
          </a:p>
        </p:txBody>
      </p:sp>
      <p:sp>
        <p:nvSpPr>
          <p:cNvPr id="508" name="CaixaDeTexto 11"/>
          <p:cNvSpPr/>
          <p:nvPr/>
        </p:nvSpPr>
        <p:spPr>
          <a:xfrm>
            <a:off x="2661480" y="5806800"/>
            <a:ext cx="174312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Espanha</a:t>
            </a:r>
            <a:endParaRPr b="0" lang="pt-BR" sz="3600" spc="-1" strike="noStrike">
              <a:solidFill>
                <a:srgbClr val="000000"/>
              </a:solidFill>
              <a:latin typeface="Arial"/>
            </a:endParaRPr>
          </a:p>
        </p:txBody>
      </p:sp>
      <p:sp>
        <p:nvSpPr>
          <p:cNvPr id="509" name="CaixaDeTexto 13"/>
          <p:cNvSpPr/>
          <p:nvPr/>
        </p:nvSpPr>
        <p:spPr>
          <a:xfrm>
            <a:off x="2667600" y="6367680"/>
            <a:ext cx="2439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a:t>
            </a:r>
            <a:endParaRPr b="0" lang="pt-BR" sz="2800" spc="-1" strike="noStrike">
              <a:solidFill>
                <a:srgbClr val="000000"/>
              </a:solidFill>
              <a:latin typeface="Arial"/>
            </a:endParaRPr>
          </a:p>
        </p:txBody>
      </p:sp>
      <p:sp>
        <p:nvSpPr>
          <p:cNvPr id="510" name="CaixaDeTexto 14"/>
          <p:cNvSpPr/>
          <p:nvPr/>
        </p:nvSpPr>
        <p:spPr>
          <a:xfrm>
            <a:off x="2666880" y="896832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511" name="Espaço Reservado para Texto 2"/>
          <p:cNvSpPr/>
          <p:nvPr/>
        </p:nvSpPr>
        <p:spPr>
          <a:xfrm>
            <a:off x="2993040" y="6957720"/>
            <a:ext cx="12260880" cy="201024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O estado custeia todo o sistema de saúde</a:t>
            </a:r>
            <a:endParaRPr b="0" lang="pt-BR" sz="2000" spc="-1" strike="noStrike">
              <a:solidFill>
                <a:srgbClr val="000000"/>
              </a:solidFill>
              <a:latin typeface="Arial"/>
            </a:endParaRPr>
          </a:p>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Estrangeiros que residem lá também tem direito ao sistema de saúde</a:t>
            </a:r>
            <a:endParaRPr b="0" lang="pt-BR" sz="2000" spc="-1" strike="noStrike">
              <a:solidFill>
                <a:srgbClr val="000000"/>
              </a:solidFill>
              <a:latin typeface="Arial"/>
            </a:endParaRPr>
          </a:p>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Medicamentos prescritos pelo sistema são custeados em até 60%</a:t>
            </a:r>
            <a:endParaRPr b="0" lang="pt-BR" sz="2000" spc="-1" strike="noStrike">
              <a:solidFill>
                <a:srgbClr val="000000"/>
              </a:solidFill>
              <a:latin typeface="Arial"/>
            </a:endParaRPr>
          </a:p>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Medicamentos para idosos e crônicos são quase 100% cobertos pelo Estado</a:t>
            </a:r>
            <a:endParaRPr b="0" lang="pt-BR" sz="2000" spc="-1" strike="noStrike">
              <a:solidFill>
                <a:srgbClr val="000000"/>
              </a:solidFill>
              <a:latin typeface="Arial"/>
            </a:endParaRPr>
          </a:p>
        </p:txBody>
      </p:sp>
      <p:sp>
        <p:nvSpPr>
          <p:cNvPr id="512" name="Retângulo 16"/>
          <p:cNvSpPr/>
          <p:nvPr/>
        </p:nvSpPr>
        <p:spPr>
          <a:xfrm>
            <a:off x="2993040" y="9320040"/>
            <a:ext cx="11588400" cy="5468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000" spc="-1" strike="noStrike">
                <a:solidFill>
                  <a:srgbClr val="86939c"/>
                </a:solidFill>
                <a:latin typeface="Calibri"/>
              </a:rPr>
              <a:t>Sistema muito pequeno no país – Poucos serviços</a:t>
            </a:r>
            <a:endParaRPr b="0" lang="pt-BR" sz="2000" spc="-1" strike="noStrike">
              <a:solidFill>
                <a:srgbClr val="000000"/>
              </a:solidFill>
              <a:latin typeface="Arial"/>
            </a:endParaRPr>
          </a:p>
        </p:txBody>
      </p:sp>
      <p:pic>
        <p:nvPicPr>
          <p:cNvPr id="513" name="Picture 14" descr="Drapeau Espagne"/>
          <p:cNvPicPr/>
          <p:nvPr/>
        </p:nvPicPr>
        <p:blipFill>
          <a:blip r:embed="rId1"/>
          <a:stretch/>
        </p:blipFill>
        <p:spPr>
          <a:xfrm>
            <a:off x="13680360" y="6143400"/>
            <a:ext cx="1286280" cy="871920"/>
          </a:xfrm>
          <a:prstGeom prst="rect">
            <a:avLst/>
          </a:prstGeom>
          <a:ln w="0">
            <a:noFill/>
          </a:ln>
          <a:effectLst>
            <a:outerShdw algn="tl" blurRad="190440" rotWithShape="0">
              <a:srgbClr val="000000">
                <a:alpha val="70000"/>
              </a:srgbClr>
            </a:outerShdw>
          </a:effectLst>
        </p:spPr>
      </p:pic>
      <p:sp>
        <p:nvSpPr>
          <p:cNvPr id="514" name="Retângulo 17"/>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pic>
        <p:nvPicPr>
          <p:cNvPr id="515" name="Picture 2" descr="Bandeira da Itália - Toda Matéria"/>
          <p:cNvPicPr/>
          <p:nvPr/>
        </p:nvPicPr>
        <p:blipFill>
          <a:blip r:embed="rId2"/>
          <a:stretch/>
        </p:blipFill>
        <p:spPr>
          <a:xfrm>
            <a:off x="12337920" y="1173240"/>
            <a:ext cx="1270080" cy="667800"/>
          </a:xfrm>
          <a:prstGeom prst="rect">
            <a:avLst/>
          </a:prstGeom>
          <a:ln w="0">
            <a:noFill/>
          </a:ln>
          <a:effectLst>
            <a:outerShdw algn="tl" blurRad="291960" dir="2700000" dist="139498" rotWithShape="0">
              <a:srgbClr val="333333">
                <a:alpha val="65000"/>
              </a:srgbClr>
            </a:outerShdw>
          </a:effectLst>
        </p:spPr>
      </p:pic>
      <p:pic>
        <p:nvPicPr>
          <p:cNvPr id="516" name="Picture 4" descr="Significado da bandeira de Portugal - Estudo Prático"/>
          <p:cNvPicPr/>
          <p:nvPr/>
        </p:nvPicPr>
        <p:blipFill>
          <a:blip r:embed="rId3"/>
          <a:stretch/>
        </p:blipFill>
        <p:spPr>
          <a:xfrm>
            <a:off x="13680360" y="1173240"/>
            <a:ext cx="1286280" cy="667800"/>
          </a:xfrm>
          <a:prstGeom prst="rect">
            <a:avLst/>
          </a:prstGeom>
          <a:ln w="0">
            <a:noFill/>
          </a:ln>
          <a:effectLst>
            <a:outerShdw algn="tl" blurRad="291960" dir="2700000" dist="139498" rotWithShape="0">
              <a:srgbClr val="333333">
                <a:alpha val="65000"/>
              </a:srgbClr>
            </a:outerShdw>
          </a:effectLst>
        </p:spPr>
      </p:pic>
      <p:sp>
        <p:nvSpPr>
          <p:cNvPr id="517" name="Retângulo Arredondado 1"/>
          <p:cNvSpPr/>
          <p:nvPr/>
        </p:nvSpPr>
        <p:spPr>
          <a:xfrm>
            <a:off x="8164800" y="400320"/>
            <a:ext cx="2664000" cy="716760"/>
          </a:xfrm>
          <a:prstGeom prst="roundRect">
            <a:avLst>
              <a:gd name="adj" fmla="val 16667"/>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Universalistas</a:t>
            </a:r>
            <a:endParaRPr b="0" lang="pt-BR" sz="2600" spc="-1" strike="noStrike">
              <a:solidFill>
                <a:srgbClr val="000000"/>
              </a:solidFill>
              <a:latin typeface="Arial"/>
            </a:endParaRPr>
          </a:p>
        </p:txBody>
      </p:sp>
      <p:sp>
        <p:nvSpPr>
          <p:cNvPr id="518" name="Retângulo Arredondado 2"/>
          <p:cNvSpPr/>
          <p:nvPr/>
        </p:nvSpPr>
        <p:spPr>
          <a:xfrm>
            <a:off x="8164800" y="5900760"/>
            <a:ext cx="2664000" cy="716760"/>
          </a:xfrm>
          <a:prstGeom prst="roundRect">
            <a:avLst>
              <a:gd name="adj" fmla="val 16667"/>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Universalista</a:t>
            </a:r>
            <a:endParaRPr b="0" lang="pt-BR" sz="2600" spc="-1" strike="noStrike">
              <a:solidFill>
                <a:srgbClr val="000000"/>
              </a:solidFill>
              <a:latin typeface="Arial"/>
            </a:endParaRPr>
          </a:p>
        </p:txBody>
      </p:sp>
      <p:cxnSp>
        <p:nvCxnSpPr>
          <p:cNvPr id="519" name="Conector Reto 4"/>
          <p:cNvCxnSpPr/>
          <p:nvPr/>
        </p:nvCxnSpPr>
        <p:spPr>
          <a:xfrm>
            <a:off x="2663280" y="5647320"/>
            <a:ext cx="12457440" cy="360"/>
          </a:xfrm>
          <a:prstGeom prst="straightConnector1">
            <a:avLst/>
          </a:prstGeom>
          <a:ln>
            <a:solidFill>
              <a:srgbClr val="003a79"/>
            </a:solidFill>
          </a:ln>
        </p:spPr>
      </p:cxnSp>
      <p:sp>
        <p:nvSpPr>
          <p:cNvPr id="520" name="Retângulo 6">
            <a:hlinkClick r:id="rId4"/>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aixaDeTexto 7"/>
          <p:cNvSpPr/>
          <p:nvPr/>
        </p:nvSpPr>
        <p:spPr>
          <a:xfrm>
            <a:off x="2677680" y="1546920"/>
            <a:ext cx="2439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a:t>
            </a:r>
            <a:endParaRPr b="0" lang="pt-BR" sz="2800" spc="-1" strike="noStrike">
              <a:solidFill>
                <a:srgbClr val="000000"/>
              </a:solidFill>
              <a:latin typeface="Arial"/>
            </a:endParaRPr>
          </a:p>
        </p:txBody>
      </p:sp>
      <p:sp>
        <p:nvSpPr>
          <p:cNvPr id="522" name="CaixaDeTexto 8"/>
          <p:cNvSpPr/>
          <p:nvPr/>
        </p:nvSpPr>
        <p:spPr>
          <a:xfrm>
            <a:off x="2650320" y="372564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523" name="Espaço Reservado para Texto 2"/>
          <p:cNvSpPr/>
          <p:nvPr/>
        </p:nvSpPr>
        <p:spPr>
          <a:xfrm>
            <a:off x="3003120" y="1874880"/>
            <a:ext cx="12260880" cy="299448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O Estado custeia de forma universal a saúde no país</a:t>
            </a:r>
            <a:endParaRPr b="0" lang="pt-BR" sz="20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Seguro Nacional de Saúde (Kokumin Kenkō Hoken) - O cidadão contribui com impostos de acordo com salários</a:t>
            </a:r>
            <a:endParaRPr b="0" lang="pt-BR" sz="16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O Estado investe 10% do PIB em Saúde</a:t>
            </a:r>
            <a:endParaRPr b="0" lang="pt-BR" sz="16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Escolha dos hospitais, laboratórios, especialistas e médicos é dos pacientes</a:t>
            </a:r>
            <a:endParaRPr b="0" lang="pt-BR" sz="16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Para pessoas sem recursos (Pobres) - Assistência Médica Pública (Kokumin Fukushi Hoken)</a:t>
            </a:r>
            <a:endParaRPr b="0" lang="pt-BR" sz="1600" spc="-1" strike="noStrike">
              <a:solidFill>
                <a:srgbClr val="000000"/>
              </a:solidFill>
              <a:latin typeface="Arial"/>
            </a:endParaRPr>
          </a:p>
          <a:p>
            <a:pPr>
              <a:lnSpc>
                <a:spcPct val="100000"/>
              </a:lnSpc>
              <a:spcBef>
                <a:spcPts val="400"/>
              </a:spcBef>
              <a:tabLst>
                <a:tab algn="l" pos="0"/>
              </a:tabLst>
            </a:pPr>
            <a:endParaRPr b="0" lang="pt-BR" sz="2000" spc="-1" strike="noStrike">
              <a:solidFill>
                <a:srgbClr val="000000"/>
              </a:solidFill>
              <a:latin typeface="Arial"/>
            </a:endParaRPr>
          </a:p>
        </p:txBody>
      </p:sp>
      <p:sp>
        <p:nvSpPr>
          <p:cNvPr id="524" name="Retângulo 10"/>
          <p:cNvSpPr/>
          <p:nvPr/>
        </p:nvSpPr>
        <p:spPr>
          <a:xfrm>
            <a:off x="2976480" y="4137120"/>
            <a:ext cx="11588400" cy="11638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000" spc="-1" strike="noStrike">
                <a:solidFill>
                  <a:srgbClr val="86939c"/>
                </a:solidFill>
                <a:latin typeface="Calibri"/>
              </a:rPr>
              <a:t>Servem para complementar os serviços públicos</a:t>
            </a:r>
            <a:endParaRPr b="0" lang="pt-BR" sz="2000" spc="-1" strike="noStrike">
              <a:solidFill>
                <a:srgbClr val="000000"/>
              </a:solidFill>
              <a:latin typeface="Arial"/>
            </a:endParaRPr>
          </a:p>
          <a:p>
            <a:pPr marL="685800">
              <a:lnSpc>
                <a:spcPct val="150000"/>
              </a:lnSpc>
            </a:pPr>
            <a:endParaRPr b="0" lang="pt-BR" sz="2700" spc="-1" strike="noStrike">
              <a:solidFill>
                <a:srgbClr val="000000"/>
              </a:solidFill>
              <a:latin typeface="Arial"/>
            </a:endParaRPr>
          </a:p>
        </p:txBody>
      </p:sp>
      <p:sp>
        <p:nvSpPr>
          <p:cNvPr id="525" name="CaixaDeTexto 13"/>
          <p:cNvSpPr/>
          <p:nvPr/>
        </p:nvSpPr>
        <p:spPr>
          <a:xfrm>
            <a:off x="2642760" y="817200"/>
            <a:ext cx="124776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Japão</a:t>
            </a:r>
            <a:endParaRPr b="0" lang="pt-BR" sz="3600" spc="-1" strike="noStrike">
              <a:solidFill>
                <a:srgbClr val="000000"/>
              </a:solidFill>
              <a:latin typeface="Arial"/>
            </a:endParaRPr>
          </a:p>
        </p:txBody>
      </p:sp>
      <p:sp>
        <p:nvSpPr>
          <p:cNvPr id="526" name="CaixaDeTexto 1"/>
          <p:cNvSpPr/>
          <p:nvPr/>
        </p:nvSpPr>
        <p:spPr>
          <a:xfrm>
            <a:off x="2744640" y="5946840"/>
            <a:ext cx="40978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 (Medicare)</a:t>
            </a:r>
            <a:endParaRPr b="0" lang="pt-BR" sz="2800" spc="-1" strike="noStrike">
              <a:solidFill>
                <a:srgbClr val="000000"/>
              </a:solidFill>
              <a:latin typeface="Arial"/>
            </a:endParaRPr>
          </a:p>
        </p:txBody>
      </p:sp>
      <p:sp>
        <p:nvSpPr>
          <p:cNvPr id="527" name="CaixaDeTexto 2"/>
          <p:cNvSpPr/>
          <p:nvPr/>
        </p:nvSpPr>
        <p:spPr>
          <a:xfrm>
            <a:off x="2650320" y="788184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528" name="Espaço Reservado para Texto 2"/>
          <p:cNvSpPr/>
          <p:nvPr/>
        </p:nvSpPr>
        <p:spPr>
          <a:xfrm>
            <a:off x="3003120" y="6536880"/>
            <a:ext cx="12260880" cy="192024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320"/>
              </a:spcBef>
              <a:buClr>
                <a:srgbClr val="86939c"/>
              </a:buClr>
              <a:buFont typeface="Arial"/>
              <a:buChar char="•"/>
            </a:pPr>
            <a:r>
              <a:rPr b="0" lang="pt-BR" sz="1600" spc="-1" strike="noStrike">
                <a:solidFill>
                  <a:srgbClr val="86939c"/>
                </a:solidFill>
                <a:latin typeface="Calibri"/>
              </a:rPr>
              <a:t>Serviço de cobertura universal, incluindo medicamentos, chamado Medicare</a:t>
            </a:r>
            <a:endParaRPr b="0" lang="pt-BR" sz="1600" spc="-1" strike="noStrike">
              <a:solidFill>
                <a:srgbClr val="000000"/>
              </a:solidFill>
              <a:latin typeface="Arial"/>
            </a:endParaRPr>
          </a:p>
          <a:p>
            <a:pPr marL="385560" indent="-385560">
              <a:lnSpc>
                <a:spcPct val="150000"/>
              </a:lnSpc>
              <a:spcBef>
                <a:spcPts val="320"/>
              </a:spcBef>
              <a:buClr>
                <a:srgbClr val="86939c"/>
              </a:buClr>
              <a:buFont typeface="Arial"/>
              <a:buChar char="•"/>
            </a:pPr>
            <a:r>
              <a:rPr b="0" lang="pt-BR" sz="1600" spc="-1" strike="noStrike">
                <a:solidFill>
                  <a:srgbClr val="86939c"/>
                </a:solidFill>
                <a:latin typeface="Calibri"/>
              </a:rPr>
              <a:t>Cidadãos e residentes permanentes pagam 1% a 1,5% do salário, descontada na fonte (Taxa = Medicare Levy)</a:t>
            </a:r>
            <a:endParaRPr b="0" lang="pt-BR" sz="1600" spc="-1" strike="noStrike">
              <a:solidFill>
                <a:srgbClr val="000000"/>
              </a:solidFill>
              <a:latin typeface="Arial"/>
            </a:endParaRPr>
          </a:p>
          <a:p>
            <a:pPr marL="385560" indent="-385560">
              <a:lnSpc>
                <a:spcPct val="150000"/>
              </a:lnSpc>
              <a:spcBef>
                <a:spcPts val="320"/>
              </a:spcBef>
              <a:buClr>
                <a:srgbClr val="86939c"/>
              </a:buClr>
              <a:buFont typeface="Arial"/>
              <a:buChar char="•"/>
            </a:pPr>
            <a:r>
              <a:rPr b="0" lang="pt-BR" sz="1600" spc="-1" strike="noStrike">
                <a:solidFill>
                  <a:srgbClr val="86939c"/>
                </a:solidFill>
                <a:latin typeface="Calibri"/>
              </a:rPr>
              <a:t>O país consome 10% do PIB em saúde, sendo quase 70% no setor público</a:t>
            </a:r>
            <a:endParaRPr b="0" lang="pt-BR" sz="1600" spc="-1" strike="noStrike">
              <a:solidFill>
                <a:srgbClr val="000000"/>
              </a:solidFill>
              <a:latin typeface="Arial"/>
            </a:endParaRPr>
          </a:p>
        </p:txBody>
      </p:sp>
      <p:sp>
        <p:nvSpPr>
          <p:cNvPr id="529" name="CaixaDeTexto 4"/>
          <p:cNvSpPr/>
          <p:nvPr/>
        </p:nvSpPr>
        <p:spPr>
          <a:xfrm>
            <a:off x="2644920" y="5217120"/>
            <a:ext cx="181188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Austrália</a:t>
            </a:r>
            <a:endParaRPr b="0" lang="pt-BR" sz="3600" spc="-1" strike="noStrike">
              <a:solidFill>
                <a:srgbClr val="000000"/>
              </a:solidFill>
              <a:latin typeface="Arial"/>
            </a:endParaRPr>
          </a:p>
        </p:txBody>
      </p:sp>
      <p:pic>
        <p:nvPicPr>
          <p:cNvPr id="530" name="Picture 2" descr="Drapeau Australie"/>
          <p:cNvPicPr/>
          <p:nvPr/>
        </p:nvPicPr>
        <p:blipFill>
          <a:blip r:embed="rId1"/>
          <a:stretch/>
        </p:blipFill>
        <p:spPr>
          <a:xfrm>
            <a:off x="13641480" y="5353200"/>
            <a:ext cx="1282320" cy="854640"/>
          </a:xfrm>
          <a:prstGeom prst="rect">
            <a:avLst/>
          </a:prstGeom>
          <a:ln w="0">
            <a:noFill/>
          </a:ln>
          <a:effectLst>
            <a:outerShdw algn="tl" blurRad="190440" rotWithShape="0">
              <a:srgbClr val="000000">
                <a:alpha val="70000"/>
              </a:srgbClr>
            </a:outerShdw>
          </a:effectLst>
        </p:spPr>
      </p:pic>
      <p:sp>
        <p:nvSpPr>
          <p:cNvPr id="531" name="Retângulo Arredondado 11"/>
          <p:cNvSpPr/>
          <p:nvPr/>
        </p:nvSpPr>
        <p:spPr>
          <a:xfrm>
            <a:off x="8164800" y="5175360"/>
            <a:ext cx="2664000" cy="716760"/>
          </a:xfrm>
          <a:prstGeom prst="roundRect">
            <a:avLst>
              <a:gd name="adj" fmla="val 16667"/>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Universalista</a:t>
            </a:r>
            <a:endParaRPr b="0" lang="pt-BR" sz="2600" spc="-1" strike="noStrike">
              <a:solidFill>
                <a:srgbClr val="000000"/>
              </a:solidFill>
              <a:latin typeface="Arial"/>
            </a:endParaRPr>
          </a:p>
        </p:txBody>
      </p:sp>
      <p:pic>
        <p:nvPicPr>
          <p:cNvPr id="532" name="Picture 2" descr="Embaixada do Japão no Brasil"/>
          <p:cNvPicPr/>
          <p:nvPr/>
        </p:nvPicPr>
        <p:blipFill>
          <a:blip r:embed="rId2"/>
          <a:stretch/>
        </p:blipFill>
        <p:spPr>
          <a:xfrm>
            <a:off x="13580640" y="816120"/>
            <a:ext cx="1320840" cy="857880"/>
          </a:xfrm>
          <a:prstGeom prst="rect">
            <a:avLst/>
          </a:prstGeom>
          <a:ln w="0">
            <a:noFill/>
          </a:ln>
          <a:effectLst>
            <a:outerShdw algn="tl" blurRad="291960" dir="2700000" dist="139498" rotWithShape="0">
              <a:srgbClr val="333333">
                <a:alpha val="65000"/>
              </a:srgbClr>
            </a:outerShdw>
          </a:effectLst>
        </p:spPr>
      </p:pic>
      <p:sp>
        <p:nvSpPr>
          <p:cNvPr id="533" name="Retângulo Arredondado 6"/>
          <p:cNvSpPr/>
          <p:nvPr/>
        </p:nvSpPr>
        <p:spPr>
          <a:xfrm>
            <a:off x="8100000" y="781920"/>
            <a:ext cx="2664000" cy="716760"/>
          </a:xfrm>
          <a:prstGeom prst="roundRect">
            <a:avLst>
              <a:gd name="adj" fmla="val 16667"/>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Universalista</a:t>
            </a:r>
            <a:endParaRPr b="0" lang="pt-BR" sz="2600" spc="-1" strike="noStrike">
              <a:solidFill>
                <a:srgbClr val="000000"/>
              </a:solidFill>
              <a:latin typeface="Arial"/>
            </a:endParaRPr>
          </a:p>
        </p:txBody>
      </p:sp>
      <p:sp>
        <p:nvSpPr>
          <p:cNvPr id="534" name="Retângulo 15"/>
          <p:cNvSpPr/>
          <p:nvPr/>
        </p:nvSpPr>
        <p:spPr>
          <a:xfrm>
            <a:off x="2976480" y="8403480"/>
            <a:ext cx="11588400" cy="11847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1600" spc="-1" strike="noStrike">
                <a:solidFill>
                  <a:srgbClr val="86939c"/>
                </a:solidFill>
                <a:latin typeface="Calibri"/>
              </a:rPr>
              <a:t>Utilizado por 50% da população para serviços hospitalares e odontológicos</a:t>
            </a:r>
            <a:endParaRPr b="0" lang="pt-BR" sz="1600" spc="-1" strike="noStrike">
              <a:solidFill>
                <a:srgbClr val="000000"/>
              </a:solidFill>
              <a:latin typeface="Arial"/>
            </a:endParaRPr>
          </a:p>
          <a:p>
            <a:pPr marL="285840" indent="-285840">
              <a:lnSpc>
                <a:spcPct val="150000"/>
              </a:lnSpc>
              <a:buClr>
                <a:srgbClr val="86939c"/>
              </a:buClr>
              <a:buFont typeface="Arial"/>
              <a:buChar char="•"/>
            </a:pPr>
            <a:r>
              <a:rPr b="0" lang="pt-BR" sz="1600" spc="-1" strike="noStrike">
                <a:solidFill>
                  <a:srgbClr val="86939c"/>
                </a:solidFill>
                <a:latin typeface="Calibri"/>
              </a:rPr>
              <a:t>O governo estimula o uso de sistemas privados de saúde</a:t>
            </a:r>
            <a:endParaRPr b="0" lang="pt-BR" sz="1600" spc="-1" strike="noStrike">
              <a:solidFill>
                <a:srgbClr val="000000"/>
              </a:solidFill>
              <a:latin typeface="Arial"/>
            </a:endParaRPr>
          </a:p>
          <a:p>
            <a:pPr>
              <a:lnSpc>
                <a:spcPct val="150000"/>
              </a:lnSpc>
            </a:pPr>
            <a:endParaRPr b="0" lang="pt-BR" sz="1600" spc="-1" strike="noStrike">
              <a:solidFill>
                <a:srgbClr val="000000"/>
              </a:solidFill>
              <a:latin typeface="Arial"/>
            </a:endParaRPr>
          </a:p>
        </p:txBody>
      </p:sp>
      <p:cxnSp>
        <p:nvCxnSpPr>
          <p:cNvPr id="535" name="Conector Reto 12"/>
          <p:cNvCxnSpPr/>
          <p:nvPr/>
        </p:nvCxnSpPr>
        <p:spPr>
          <a:xfrm>
            <a:off x="2663280" y="4955400"/>
            <a:ext cx="12457440" cy="360"/>
          </a:xfrm>
          <a:prstGeom prst="straightConnector1">
            <a:avLst/>
          </a:prstGeom>
          <a:ln>
            <a:solidFill>
              <a:srgbClr val="003a79"/>
            </a:solidFill>
          </a:ln>
        </p:spPr>
      </p:cxnSp>
      <p:sp>
        <p:nvSpPr>
          <p:cNvPr id="536" name="Retângulo 14"/>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sp>
        <p:nvSpPr>
          <p:cNvPr id="537" name="Retângulo 16">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aixaDeTexto 5"/>
          <p:cNvSpPr/>
          <p:nvPr/>
        </p:nvSpPr>
        <p:spPr>
          <a:xfrm>
            <a:off x="2670120" y="626040"/>
            <a:ext cx="140940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França</a:t>
            </a:r>
            <a:endParaRPr b="0" lang="pt-BR" sz="3600" spc="-1" strike="noStrike">
              <a:solidFill>
                <a:srgbClr val="000000"/>
              </a:solidFill>
              <a:latin typeface="Arial"/>
            </a:endParaRPr>
          </a:p>
        </p:txBody>
      </p:sp>
      <p:sp>
        <p:nvSpPr>
          <p:cNvPr id="539" name="CaixaDeTexto 7"/>
          <p:cNvSpPr/>
          <p:nvPr/>
        </p:nvSpPr>
        <p:spPr>
          <a:xfrm>
            <a:off x="2672640" y="1211040"/>
            <a:ext cx="21211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400" spc="-1" strike="noStrike">
                <a:solidFill>
                  <a:srgbClr val="003e7e"/>
                </a:solidFill>
                <a:latin typeface="Calibri"/>
              </a:rPr>
              <a:t>Sistema Público</a:t>
            </a:r>
            <a:endParaRPr b="0" lang="pt-BR" sz="2400" spc="-1" strike="noStrike">
              <a:solidFill>
                <a:srgbClr val="000000"/>
              </a:solidFill>
              <a:latin typeface="Arial"/>
            </a:endParaRPr>
          </a:p>
        </p:txBody>
      </p:sp>
      <p:sp>
        <p:nvSpPr>
          <p:cNvPr id="540" name="CaixaDeTexto 8"/>
          <p:cNvSpPr/>
          <p:nvPr/>
        </p:nvSpPr>
        <p:spPr>
          <a:xfrm>
            <a:off x="2673360" y="4288320"/>
            <a:ext cx="21499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400" spc="-1" strike="noStrike">
                <a:solidFill>
                  <a:srgbClr val="003e7e"/>
                </a:solidFill>
                <a:latin typeface="Calibri"/>
              </a:rPr>
              <a:t>Sistema Privado</a:t>
            </a:r>
            <a:endParaRPr b="0" lang="pt-BR" sz="2400" spc="-1" strike="noStrike">
              <a:solidFill>
                <a:srgbClr val="000000"/>
              </a:solidFill>
              <a:latin typeface="Arial"/>
            </a:endParaRPr>
          </a:p>
        </p:txBody>
      </p:sp>
      <p:sp>
        <p:nvSpPr>
          <p:cNvPr id="541" name="Espaço Reservado para Texto 2"/>
          <p:cNvSpPr/>
          <p:nvPr/>
        </p:nvSpPr>
        <p:spPr>
          <a:xfrm>
            <a:off x="3003120" y="1555920"/>
            <a:ext cx="14567040" cy="263448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Exerce a intermediação entre</a:t>
            </a:r>
            <a:endParaRPr b="0" lang="pt-BR" sz="2000" spc="-1" strike="noStrike">
              <a:solidFill>
                <a:srgbClr val="000000"/>
              </a:solidFill>
              <a:latin typeface="Arial"/>
            </a:endParaRPr>
          </a:p>
          <a:p>
            <a:pPr lvl="1" marL="835560" indent="-321480">
              <a:lnSpc>
                <a:spcPct val="100000"/>
              </a:lnSpc>
              <a:spcBef>
                <a:spcPts val="400"/>
              </a:spcBef>
              <a:buClr>
                <a:srgbClr val="86939c"/>
              </a:buClr>
              <a:buFont typeface="Arial"/>
              <a:buChar char="–"/>
            </a:pPr>
            <a:r>
              <a:rPr b="0" lang="pt-BR" sz="2000" spc="-1" strike="noStrike">
                <a:solidFill>
                  <a:srgbClr val="86939c"/>
                </a:solidFill>
                <a:latin typeface="Calibri"/>
              </a:rPr>
              <a:t>Pacientes / Médicos / Empresas prestadoras de saúde</a:t>
            </a:r>
            <a:endParaRPr b="0" lang="pt-BR" sz="20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O sistema cobre 60% da população do país</a:t>
            </a:r>
            <a:endParaRPr b="0" lang="pt-BR" sz="20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O Sistema representa </a:t>
            </a:r>
            <a:r>
              <a:rPr b="0" lang="pt-BR" sz="2000" spc="-1" strike="noStrike">
                <a:solidFill>
                  <a:srgbClr val="65727b"/>
                </a:solidFill>
                <a:latin typeface="Calibri"/>
              </a:rPr>
              <a:t>11%</a:t>
            </a:r>
            <a:r>
              <a:rPr b="0" lang="pt-BR" sz="2000" spc="-1" strike="noStrike">
                <a:solidFill>
                  <a:srgbClr val="86939c"/>
                </a:solidFill>
                <a:latin typeface="Calibri"/>
              </a:rPr>
              <a:t> do PIB do país</a:t>
            </a:r>
            <a:endParaRPr b="0" lang="pt-BR" sz="20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Desconto de 0,75% do salário dos empregados para financiamento da saúde</a:t>
            </a:r>
            <a:endParaRPr b="0" lang="pt-BR" sz="20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Satisfação da população é alta</a:t>
            </a:r>
            <a:endParaRPr b="0" lang="pt-BR" sz="2000" spc="-1" strike="noStrike">
              <a:solidFill>
                <a:srgbClr val="000000"/>
              </a:solidFill>
              <a:latin typeface="Arial"/>
            </a:endParaRPr>
          </a:p>
        </p:txBody>
      </p:sp>
      <p:sp>
        <p:nvSpPr>
          <p:cNvPr id="542" name="Retângulo 4"/>
          <p:cNvSpPr/>
          <p:nvPr/>
        </p:nvSpPr>
        <p:spPr>
          <a:xfrm>
            <a:off x="5396400" y="5626440"/>
            <a:ext cx="9744120" cy="394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000" spc="-1" strike="noStrike">
                <a:solidFill>
                  <a:srgbClr val="002060"/>
                </a:solidFill>
                <a:latin typeface="Calibri"/>
              </a:rPr>
              <a:t>OMS considerou a França como o melhor sistema de saúde em muitos momentos da história</a:t>
            </a:r>
            <a:endParaRPr b="0" lang="pt-BR" sz="2000" spc="-1" strike="noStrike">
              <a:solidFill>
                <a:srgbClr val="000000"/>
              </a:solidFill>
              <a:latin typeface="Arial"/>
            </a:endParaRPr>
          </a:p>
        </p:txBody>
      </p:sp>
      <p:sp>
        <p:nvSpPr>
          <p:cNvPr id="543" name="Retângulo 10"/>
          <p:cNvSpPr/>
          <p:nvPr/>
        </p:nvSpPr>
        <p:spPr>
          <a:xfrm>
            <a:off x="3003120" y="4678560"/>
            <a:ext cx="11588400" cy="91260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1800" spc="-1" strike="noStrike">
                <a:solidFill>
                  <a:srgbClr val="86939c"/>
                </a:solidFill>
                <a:latin typeface="Calibri"/>
              </a:rPr>
              <a:t>Servem para complementar os serviços públicos</a:t>
            </a:r>
            <a:endParaRPr b="0" lang="pt-BR" sz="1800" spc="-1" strike="noStrike">
              <a:solidFill>
                <a:srgbClr val="000000"/>
              </a:solidFill>
              <a:latin typeface="Arial"/>
            </a:endParaRPr>
          </a:p>
          <a:p>
            <a:pPr lvl="1" marL="971280" indent="-285840">
              <a:lnSpc>
                <a:spcPct val="150000"/>
              </a:lnSpc>
              <a:buClr>
                <a:srgbClr val="86939c"/>
              </a:buClr>
              <a:buFont typeface="Arial"/>
              <a:buChar char="•"/>
            </a:pPr>
            <a:r>
              <a:rPr b="0" lang="pt-BR" sz="1800" spc="-1" strike="noStrike">
                <a:solidFill>
                  <a:srgbClr val="86939c"/>
                </a:solidFill>
                <a:latin typeface="Calibri"/>
              </a:rPr>
              <a:t>Gastos com medicamentos são caros / Serviços domiciliares são custeados pelos cidadãos</a:t>
            </a:r>
            <a:endParaRPr b="0" lang="pt-BR" sz="1800" spc="-1" strike="noStrike">
              <a:solidFill>
                <a:srgbClr val="000000"/>
              </a:solidFill>
              <a:latin typeface="Arial"/>
            </a:endParaRPr>
          </a:p>
        </p:txBody>
      </p:sp>
      <p:pic>
        <p:nvPicPr>
          <p:cNvPr id="544" name="Picture 6" descr="Drapeau France"/>
          <p:cNvPicPr/>
          <p:nvPr/>
        </p:nvPicPr>
        <p:blipFill>
          <a:blip r:embed="rId1"/>
          <a:stretch/>
        </p:blipFill>
        <p:spPr>
          <a:xfrm>
            <a:off x="13608360" y="966960"/>
            <a:ext cx="1286280" cy="857520"/>
          </a:xfrm>
          <a:prstGeom prst="rect">
            <a:avLst/>
          </a:prstGeom>
          <a:ln w="0">
            <a:noFill/>
          </a:ln>
          <a:effectLst>
            <a:outerShdw algn="tl" blurRad="190440" rotWithShape="0">
              <a:srgbClr val="000000">
                <a:alpha val="70000"/>
              </a:srgbClr>
            </a:outerShdw>
          </a:effectLst>
        </p:spPr>
      </p:pic>
      <p:sp>
        <p:nvSpPr>
          <p:cNvPr id="545" name="Retângulo Arredondado 1"/>
          <p:cNvSpPr/>
          <p:nvPr/>
        </p:nvSpPr>
        <p:spPr>
          <a:xfrm>
            <a:off x="8168040" y="894960"/>
            <a:ext cx="2664000" cy="716760"/>
          </a:xfrm>
          <a:prstGeom prst="roundRect">
            <a:avLst>
              <a:gd name="adj" fmla="val 16667"/>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rgbClr val="00213a"/>
                </a:solidFill>
                <a:latin typeface="Lato regular"/>
              </a:rPr>
              <a:t>Universalista </a:t>
            </a:r>
            <a:endParaRPr b="0" lang="pt-BR" sz="2600" spc="-1" strike="noStrike">
              <a:solidFill>
                <a:srgbClr val="000000"/>
              </a:solidFill>
              <a:latin typeface="Arial"/>
            </a:endParaRPr>
          </a:p>
          <a:p>
            <a:pPr algn="ctr">
              <a:lnSpc>
                <a:spcPct val="100000"/>
              </a:lnSpc>
            </a:pPr>
            <a:r>
              <a:rPr b="1" lang="pt-BR" sz="1600" spc="-1" strike="noStrike">
                <a:solidFill>
                  <a:srgbClr val="00213a"/>
                </a:solidFill>
                <a:latin typeface="Lato regular"/>
              </a:rPr>
              <a:t>(não cobre 100%)</a:t>
            </a:r>
            <a:endParaRPr b="0" lang="pt-BR" sz="1600" spc="-1" strike="noStrike">
              <a:solidFill>
                <a:srgbClr val="000000"/>
              </a:solidFill>
              <a:latin typeface="Arial"/>
            </a:endParaRPr>
          </a:p>
        </p:txBody>
      </p:sp>
      <p:sp>
        <p:nvSpPr>
          <p:cNvPr id="546" name="CaixaDeTexto 2"/>
          <p:cNvSpPr/>
          <p:nvPr/>
        </p:nvSpPr>
        <p:spPr>
          <a:xfrm>
            <a:off x="2672640" y="6978960"/>
            <a:ext cx="21211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400" spc="-1" strike="noStrike">
                <a:solidFill>
                  <a:srgbClr val="003e7e"/>
                </a:solidFill>
                <a:latin typeface="Calibri"/>
              </a:rPr>
              <a:t>Sistema Público</a:t>
            </a:r>
            <a:endParaRPr b="0" lang="pt-BR" sz="2400" spc="-1" strike="noStrike">
              <a:solidFill>
                <a:srgbClr val="000000"/>
              </a:solidFill>
              <a:latin typeface="Arial"/>
            </a:endParaRPr>
          </a:p>
        </p:txBody>
      </p:sp>
      <p:sp>
        <p:nvSpPr>
          <p:cNvPr id="547" name="CaixaDeTexto 3"/>
          <p:cNvSpPr/>
          <p:nvPr/>
        </p:nvSpPr>
        <p:spPr>
          <a:xfrm>
            <a:off x="2646720" y="8682840"/>
            <a:ext cx="21499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400" spc="-1" strike="noStrike">
                <a:solidFill>
                  <a:srgbClr val="003e7e"/>
                </a:solidFill>
                <a:latin typeface="Calibri"/>
              </a:rPr>
              <a:t>Sistema Privado</a:t>
            </a:r>
            <a:endParaRPr b="0" lang="pt-BR" sz="2400" spc="-1" strike="noStrike">
              <a:solidFill>
                <a:srgbClr val="000000"/>
              </a:solidFill>
              <a:latin typeface="Arial"/>
            </a:endParaRPr>
          </a:p>
        </p:txBody>
      </p:sp>
      <p:sp>
        <p:nvSpPr>
          <p:cNvPr id="548" name="Espaço Reservado para Texto 2"/>
          <p:cNvSpPr/>
          <p:nvPr/>
        </p:nvSpPr>
        <p:spPr>
          <a:xfrm>
            <a:off x="3003120" y="7369920"/>
            <a:ext cx="12260880" cy="131256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O Estado custeia os serviços básicos e secundários</a:t>
            </a:r>
            <a:endParaRPr b="0" lang="pt-BR" sz="2000" spc="-1" strike="noStrike">
              <a:solidFill>
                <a:srgbClr val="000000"/>
              </a:solidFill>
              <a:latin typeface="Arial"/>
            </a:endParaRPr>
          </a:p>
          <a:p>
            <a:pPr lvl="1" marL="971640" indent="-457200">
              <a:lnSpc>
                <a:spcPct val="100000"/>
              </a:lnSpc>
              <a:spcBef>
                <a:spcPts val="400"/>
              </a:spcBef>
              <a:buClr>
                <a:srgbClr val="86939c"/>
              </a:buClr>
              <a:buFont typeface="Montserrat Bold"/>
              <a:buAutoNum type="alphaLcPeriod"/>
            </a:pPr>
            <a:r>
              <a:rPr b="0" lang="pt-BR" sz="2000" spc="-1" strike="noStrike">
                <a:solidFill>
                  <a:srgbClr val="86939c"/>
                </a:solidFill>
                <a:latin typeface="Calibri"/>
              </a:rPr>
              <a:t>"Försäkringskassan" ou Agência Sueca de Seguro Social</a:t>
            </a:r>
            <a:endParaRPr b="0" lang="pt-BR" sz="2000" spc="-1" strike="noStrike">
              <a:solidFill>
                <a:srgbClr val="000000"/>
              </a:solidFill>
              <a:latin typeface="Arial"/>
            </a:endParaRPr>
          </a:p>
          <a:p>
            <a:pPr lvl="1" marL="971640" indent="-457200">
              <a:lnSpc>
                <a:spcPct val="100000"/>
              </a:lnSpc>
              <a:spcBef>
                <a:spcPts val="400"/>
              </a:spcBef>
              <a:buClr>
                <a:srgbClr val="86939c"/>
              </a:buClr>
              <a:buFont typeface="Montserrat Bold"/>
              <a:buAutoNum type="alphaLcPeriod"/>
            </a:pPr>
            <a:r>
              <a:rPr b="0" lang="pt-BR" sz="2000" spc="-1" strike="noStrike">
                <a:solidFill>
                  <a:srgbClr val="86939c"/>
                </a:solidFill>
                <a:latin typeface="Calibri"/>
              </a:rPr>
              <a:t>País investe 10% do PIB em Saúde</a:t>
            </a:r>
            <a:endParaRPr b="0" lang="pt-BR" sz="2000" spc="-1" strike="noStrike">
              <a:solidFill>
                <a:srgbClr val="000000"/>
              </a:solidFill>
              <a:latin typeface="Arial"/>
            </a:endParaRPr>
          </a:p>
        </p:txBody>
      </p:sp>
      <p:sp>
        <p:nvSpPr>
          <p:cNvPr id="549" name="CaixaDeTexto 13"/>
          <p:cNvSpPr/>
          <p:nvPr/>
        </p:nvSpPr>
        <p:spPr>
          <a:xfrm>
            <a:off x="2642760" y="6249240"/>
            <a:ext cx="137736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Suécia</a:t>
            </a:r>
            <a:endParaRPr b="0" lang="pt-BR" sz="3600" spc="-1" strike="noStrike">
              <a:solidFill>
                <a:srgbClr val="000000"/>
              </a:solidFill>
              <a:latin typeface="Arial"/>
            </a:endParaRPr>
          </a:p>
        </p:txBody>
      </p:sp>
      <p:pic>
        <p:nvPicPr>
          <p:cNvPr id="550" name="Picture 12" descr="Drapeau Suède"/>
          <p:cNvPicPr/>
          <p:nvPr/>
        </p:nvPicPr>
        <p:blipFill>
          <a:blip r:embed="rId2"/>
          <a:stretch/>
        </p:blipFill>
        <p:spPr>
          <a:xfrm>
            <a:off x="13596840" y="6235920"/>
            <a:ext cx="1261080" cy="854640"/>
          </a:xfrm>
          <a:prstGeom prst="rect">
            <a:avLst/>
          </a:prstGeom>
          <a:ln w="0">
            <a:noFill/>
          </a:ln>
          <a:effectLst>
            <a:outerShdw algn="tl" blurRad="190440" rotWithShape="0">
              <a:srgbClr val="000000">
                <a:alpha val="70000"/>
              </a:srgbClr>
            </a:outerShdw>
          </a:effectLst>
        </p:spPr>
      </p:pic>
      <p:sp>
        <p:nvSpPr>
          <p:cNvPr id="551" name="Retângulo Arredondado 15"/>
          <p:cNvSpPr/>
          <p:nvPr/>
        </p:nvSpPr>
        <p:spPr>
          <a:xfrm>
            <a:off x="8168040" y="6256440"/>
            <a:ext cx="2664000" cy="716760"/>
          </a:xfrm>
          <a:prstGeom prst="roundRect">
            <a:avLst>
              <a:gd name="adj" fmla="val 16667"/>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rgbClr val="00213a"/>
                </a:solidFill>
                <a:latin typeface="Lato regular"/>
              </a:rPr>
              <a:t>Universalista </a:t>
            </a:r>
            <a:endParaRPr b="0" lang="pt-BR" sz="2600" spc="-1" strike="noStrike">
              <a:solidFill>
                <a:srgbClr val="000000"/>
              </a:solidFill>
              <a:latin typeface="Arial"/>
            </a:endParaRPr>
          </a:p>
          <a:p>
            <a:pPr algn="ctr">
              <a:lnSpc>
                <a:spcPct val="100000"/>
              </a:lnSpc>
            </a:pPr>
            <a:r>
              <a:rPr b="1" lang="pt-BR" sz="1600" spc="-1" strike="noStrike">
                <a:solidFill>
                  <a:srgbClr val="00213a"/>
                </a:solidFill>
                <a:latin typeface="Lato regular"/>
              </a:rPr>
              <a:t>(não cobre 100%)</a:t>
            </a:r>
            <a:endParaRPr b="0" lang="pt-BR" sz="1600" spc="-1" strike="noStrike">
              <a:solidFill>
                <a:srgbClr val="000000"/>
              </a:solidFill>
              <a:latin typeface="Arial"/>
            </a:endParaRPr>
          </a:p>
        </p:txBody>
      </p:sp>
      <p:sp>
        <p:nvSpPr>
          <p:cNvPr id="552" name="Retângulo 16"/>
          <p:cNvSpPr/>
          <p:nvPr/>
        </p:nvSpPr>
        <p:spPr>
          <a:xfrm>
            <a:off x="3023280" y="9079560"/>
            <a:ext cx="11588400" cy="5468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000" spc="-1" strike="noStrike">
                <a:solidFill>
                  <a:srgbClr val="86939c"/>
                </a:solidFill>
                <a:latin typeface="Calibri"/>
              </a:rPr>
              <a:t>Servem para complementar os serviços públicos, que não cobrem a totalidade das necessidades</a:t>
            </a:r>
            <a:endParaRPr b="0" lang="pt-BR" sz="2000" spc="-1" strike="noStrike">
              <a:solidFill>
                <a:srgbClr val="000000"/>
              </a:solidFill>
              <a:latin typeface="Arial"/>
            </a:endParaRPr>
          </a:p>
        </p:txBody>
      </p:sp>
      <p:cxnSp>
        <p:nvCxnSpPr>
          <p:cNvPr id="553" name="Conector Reto 12"/>
          <p:cNvCxnSpPr/>
          <p:nvPr/>
        </p:nvCxnSpPr>
        <p:spPr>
          <a:xfrm>
            <a:off x="2663280" y="6145560"/>
            <a:ext cx="12457440" cy="360"/>
          </a:xfrm>
          <a:prstGeom prst="straightConnector1">
            <a:avLst/>
          </a:prstGeom>
          <a:ln>
            <a:solidFill>
              <a:srgbClr val="003a79"/>
            </a:solidFill>
          </a:ln>
        </p:spPr>
      </p:cxnSp>
      <p:sp>
        <p:nvSpPr>
          <p:cNvPr id="554" name="Retângulo 17"/>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sp>
        <p:nvSpPr>
          <p:cNvPr id="555" name="Retângulo 18">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aixaDeTexto 14"/>
          <p:cNvSpPr/>
          <p:nvPr/>
        </p:nvSpPr>
        <p:spPr>
          <a:xfrm>
            <a:off x="2975400" y="2000520"/>
            <a:ext cx="39315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 (FONASA)</a:t>
            </a:r>
            <a:endParaRPr b="0" lang="pt-BR" sz="2800" spc="-1" strike="noStrike">
              <a:solidFill>
                <a:srgbClr val="000000"/>
              </a:solidFill>
              <a:latin typeface="Arial"/>
            </a:endParaRPr>
          </a:p>
        </p:txBody>
      </p:sp>
      <p:sp>
        <p:nvSpPr>
          <p:cNvPr id="557" name="CaixaDeTexto 15"/>
          <p:cNvSpPr/>
          <p:nvPr/>
        </p:nvSpPr>
        <p:spPr>
          <a:xfrm>
            <a:off x="2924280" y="4668840"/>
            <a:ext cx="37778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 (ISAPRE)</a:t>
            </a:r>
            <a:endParaRPr b="0" lang="pt-BR" sz="2800" spc="-1" strike="noStrike">
              <a:solidFill>
                <a:srgbClr val="000000"/>
              </a:solidFill>
              <a:latin typeface="Arial"/>
            </a:endParaRPr>
          </a:p>
        </p:txBody>
      </p:sp>
      <p:sp>
        <p:nvSpPr>
          <p:cNvPr id="558" name="Espaço Reservado para Texto 2"/>
          <p:cNvSpPr/>
          <p:nvPr/>
        </p:nvSpPr>
        <p:spPr>
          <a:xfrm>
            <a:off x="3291120" y="2590920"/>
            <a:ext cx="12260880" cy="65052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Fondo Nacional de Salud – impostos do cidadão + custeio do Estado</a:t>
            </a:r>
            <a:endParaRPr b="0" lang="pt-BR" sz="2000" spc="-1" strike="noStrike">
              <a:solidFill>
                <a:srgbClr val="000000"/>
              </a:solidFill>
              <a:latin typeface="Arial"/>
            </a:endParaRPr>
          </a:p>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O Ministério da Saúde fiscaliza os serviços privados e públicos do país</a:t>
            </a:r>
            <a:endParaRPr b="0" lang="pt-BR" sz="2000" spc="-1" strike="noStrike">
              <a:solidFill>
                <a:srgbClr val="000000"/>
              </a:solidFill>
              <a:latin typeface="Arial"/>
            </a:endParaRPr>
          </a:p>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Todo cidadão contribui com 7% do seus salários para um dos sistemas (público ou privado)</a:t>
            </a:r>
            <a:endParaRPr b="0" lang="pt-BR" sz="2000" spc="-1" strike="noStrike">
              <a:solidFill>
                <a:srgbClr val="000000"/>
              </a:solidFill>
              <a:latin typeface="Arial"/>
            </a:endParaRPr>
          </a:p>
        </p:txBody>
      </p:sp>
      <p:sp>
        <p:nvSpPr>
          <p:cNvPr id="559" name="Retângulo 17"/>
          <p:cNvSpPr/>
          <p:nvPr/>
        </p:nvSpPr>
        <p:spPr>
          <a:xfrm>
            <a:off x="3243960" y="5190840"/>
            <a:ext cx="11588400" cy="20782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000" spc="-1" strike="noStrike">
                <a:solidFill>
                  <a:srgbClr val="86939c"/>
                </a:solidFill>
                <a:latin typeface="Calibri"/>
              </a:rPr>
              <a:t>Caso escolha pelo sistema privado = </a:t>
            </a:r>
            <a:r>
              <a:rPr b="0" lang="pt-BR" sz="2000" spc="-1" strike="noStrike" u="sng">
                <a:solidFill>
                  <a:srgbClr val="86939c"/>
                </a:solidFill>
                <a:uFillTx/>
                <a:latin typeface="Calibri"/>
              </a:rPr>
              <a:t>deixa</a:t>
            </a:r>
            <a:r>
              <a:rPr b="0" lang="pt-BR" sz="2000" spc="-1" strike="noStrike">
                <a:solidFill>
                  <a:srgbClr val="86939c"/>
                </a:solidFill>
                <a:latin typeface="Calibri"/>
              </a:rPr>
              <a:t> de contribuir com os 7% ao FONASA</a:t>
            </a:r>
            <a:endParaRPr b="0" lang="pt-BR" sz="2000" spc="-1" strike="noStrike">
              <a:solidFill>
                <a:srgbClr val="000000"/>
              </a:solidFill>
              <a:latin typeface="Arial"/>
            </a:endParaRPr>
          </a:p>
          <a:p>
            <a:pPr marL="285840" indent="-285840">
              <a:lnSpc>
                <a:spcPct val="150000"/>
              </a:lnSpc>
              <a:buClr>
                <a:srgbClr val="86939c"/>
              </a:buClr>
              <a:buFont typeface="Arial"/>
              <a:buChar char="•"/>
            </a:pPr>
            <a:r>
              <a:rPr b="0" lang="pt-BR" sz="2000" spc="-1" strike="noStrike">
                <a:solidFill>
                  <a:srgbClr val="86939c"/>
                </a:solidFill>
                <a:latin typeface="Calibri"/>
              </a:rPr>
              <a:t>Podem complementar os serviços com adicionais de pagamentos, por escolha do usuário</a:t>
            </a:r>
            <a:endParaRPr b="0" lang="pt-BR" sz="2000" spc="-1" strike="noStrike">
              <a:solidFill>
                <a:srgbClr val="000000"/>
              </a:solidFill>
              <a:latin typeface="Arial"/>
            </a:endParaRPr>
          </a:p>
          <a:p>
            <a:pPr marL="285840" indent="-285840">
              <a:lnSpc>
                <a:spcPct val="150000"/>
              </a:lnSpc>
              <a:buClr>
                <a:srgbClr val="86939c"/>
              </a:buClr>
              <a:buFont typeface="Arial"/>
              <a:buChar char="•"/>
            </a:pPr>
            <a:r>
              <a:rPr b="0" lang="pt-BR" sz="2000" spc="-1" strike="noStrike">
                <a:solidFill>
                  <a:srgbClr val="86939c"/>
                </a:solidFill>
                <a:latin typeface="Calibri"/>
              </a:rPr>
              <a:t>Pagamento atrelado a renda mensal do cidadão</a:t>
            </a:r>
            <a:endParaRPr b="0" lang="pt-BR" sz="2000" spc="-1" strike="noStrike">
              <a:solidFill>
                <a:srgbClr val="000000"/>
              </a:solidFill>
              <a:latin typeface="Arial"/>
            </a:endParaRPr>
          </a:p>
          <a:p>
            <a:pPr>
              <a:lnSpc>
                <a:spcPct val="150000"/>
              </a:lnSpc>
            </a:pPr>
            <a:endParaRPr b="0" lang="pt-BR" sz="2700" spc="-1" strike="noStrike">
              <a:solidFill>
                <a:srgbClr val="000000"/>
              </a:solidFill>
              <a:latin typeface="Arial"/>
            </a:endParaRPr>
          </a:p>
        </p:txBody>
      </p:sp>
      <p:sp>
        <p:nvSpPr>
          <p:cNvPr id="560" name="CaixaDeTexto 19"/>
          <p:cNvSpPr/>
          <p:nvPr/>
        </p:nvSpPr>
        <p:spPr>
          <a:xfrm>
            <a:off x="2651760" y="1271160"/>
            <a:ext cx="11030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Chile</a:t>
            </a:r>
            <a:endParaRPr b="0" lang="pt-BR" sz="3600" spc="-1" strike="noStrike">
              <a:solidFill>
                <a:srgbClr val="000000"/>
              </a:solidFill>
              <a:latin typeface="Arial"/>
            </a:endParaRPr>
          </a:p>
        </p:txBody>
      </p:sp>
      <p:pic>
        <p:nvPicPr>
          <p:cNvPr id="561" name="Picture 16" descr="Drapeau Chili"/>
          <p:cNvPicPr/>
          <p:nvPr/>
        </p:nvPicPr>
        <p:blipFill>
          <a:blip r:embed="rId1"/>
          <a:stretch/>
        </p:blipFill>
        <p:spPr>
          <a:xfrm>
            <a:off x="13585680" y="1144080"/>
            <a:ext cx="1326960" cy="899640"/>
          </a:xfrm>
          <a:prstGeom prst="rect">
            <a:avLst/>
          </a:prstGeom>
          <a:ln w="0">
            <a:noFill/>
          </a:ln>
          <a:effectLst>
            <a:outerShdw algn="tl" blurRad="190440" rotWithShape="0">
              <a:srgbClr val="000000">
                <a:alpha val="70000"/>
              </a:srgbClr>
            </a:outerShdw>
          </a:effectLst>
        </p:spPr>
      </p:pic>
      <p:sp>
        <p:nvSpPr>
          <p:cNvPr id="562" name="Retângulo Arredondado 1"/>
          <p:cNvSpPr/>
          <p:nvPr/>
        </p:nvSpPr>
        <p:spPr>
          <a:xfrm>
            <a:off x="8136000" y="1873800"/>
            <a:ext cx="2664000" cy="716760"/>
          </a:xfrm>
          <a:prstGeom prst="roundRect">
            <a:avLst>
              <a:gd name="adj" fmla="val 16667"/>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Universalista</a:t>
            </a:r>
            <a:endParaRPr b="0" lang="pt-BR" sz="2600" spc="-1" strike="noStrike">
              <a:solidFill>
                <a:srgbClr val="000000"/>
              </a:solidFill>
              <a:latin typeface="Arial"/>
            </a:endParaRPr>
          </a:p>
        </p:txBody>
      </p:sp>
      <p:sp>
        <p:nvSpPr>
          <p:cNvPr id="563" name="Retângulo Arredondado 2"/>
          <p:cNvSpPr/>
          <p:nvPr/>
        </p:nvSpPr>
        <p:spPr>
          <a:xfrm>
            <a:off x="8174880" y="4495320"/>
            <a:ext cx="2664000" cy="716760"/>
          </a:xfrm>
          <a:prstGeom prst="roundRect">
            <a:avLst>
              <a:gd name="adj" fmla="val 16667"/>
            </a:avLst>
          </a:prstGeom>
          <a:solidFill>
            <a:srgbClr val="003a7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Seguro Privado</a:t>
            </a:r>
            <a:endParaRPr b="0" lang="pt-BR" sz="2600" spc="-1" strike="noStrike">
              <a:solidFill>
                <a:srgbClr val="ffffff"/>
              </a:solidFill>
              <a:latin typeface="Arial"/>
            </a:endParaRPr>
          </a:p>
        </p:txBody>
      </p:sp>
      <p:sp>
        <p:nvSpPr>
          <p:cNvPr id="564" name="Retângulo 3"/>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sp>
        <p:nvSpPr>
          <p:cNvPr id="565" name="Retângulo 4">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pic>
        <p:nvPicPr>
          <p:cNvPr id="566" name="Imagem 7" descr="Gráfico, Gráfico de barras&#10;&#10;Descrição gerada automaticamente"/>
          <p:cNvPicPr/>
          <p:nvPr/>
        </p:nvPicPr>
        <p:blipFill>
          <a:blip r:embed="rId3"/>
          <a:stretch/>
        </p:blipFill>
        <p:spPr>
          <a:xfrm>
            <a:off x="6008040" y="7189200"/>
            <a:ext cx="6271200" cy="2447640"/>
          </a:xfrm>
          <a:prstGeom prst="rect">
            <a:avLst/>
          </a:prstGeom>
          <a:ln w="0">
            <a:noFill/>
          </a:ln>
        </p:spPr>
      </p:pic>
      <p:sp>
        <p:nvSpPr>
          <p:cNvPr id="567" name="CaixaDeTexto 9"/>
          <p:cNvSpPr/>
          <p:nvPr/>
        </p:nvSpPr>
        <p:spPr>
          <a:xfrm>
            <a:off x="6407640" y="6923880"/>
            <a:ext cx="685764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rgbClr val="86939c"/>
                </a:solidFill>
                <a:latin typeface="Calibri"/>
              </a:rPr>
              <a:t>Autopercepção de Qualidade dos Sistemas no Chile</a:t>
            </a:r>
            <a:endParaRPr b="0" lang="pt-B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aixaDeTexto 5"/>
          <p:cNvSpPr/>
          <p:nvPr/>
        </p:nvSpPr>
        <p:spPr>
          <a:xfrm>
            <a:off x="2671920" y="439920"/>
            <a:ext cx="206460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Alemanha</a:t>
            </a:r>
            <a:endParaRPr b="0" lang="pt-BR" sz="3600" spc="-1" strike="noStrike">
              <a:solidFill>
                <a:srgbClr val="000000"/>
              </a:solidFill>
              <a:latin typeface="Arial"/>
            </a:endParaRPr>
          </a:p>
        </p:txBody>
      </p:sp>
      <p:sp>
        <p:nvSpPr>
          <p:cNvPr id="569" name="CaixaDeTexto 7"/>
          <p:cNvSpPr/>
          <p:nvPr/>
        </p:nvSpPr>
        <p:spPr>
          <a:xfrm>
            <a:off x="2677680" y="1110960"/>
            <a:ext cx="2439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a:t>
            </a:r>
            <a:endParaRPr b="0" lang="pt-BR" sz="2800" spc="-1" strike="noStrike">
              <a:solidFill>
                <a:srgbClr val="000000"/>
              </a:solidFill>
              <a:latin typeface="Arial"/>
            </a:endParaRPr>
          </a:p>
        </p:txBody>
      </p:sp>
      <p:sp>
        <p:nvSpPr>
          <p:cNvPr id="570" name="CaixaDeTexto 8"/>
          <p:cNvSpPr/>
          <p:nvPr/>
        </p:nvSpPr>
        <p:spPr>
          <a:xfrm>
            <a:off x="2676960" y="371196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571" name="Espaço Reservado para Texto 2"/>
          <p:cNvSpPr/>
          <p:nvPr/>
        </p:nvSpPr>
        <p:spPr>
          <a:xfrm>
            <a:off x="3003120" y="1701360"/>
            <a:ext cx="12260880" cy="299448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320"/>
              </a:spcBef>
              <a:buClr>
                <a:srgbClr val="86939c"/>
              </a:buClr>
              <a:buFont typeface="Arial"/>
              <a:buChar char="•"/>
            </a:pPr>
            <a:r>
              <a:rPr b="0" lang="pt-BR" sz="1600" spc="-1" strike="noStrike">
                <a:solidFill>
                  <a:srgbClr val="86939c"/>
                </a:solidFill>
                <a:latin typeface="Calibri"/>
              </a:rPr>
              <a:t>Existem planos de saúde públicos</a:t>
            </a:r>
            <a:endParaRPr b="0" lang="pt-BR" sz="16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Restrições importantes</a:t>
            </a:r>
            <a:endParaRPr b="0" lang="pt-BR" sz="16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Regionalizado</a:t>
            </a:r>
            <a:endParaRPr b="0" lang="pt-BR" sz="1600" spc="-1" strike="noStrike">
              <a:solidFill>
                <a:srgbClr val="000000"/>
              </a:solidFill>
              <a:latin typeface="Arial"/>
            </a:endParaRPr>
          </a:p>
          <a:p>
            <a:pPr marL="385560" indent="-385560">
              <a:lnSpc>
                <a:spcPct val="100000"/>
              </a:lnSpc>
              <a:spcBef>
                <a:spcPts val="320"/>
              </a:spcBef>
              <a:buClr>
                <a:srgbClr val="86939c"/>
              </a:buClr>
              <a:buFont typeface="Arial"/>
              <a:buChar char="•"/>
            </a:pPr>
            <a:r>
              <a:rPr b="0" lang="pt-BR" sz="1600" spc="-1" strike="noStrike">
                <a:solidFill>
                  <a:srgbClr val="86939c"/>
                </a:solidFill>
                <a:latin typeface="Calibri"/>
              </a:rPr>
              <a:t>O sistema representa ~12% do PIB do país (3º maior custo em saúde no mundo)</a:t>
            </a:r>
            <a:endParaRPr b="0" lang="pt-BR" sz="1600" spc="-1" strike="noStrike">
              <a:solidFill>
                <a:srgbClr val="000000"/>
              </a:solidFill>
              <a:latin typeface="Arial"/>
            </a:endParaRPr>
          </a:p>
          <a:p>
            <a:pPr marL="385560" indent="-385560">
              <a:lnSpc>
                <a:spcPct val="100000"/>
              </a:lnSpc>
              <a:spcBef>
                <a:spcPts val="320"/>
              </a:spcBef>
              <a:buClr>
                <a:srgbClr val="86939c"/>
              </a:buClr>
              <a:buFont typeface="Arial"/>
              <a:buChar char="•"/>
            </a:pPr>
            <a:r>
              <a:rPr b="0" lang="pt-BR" sz="1600" spc="-1" strike="noStrike">
                <a:solidFill>
                  <a:srgbClr val="86939c"/>
                </a:solidFill>
                <a:latin typeface="Calibri"/>
              </a:rPr>
              <a:t>Satisfação da população é baixa e os custos crescentes</a:t>
            </a:r>
            <a:endParaRPr b="0" lang="pt-BR" sz="1600" spc="-1" strike="noStrike">
              <a:solidFill>
                <a:srgbClr val="000000"/>
              </a:solidFill>
              <a:latin typeface="Arial"/>
            </a:endParaRPr>
          </a:p>
        </p:txBody>
      </p:sp>
      <p:sp>
        <p:nvSpPr>
          <p:cNvPr id="572" name="Retângulo 10"/>
          <p:cNvSpPr/>
          <p:nvPr/>
        </p:nvSpPr>
        <p:spPr>
          <a:xfrm>
            <a:off x="3003120" y="4135320"/>
            <a:ext cx="11588400" cy="11847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1600" spc="-1" strike="noStrike">
                <a:solidFill>
                  <a:srgbClr val="86939c"/>
                </a:solidFill>
                <a:latin typeface="Calibri"/>
              </a:rPr>
              <a:t>Existem muitos planos de saúde privados</a:t>
            </a:r>
            <a:endParaRPr b="0" lang="pt-BR" sz="1600" spc="-1" strike="noStrike">
              <a:solidFill>
                <a:srgbClr val="000000"/>
              </a:solidFill>
              <a:latin typeface="Arial"/>
            </a:endParaRPr>
          </a:p>
          <a:p>
            <a:pPr lvl="1" marL="971280" indent="-285840">
              <a:lnSpc>
                <a:spcPct val="150000"/>
              </a:lnSpc>
              <a:buClr>
                <a:srgbClr val="86939c"/>
              </a:buClr>
              <a:buFont typeface="Arial"/>
              <a:buChar char="•"/>
            </a:pPr>
            <a:r>
              <a:rPr b="0" lang="pt-BR" sz="1600" spc="-1" strike="noStrike">
                <a:solidFill>
                  <a:srgbClr val="86939c"/>
                </a:solidFill>
                <a:latin typeface="Calibri"/>
              </a:rPr>
              <a:t>É obrigatório o cidadão ter um plano de saúde</a:t>
            </a:r>
            <a:endParaRPr b="0" lang="pt-BR" sz="1600" spc="-1" strike="noStrike">
              <a:solidFill>
                <a:srgbClr val="000000"/>
              </a:solidFill>
              <a:latin typeface="Arial"/>
            </a:endParaRPr>
          </a:p>
          <a:p>
            <a:pPr lvl="1" marL="971280" indent="-285840">
              <a:lnSpc>
                <a:spcPct val="150000"/>
              </a:lnSpc>
              <a:buClr>
                <a:srgbClr val="86939c"/>
              </a:buClr>
              <a:buFont typeface="Arial"/>
              <a:buChar char="•"/>
            </a:pPr>
            <a:r>
              <a:rPr b="0" lang="pt-BR" sz="1600" spc="-1" strike="noStrike">
                <a:solidFill>
                  <a:srgbClr val="86939c"/>
                </a:solidFill>
                <a:latin typeface="Calibri"/>
              </a:rPr>
              <a:t>Custeado igualmente entre empregador e empregado</a:t>
            </a:r>
            <a:endParaRPr b="0" lang="pt-BR" sz="1600" spc="-1" strike="noStrike">
              <a:solidFill>
                <a:srgbClr val="000000"/>
              </a:solidFill>
              <a:latin typeface="Arial"/>
            </a:endParaRPr>
          </a:p>
        </p:txBody>
      </p:sp>
      <p:pic>
        <p:nvPicPr>
          <p:cNvPr id="573" name="Picture 2" descr="Drapeau Allemagne"/>
          <p:cNvPicPr/>
          <p:nvPr/>
        </p:nvPicPr>
        <p:blipFill>
          <a:blip r:embed="rId1"/>
          <a:stretch/>
        </p:blipFill>
        <p:spPr>
          <a:xfrm>
            <a:off x="13680360" y="1171800"/>
            <a:ext cx="1286280" cy="871920"/>
          </a:xfrm>
          <a:prstGeom prst="rect">
            <a:avLst/>
          </a:prstGeom>
          <a:ln w="0">
            <a:noFill/>
          </a:ln>
          <a:effectLst>
            <a:outerShdw algn="tl" blurRad="190440" rotWithShape="0">
              <a:srgbClr val="000000">
                <a:alpha val="70000"/>
              </a:srgbClr>
            </a:outerShdw>
          </a:effectLst>
        </p:spPr>
      </p:pic>
      <p:sp>
        <p:nvSpPr>
          <p:cNvPr id="574" name="Retângulo Arredondado 1"/>
          <p:cNvSpPr/>
          <p:nvPr/>
        </p:nvSpPr>
        <p:spPr>
          <a:xfrm>
            <a:off x="8164800" y="400320"/>
            <a:ext cx="2664000" cy="716760"/>
          </a:xfrm>
          <a:prstGeom prst="roundRect">
            <a:avLst>
              <a:gd name="adj" fmla="val 16667"/>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Seguro Social</a:t>
            </a:r>
            <a:endParaRPr b="0" lang="pt-BR" sz="2600" spc="-1" strike="noStrike">
              <a:solidFill>
                <a:srgbClr val="000000"/>
              </a:solidFill>
              <a:latin typeface="Arial"/>
            </a:endParaRPr>
          </a:p>
        </p:txBody>
      </p:sp>
      <p:sp>
        <p:nvSpPr>
          <p:cNvPr id="575" name="CaixaDeTexto 3"/>
          <p:cNvSpPr/>
          <p:nvPr/>
        </p:nvSpPr>
        <p:spPr>
          <a:xfrm>
            <a:off x="2704320" y="6485040"/>
            <a:ext cx="2439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a:t>
            </a:r>
            <a:endParaRPr b="0" lang="pt-BR" sz="2800" spc="-1" strike="noStrike">
              <a:solidFill>
                <a:srgbClr val="000000"/>
              </a:solidFill>
              <a:latin typeface="Arial"/>
            </a:endParaRPr>
          </a:p>
        </p:txBody>
      </p:sp>
      <p:sp>
        <p:nvSpPr>
          <p:cNvPr id="576" name="CaixaDeTexto 4"/>
          <p:cNvSpPr/>
          <p:nvPr/>
        </p:nvSpPr>
        <p:spPr>
          <a:xfrm>
            <a:off x="2676960" y="866376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577" name="Espaço Reservado para Texto 2"/>
          <p:cNvSpPr/>
          <p:nvPr/>
        </p:nvSpPr>
        <p:spPr>
          <a:xfrm>
            <a:off x="3030120" y="6887880"/>
            <a:ext cx="12260880" cy="63180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320"/>
              </a:spcBef>
              <a:buClr>
                <a:srgbClr val="86939c"/>
              </a:buClr>
              <a:buFont typeface="Arial"/>
              <a:buChar char="•"/>
            </a:pPr>
            <a:r>
              <a:rPr b="0" lang="pt-BR" sz="1600" spc="-1" strike="noStrike">
                <a:solidFill>
                  <a:srgbClr val="86939c"/>
                </a:solidFill>
                <a:latin typeface="Calibri"/>
              </a:rPr>
              <a:t>Cobre 30% da população e com custeio quase que total dos serviços</a:t>
            </a:r>
            <a:endParaRPr b="0" lang="pt-BR" sz="1600" spc="-1" strike="noStrike">
              <a:solidFill>
                <a:srgbClr val="000000"/>
              </a:solidFill>
              <a:latin typeface="Arial"/>
            </a:endParaRPr>
          </a:p>
        </p:txBody>
      </p:sp>
      <p:sp>
        <p:nvSpPr>
          <p:cNvPr id="578" name="Retângulo 19"/>
          <p:cNvSpPr/>
          <p:nvPr/>
        </p:nvSpPr>
        <p:spPr>
          <a:xfrm>
            <a:off x="3003120" y="9038520"/>
            <a:ext cx="11588400" cy="8197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1600" spc="-1" strike="noStrike">
                <a:solidFill>
                  <a:srgbClr val="86939c"/>
                </a:solidFill>
                <a:latin typeface="Calibri"/>
              </a:rPr>
              <a:t>Servem para complementar os serviços públicos</a:t>
            </a:r>
            <a:endParaRPr b="0" lang="pt-BR" sz="1600" spc="-1" strike="noStrike">
              <a:solidFill>
                <a:srgbClr val="000000"/>
              </a:solidFill>
              <a:latin typeface="Arial"/>
            </a:endParaRPr>
          </a:p>
          <a:p>
            <a:pPr marL="285840" indent="-285840">
              <a:lnSpc>
                <a:spcPct val="150000"/>
              </a:lnSpc>
              <a:buClr>
                <a:srgbClr val="86939c"/>
              </a:buClr>
              <a:buFont typeface="Arial"/>
              <a:buChar char="•"/>
            </a:pPr>
            <a:r>
              <a:rPr b="0" lang="pt-BR" sz="1600" spc="-1" strike="noStrike">
                <a:solidFill>
                  <a:srgbClr val="86939c"/>
                </a:solidFill>
                <a:latin typeface="Calibri"/>
              </a:rPr>
              <a:t>São fortes na capital e grande Buenos Aires</a:t>
            </a:r>
            <a:endParaRPr b="0" lang="pt-BR" sz="1600" spc="-1" strike="noStrike">
              <a:solidFill>
                <a:srgbClr val="000000"/>
              </a:solidFill>
              <a:latin typeface="Arial"/>
            </a:endParaRPr>
          </a:p>
        </p:txBody>
      </p:sp>
      <p:sp>
        <p:nvSpPr>
          <p:cNvPr id="579" name="CaixaDeTexto 20"/>
          <p:cNvSpPr/>
          <p:nvPr/>
        </p:nvSpPr>
        <p:spPr>
          <a:xfrm>
            <a:off x="2674080" y="5755320"/>
            <a:ext cx="19886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Argentina</a:t>
            </a:r>
            <a:endParaRPr b="0" lang="pt-BR" sz="3600" spc="-1" strike="noStrike">
              <a:solidFill>
                <a:srgbClr val="000000"/>
              </a:solidFill>
              <a:latin typeface="Arial"/>
            </a:endParaRPr>
          </a:p>
        </p:txBody>
      </p:sp>
      <p:pic>
        <p:nvPicPr>
          <p:cNvPr id="580" name="Picture 2" descr="Drapeau Argentine"/>
          <p:cNvPicPr/>
          <p:nvPr/>
        </p:nvPicPr>
        <p:blipFill>
          <a:blip r:embed="rId2"/>
          <a:stretch/>
        </p:blipFill>
        <p:spPr>
          <a:xfrm>
            <a:off x="13682520" y="5720040"/>
            <a:ext cx="1282320" cy="854640"/>
          </a:xfrm>
          <a:prstGeom prst="rect">
            <a:avLst/>
          </a:prstGeom>
          <a:ln w="0">
            <a:noFill/>
          </a:ln>
          <a:effectLst>
            <a:outerShdw algn="tl" blurRad="190440" rotWithShape="0">
              <a:srgbClr val="000000">
                <a:alpha val="70000"/>
              </a:srgbClr>
            </a:outerShdw>
          </a:effectLst>
        </p:spPr>
      </p:pic>
      <p:sp>
        <p:nvSpPr>
          <p:cNvPr id="581" name="CaixaDeTexto 22"/>
          <p:cNvSpPr/>
          <p:nvPr/>
        </p:nvSpPr>
        <p:spPr>
          <a:xfrm>
            <a:off x="2696040" y="7347240"/>
            <a:ext cx="57207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Serviços Sociais (Obras Sociales ou OS)</a:t>
            </a:r>
            <a:endParaRPr b="0" lang="pt-BR" sz="2800" spc="-1" strike="noStrike">
              <a:solidFill>
                <a:srgbClr val="000000"/>
              </a:solidFill>
              <a:latin typeface="Arial"/>
            </a:endParaRPr>
          </a:p>
        </p:txBody>
      </p:sp>
      <p:sp>
        <p:nvSpPr>
          <p:cNvPr id="582" name="Espaço Reservado para Texto 2"/>
          <p:cNvSpPr/>
          <p:nvPr/>
        </p:nvSpPr>
        <p:spPr>
          <a:xfrm>
            <a:off x="3003120" y="7751880"/>
            <a:ext cx="12260880" cy="63180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320"/>
              </a:spcBef>
              <a:buClr>
                <a:srgbClr val="86939c"/>
              </a:buClr>
              <a:buFont typeface="Arial"/>
              <a:buChar char="•"/>
            </a:pPr>
            <a:r>
              <a:rPr b="0" lang="pt-BR" sz="1600" spc="-1" strike="noStrike">
                <a:solidFill>
                  <a:srgbClr val="86939c"/>
                </a:solidFill>
                <a:latin typeface="Calibri"/>
              </a:rPr>
              <a:t>Serviços providos pelos sindicatos e associações sociais ligadas às empresas (PAMI)</a:t>
            </a:r>
            <a:endParaRPr b="0" lang="pt-BR" sz="1600" spc="-1" strike="noStrike">
              <a:solidFill>
                <a:srgbClr val="000000"/>
              </a:solidFill>
              <a:latin typeface="Arial"/>
            </a:endParaRPr>
          </a:p>
          <a:p>
            <a:pPr marL="385560" indent="-385560">
              <a:lnSpc>
                <a:spcPct val="150000"/>
              </a:lnSpc>
              <a:spcBef>
                <a:spcPts val="320"/>
              </a:spcBef>
              <a:buClr>
                <a:srgbClr val="86939c"/>
              </a:buClr>
              <a:buFont typeface="Arial"/>
              <a:buChar char="•"/>
            </a:pPr>
            <a:r>
              <a:rPr b="0" lang="pt-BR" sz="1600" spc="-1" strike="noStrike">
                <a:solidFill>
                  <a:srgbClr val="86939c"/>
                </a:solidFill>
                <a:latin typeface="Calibri"/>
              </a:rPr>
              <a:t>Cobrem os empregados e seus familiares em quase sua totalidade</a:t>
            </a:r>
            <a:endParaRPr b="0" lang="pt-BR" sz="1600" spc="-1" strike="noStrike">
              <a:solidFill>
                <a:srgbClr val="000000"/>
              </a:solidFill>
              <a:latin typeface="Arial"/>
            </a:endParaRPr>
          </a:p>
        </p:txBody>
      </p:sp>
      <p:sp>
        <p:nvSpPr>
          <p:cNvPr id="583" name="Retângulo Arredondado 24"/>
          <p:cNvSpPr/>
          <p:nvPr/>
        </p:nvSpPr>
        <p:spPr>
          <a:xfrm>
            <a:off x="8164800" y="5755320"/>
            <a:ext cx="2664000" cy="716760"/>
          </a:xfrm>
          <a:prstGeom prst="roundRect">
            <a:avLst>
              <a:gd name="adj" fmla="val 16667"/>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Seguro Social</a:t>
            </a:r>
            <a:endParaRPr b="0" lang="pt-BR" sz="2600" spc="-1" strike="noStrike">
              <a:solidFill>
                <a:srgbClr val="000000"/>
              </a:solidFill>
              <a:latin typeface="Arial"/>
            </a:endParaRPr>
          </a:p>
        </p:txBody>
      </p:sp>
      <p:cxnSp>
        <p:nvCxnSpPr>
          <p:cNvPr id="584" name="Conector Reto 2"/>
          <p:cNvCxnSpPr/>
          <p:nvPr/>
        </p:nvCxnSpPr>
        <p:spPr>
          <a:xfrm>
            <a:off x="2663280" y="5647320"/>
            <a:ext cx="12457440" cy="360"/>
          </a:xfrm>
          <a:prstGeom prst="straightConnector1">
            <a:avLst/>
          </a:prstGeom>
          <a:ln>
            <a:solidFill>
              <a:srgbClr val="003a79"/>
            </a:solidFill>
          </a:ln>
        </p:spPr>
      </p:cxnSp>
      <p:sp>
        <p:nvSpPr>
          <p:cNvPr id="585" name="Retângulo 11"/>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sp>
        <p:nvSpPr>
          <p:cNvPr id="586" name="Retângulo 13">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aixaDeTexto 5"/>
          <p:cNvSpPr/>
          <p:nvPr/>
        </p:nvSpPr>
        <p:spPr>
          <a:xfrm>
            <a:off x="2678760" y="435600"/>
            <a:ext cx="300672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Estados Unidos</a:t>
            </a:r>
            <a:endParaRPr b="0" lang="pt-BR" sz="3600" spc="-1" strike="noStrike">
              <a:solidFill>
                <a:srgbClr val="000000"/>
              </a:solidFill>
              <a:latin typeface="Arial"/>
            </a:endParaRPr>
          </a:p>
        </p:txBody>
      </p:sp>
      <p:sp>
        <p:nvSpPr>
          <p:cNvPr id="588" name="CaixaDeTexto 7"/>
          <p:cNvSpPr/>
          <p:nvPr/>
        </p:nvSpPr>
        <p:spPr>
          <a:xfrm>
            <a:off x="2677680" y="1521000"/>
            <a:ext cx="2439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a:t>
            </a:r>
            <a:endParaRPr b="0" lang="pt-BR" sz="2800" spc="-1" strike="noStrike">
              <a:solidFill>
                <a:srgbClr val="000000"/>
              </a:solidFill>
              <a:latin typeface="Arial"/>
            </a:endParaRPr>
          </a:p>
        </p:txBody>
      </p:sp>
      <p:sp>
        <p:nvSpPr>
          <p:cNvPr id="589" name="CaixaDeTexto 8"/>
          <p:cNvSpPr/>
          <p:nvPr/>
        </p:nvSpPr>
        <p:spPr>
          <a:xfrm>
            <a:off x="2676960" y="471132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590" name="Espaço Reservado para Texto 2"/>
          <p:cNvSpPr/>
          <p:nvPr/>
        </p:nvSpPr>
        <p:spPr>
          <a:xfrm>
            <a:off x="3003120" y="2111040"/>
            <a:ext cx="11932200" cy="299448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320"/>
              </a:spcBef>
              <a:buClr>
                <a:srgbClr val="86939c"/>
              </a:buClr>
              <a:buFont typeface="Arial"/>
              <a:buChar char="•"/>
            </a:pPr>
            <a:r>
              <a:rPr b="0" lang="pt-BR" sz="1600" spc="-1" strike="noStrike">
                <a:solidFill>
                  <a:srgbClr val="86939c"/>
                </a:solidFill>
                <a:latin typeface="Calibri"/>
              </a:rPr>
              <a:t>Cobre apenas 1/3 da população do país</a:t>
            </a:r>
            <a:endParaRPr b="0" lang="pt-BR" sz="1600" spc="-1" strike="noStrike">
              <a:solidFill>
                <a:srgbClr val="000000"/>
              </a:solidFill>
              <a:latin typeface="Arial"/>
            </a:endParaRPr>
          </a:p>
          <a:p>
            <a:pPr lvl="2" marL="142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Medicare (&gt; 65 anos de idade)</a:t>
            </a:r>
            <a:endParaRPr b="0" lang="pt-BR" sz="1600" spc="-1" strike="noStrike">
              <a:solidFill>
                <a:srgbClr val="000000"/>
              </a:solidFill>
              <a:latin typeface="Arial"/>
            </a:endParaRPr>
          </a:p>
          <a:p>
            <a:pPr lvl="2" marL="142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Medicaid (População que vivem na pobreza &lt; U$11.890/ano – família com 3 pessoas)</a:t>
            </a:r>
            <a:endParaRPr b="0" lang="pt-BR" sz="1600" spc="-1" strike="noStrike">
              <a:solidFill>
                <a:srgbClr val="000000"/>
              </a:solidFill>
              <a:latin typeface="Arial"/>
            </a:endParaRPr>
          </a:p>
          <a:p>
            <a:pPr lvl="2" marL="142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Crianças (para quem não está em Medicaid)</a:t>
            </a:r>
            <a:endParaRPr b="0" lang="pt-BR" sz="1600" spc="-1" strike="noStrike">
              <a:solidFill>
                <a:srgbClr val="000000"/>
              </a:solidFill>
              <a:latin typeface="Arial"/>
            </a:endParaRPr>
          </a:p>
          <a:p>
            <a:pPr lvl="2" marL="142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Acto do ACA (Obama Care - 2010) – cobrem 17MI (pequenos seguros e restritivos)</a:t>
            </a:r>
            <a:endParaRPr b="0" lang="pt-BR" sz="1600" spc="-1" strike="noStrike">
              <a:solidFill>
                <a:srgbClr val="000000"/>
              </a:solidFill>
              <a:latin typeface="Arial"/>
            </a:endParaRPr>
          </a:p>
          <a:p>
            <a:pPr marL="521640" indent="-457200">
              <a:lnSpc>
                <a:spcPct val="100000"/>
              </a:lnSpc>
              <a:spcBef>
                <a:spcPts val="320"/>
              </a:spcBef>
              <a:buClr>
                <a:srgbClr val="86939c"/>
              </a:buClr>
              <a:buFont typeface="Arial"/>
              <a:buChar char="•"/>
            </a:pPr>
            <a:r>
              <a:rPr b="0" lang="pt-BR" sz="1600" spc="-1" strike="noStrike">
                <a:solidFill>
                  <a:srgbClr val="86939c"/>
                </a:solidFill>
                <a:latin typeface="Calibri"/>
              </a:rPr>
              <a:t>Satisfação + da população em ~29%</a:t>
            </a:r>
            <a:endParaRPr b="0" lang="pt-BR" sz="1600" spc="-1" strike="noStrike">
              <a:solidFill>
                <a:srgbClr val="000000"/>
              </a:solidFill>
              <a:latin typeface="Arial"/>
            </a:endParaRPr>
          </a:p>
          <a:p>
            <a:pPr>
              <a:lnSpc>
                <a:spcPct val="100000"/>
              </a:lnSpc>
              <a:spcBef>
                <a:spcPts val="320"/>
              </a:spcBef>
            </a:pPr>
            <a:endParaRPr b="0" lang="pt-BR" sz="1600" spc="-1" strike="noStrike">
              <a:solidFill>
                <a:srgbClr val="000000"/>
              </a:solidFill>
              <a:latin typeface="Arial"/>
            </a:endParaRPr>
          </a:p>
          <a:p>
            <a:pPr>
              <a:lnSpc>
                <a:spcPct val="100000"/>
              </a:lnSpc>
              <a:spcBef>
                <a:spcPts val="320"/>
              </a:spcBef>
            </a:pPr>
            <a:endParaRPr b="0" lang="pt-BR" sz="1600" spc="-1" strike="noStrike">
              <a:solidFill>
                <a:srgbClr val="000000"/>
              </a:solidFill>
              <a:latin typeface="Arial"/>
            </a:endParaRPr>
          </a:p>
          <a:p>
            <a:pPr>
              <a:lnSpc>
                <a:spcPct val="100000"/>
              </a:lnSpc>
              <a:spcBef>
                <a:spcPts val="320"/>
              </a:spcBef>
            </a:pPr>
            <a:endParaRPr b="0" lang="pt-BR" sz="1600" spc="-1" strike="noStrike">
              <a:solidFill>
                <a:srgbClr val="000000"/>
              </a:solidFill>
              <a:latin typeface="Arial"/>
            </a:endParaRPr>
          </a:p>
          <a:p>
            <a:pPr>
              <a:lnSpc>
                <a:spcPct val="100000"/>
              </a:lnSpc>
              <a:spcBef>
                <a:spcPts val="320"/>
              </a:spcBef>
            </a:pPr>
            <a:endParaRPr b="0" lang="pt-BR" sz="1600" spc="-1" strike="noStrike">
              <a:solidFill>
                <a:srgbClr val="000000"/>
              </a:solidFill>
              <a:latin typeface="Arial"/>
            </a:endParaRPr>
          </a:p>
        </p:txBody>
      </p:sp>
      <p:sp>
        <p:nvSpPr>
          <p:cNvPr id="591" name="Retângulo 4"/>
          <p:cNvSpPr/>
          <p:nvPr/>
        </p:nvSpPr>
        <p:spPr>
          <a:xfrm>
            <a:off x="3770640" y="8740440"/>
            <a:ext cx="10053720" cy="6994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pt-BR" sz="2000" spc="-1" strike="noStrike">
                <a:solidFill>
                  <a:srgbClr val="002060"/>
                </a:solidFill>
                <a:latin typeface="Calibri"/>
              </a:rPr>
              <a:t>14% dos americanos não tem cobertura de saúde</a:t>
            </a:r>
            <a:endParaRPr b="0" lang="pt-BR" sz="2000" spc="-1" strike="noStrike">
              <a:solidFill>
                <a:srgbClr val="000000"/>
              </a:solidFill>
              <a:latin typeface="Arial"/>
            </a:endParaRPr>
          </a:p>
          <a:p>
            <a:pPr>
              <a:lnSpc>
                <a:spcPct val="100000"/>
              </a:lnSpc>
            </a:pPr>
            <a:r>
              <a:rPr b="0" lang="pt-BR" sz="2000" spc="-1" strike="noStrike">
                <a:solidFill>
                  <a:srgbClr val="002060"/>
                </a:solidFill>
                <a:latin typeface="Calibri"/>
              </a:rPr>
              <a:t>Cobertura de 4% população mundial = ¼ dos casos de COVID-19 = 1/5 das mortes por COVID-19</a:t>
            </a:r>
            <a:endParaRPr b="0" lang="pt-BR" sz="2000" spc="-1" strike="noStrike">
              <a:solidFill>
                <a:srgbClr val="000000"/>
              </a:solidFill>
              <a:latin typeface="Arial"/>
            </a:endParaRPr>
          </a:p>
        </p:txBody>
      </p:sp>
      <p:sp>
        <p:nvSpPr>
          <p:cNvPr id="592" name="Retângulo 10"/>
          <p:cNvSpPr/>
          <p:nvPr/>
        </p:nvSpPr>
        <p:spPr>
          <a:xfrm>
            <a:off x="3003120" y="5122080"/>
            <a:ext cx="11588400" cy="30099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1600" spc="-1" strike="noStrike">
                <a:solidFill>
                  <a:srgbClr val="86939c"/>
                </a:solidFill>
                <a:latin typeface="Calibri"/>
              </a:rPr>
              <a:t>&gt; 75% da população com planos de saúde privados</a:t>
            </a:r>
            <a:endParaRPr b="0" lang="pt-BR" sz="1600" spc="-1" strike="noStrike">
              <a:solidFill>
                <a:srgbClr val="000000"/>
              </a:solidFill>
              <a:latin typeface="Arial"/>
            </a:endParaRPr>
          </a:p>
          <a:p>
            <a:pPr marL="285840" indent="-285840">
              <a:lnSpc>
                <a:spcPct val="150000"/>
              </a:lnSpc>
              <a:buClr>
                <a:srgbClr val="86939c"/>
              </a:buClr>
              <a:buFont typeface="Arial"/>
              <a:buChar char="•"/>
            </a:pPr>
            <a:r>
              <a:rPr b="0" lang="pt-BR" sz="1600" spc="-1" strike="noStrike">
                <a:solidFill>
                  <a:srgbClr val="86939c"/>
                </a:solidFill>
                <a:latin typeface="Calibri"/>
              </a:rPr>
              <a:t>Sistema de Gatekeeper (GK) – Atenção Primária á Saúde (APS)</a:t>
            </a:r>
            <a:endParaRPr b="0" lang="pt-BR" sz="1600" spc="-1" strike="noStrike">
              <a:solidFill>
                <a:srgbClr val="000000"/>
              </a:solidFill>
              <a:latin typeface="Arial"/>
            </a:endParaRPr>
          </a:p>
          <a:p>
            <a:pPr marL="285840" indent="-285840">
              <a:lnSpc>
                <a:spcPct val="150000"/>
              </a:lnSpc>
              <a:buClr>
                <a:srgbClr val="86939c"/>
              </a:buClr>
              <a:buFont typeface="Arial"/>
              <a:buChar char="•"/>
            </a:pPr>
            <a:r>
              <a:rPr b="0" lang="pt-BR" sz="1600" spc="-1" strike="noStrike">
                <a:solidFill>
                  <a:srgbClr val="86939c"/>
                </a:solidFill>
                <a:latin typeface="Calibri"/>
              </a:rPr>
              <a:t>Sistema de atenção secundária por indicação dos GK</a:t>
            </a:r>
            <a:endParaRPr b="0" lang="pt-BR" sz="1600" spc="-1" strike="noStrike">
              <a:solidFill>
                <a:srgbClr val="000000"/>
              </a:solidFill>
              <a:latin typeface="Arial"/>
            </a:endParaRPr>
          </a:p>
          <a:p>
            <a:pPr marL="285840" indent="-285840">
              <a:lnSpc>
                <a:spcPct val="150000"/>
              </a:lnSpc>
              <a:buClr>
                <a:srgbClr val="86939c"/>
              </a:buClr>
              <a:buFont typeface="Arial"/>
              <a:buChar char="•"/>
            </a:pPr>
            <a:r>
              <a:rPr b="0" lang="pt-BR" sz="1600" spc="-1" strike="noStrike">
                <a:solidFill>
                  <a:srgbClr val="86939c"/>
                </a:solidFill>
                <a:latin typeface="Calibri"/>
              </a:rPr>
              <a:t>Sistema mais caro do mundo – 17-18% GDP (PIB) dados de 2018</a:t>
            </a:r>
            <a:endParaRPr b="0" lang="pt-BR" sz="1600" spc="-1" strike="noStrike">
              <a:solidFill>
                <a:srgbClr val="000000"/>
              </a:solidFill>
              <a:latin typeface="Arial"/>
            </a:endParaRPr>
          </a:p>
          <a:p>
            <a:pPr marL="285840" indent="-285840">
              <a:lnSpc>
                <a:spcPct val="150000"/>
              </a:lnSpc>
              <a:buClr>
                <a:srgbClr val="86939c"/>
              </a:buClr>
              <a:buFont typeface="Arial"/>
              <a:buChar char="•"/>
            </a:pPr>
            <a:r>
              <a:rPr b="0" lang="pt-BR" sz="1600" spc="-1" strike="noStrike">
                <a:solidFill>
                  <a:srgbClr val="86939c"/>
                </a:solidFill>
                <a:latin typeface="Calibri"/>
              </a:rPr>
              <a:t>30ª posição no ranking de expectativa de vida, ”com boa saúde”</a:t>
            </a:r>
            <a:endParaRPr b="0" lang="pt-BR" sz="1600" spc="-1" strike="noStrike">
              <a:solidFill>
                <a:srgbClr val="000000"/>
              </a:solidFill>
              <a:latin typeface="Arial"/>
            </a:endParaRPr>
          </a:p>
          <a:p>
            <a:pPr marL="285840" indent="-285840">
              <a:lnSpc>
                <a:spcPct val="150000"/>
              </a:lnSpc>
              <a:buClr>
                <a:srgbClr val="86939c"/>
              </a:buClr>
              <a:buFont typeface="Arial"/>
              <a:buChar char="•"/>
            </a:pPr>
            <a:r>
              <a:rPr b="0" lang="pt-BR" sz="1600" spc="-1" strike="noStrike">
                <a:solidFill>
                  <a:srgbClr val="86939c"/>
                </a:solidFill>
                <a:latin typeface="Calibri"/>
              </a:rPr>
              <a:t>Taxas de exames de varreduras (Tomografia e RMI) são o dobro da média da OCDE</a:t>
            </a:r>
            <a:endParaRPr b="0" lang="pt-BR" sz="1600" spc="-1" strike="noStrike">
              <a:solidFill>
                <a:srgbClr val="000000"/>
              </a:solidFill>
              <a:latin typeface="Arial"/>
            </a:endParaRPr>
          </a:p>
          <a:p>
            <a:pPr marL="285840" indent="-285840">
              <a:lnSpc>
                <a:spcPct val="150000"/>
              </a:lnSpc>
              <a:buClr>
                <a:srgbClr val="86939c"/>
              </a:buClr>
              <a:buFont typeface="Arial"/>
              <a:buChar char="•"/>
            </a:pPr>
            <a:r>
              <a:rPr b="0" lang="pt-BR" sz="1600" spc="-1" strike="noStrike">
                <a:solidFill>
                  <a:srgbClr val="86939c"/>
                </a:solidFill>
                <a:latin typeface="Calibri"/>
              </a:rPr>
              <a:t>Sistema menos acessível e equitativo dos países desenvolvidos</a:t>
            </a:r>
            <a:endParaRPr b="0" lang="pt-BR" sz="1600" spc="-1" strike="noStrike">
              <a:solidFill>
                <a:srgbClr val="000000"/>
              </a:solidFill>
              <a:latin typeface="Arial"/>
            </a:endParaRPr>
          </a:p>
          <a:p>
            <a:pPr marL="285840" indent="-285840">
              <a:lnSpc>
                <a:spcPct val="150000"/>
              </a:lnSpc>
              <a:buClr>
                <a:srgbClr val="86939c"/>
              </a:buClr>
              <a:buFont typeface="Arial"/>
              <a:buChar char="•"/>
            </a:pPr>
            <a:r>
              <a:rPr b="0" lang="pt-BR" sz="1600" spc="-1" strike="noStrike">
                <a:solidFill>
                  <a:srgbClr val="86939c"/>
                </a:solidFill>
                <a:latin typeface="Calibri"/>
              </a:rPr>
              <a:t>Hospitais de alta tecnologia (excelentes para quem pode pagar)</a:t>
            </a:r>
            <a:endParaRPr b="0" lang="pt-BR" sz="1600" spc="-1" strike="noStrike">
              <a:solidFill>
                <a:srgbClr val="000000"/>
              </a:solidFill>
              <a:latin typeface="Arial"/>
            </a:endParaRPr>
          </a:p>
        </p:txBody>
      </p:sp>
      <p:pic>
        <p:nvPicPr>
          <p:cNvPr id="593" name="Picture 6" descr="Drapeau États-Unis"/>
          <p:cNvPicPr/>
          <p:nvPr/>
        </p:nvPicPr>
        <p:blipFill>
          <a:blip r:embed="rId1"/>
          <a:stretch/>
        </p:blipFill>
        <p:spPr>
          <a:xfrm>
            <a:off x="13568760" y="1117440"/>
            <a:ext cx="1366560" cy="926640"/>
          </a:xfrm>
          <a:prstGeom prst="rect">
            <a:avLst/>
          </a:prstGeom>
          <a:ln w="0">
            <a:noFill/>
          </a:ln>
          <a:effectLst>
            <a:outerShdw algn="tl" blurRad="190440" rotWithShape="0">
              <a:srgbClr val="000000">
                <a:alpha val="70000"/>
              </a:srgbClr>
            </a:outerShdw>
          </a:effectLst>
        </p:spPr>
      </p:pic>
      <p:sp>
        <p:nvSpPr>
          <p:cNvPr id="594" name="Retângulo Arredondado 1"/>
          <p:cNvSpPr/>
          <p:nvPr/>
        </p:nvSpPr>
        <p:spPr>
          <a:xfrm>
            <a:off x="8164800" y="400320"/>
            <a:ext cx="2664000" cy="716760"/>
          </a:xfrm>
          <a:prstGeom prst="roundRect">
            <a:avLst>
              <a:gd name="adj" fmla="val 16667"/>
            </a:avLst>
          </a:prstGeom>
          <a:solidFill>
            <a:srgbClr val="003a7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Seguro Privado</a:t>
            </a:r>
            <a:endParaRPr b="0" lang="pt-BR" sz="2600" spc="-1" strike="noStrike">
              <a:solidFill>
                <a:srgbClr val="ffffff"/>
              </a:solidFill>
              <a:latin typeface="Arial"/>
            </a:endParaRPr>
          </a:p>
        </p:txBody>
      </p:sp>
      <p:sp>
        <p:nvSpPr>
          <p:cNvPr id="595" name="Retângulo 2"/>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sp>
        <p:nvSpPr>
          <p:cNvPr id="596" name="Retângulo 3">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aixaDeTexto 5"/>
          <p:cNvSpPr/>
          <p:nvPr/>
        </p:nvSpPr>
        <p:spPr>
          <a:xfrm>
            <a:off x="2671920" y="894960"/>
            <a:ext cx="14900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Bélgica</a:t>
            </a:r>
            <a:endParaRPr b="0" lang="pt-BR" sz="3600" spc="-1" strike="noStrike">
              <a:solidFill>
                <a:srgbClr val="000000"/>
              </a:solidFill>
              <a:latin typeface="Arial"/>
            </a:endParaRPr>
          </a:p>
        </p:txBody>
      </p:sp>
      <p:sp>
        <p:nvSpPr>
          <p:cNvPr id="598" name="CaixaDeTexto 7"/>
          <p:cNvSpPr/>
          <p:nvPr/>
        </p:nvSpPr>
        <p:spPr>
          <a:xfrm>
            <a:off x="2672640" y="1479960"/>
            <a:ext cx="21211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400" spc="-1" strike="noStrike">
                <a:solidFill>
                  <a:srgbClr val="003e7e"/>
                </a:solidFill>
                <a:latin typeface="Calibri"/>
              </a:rPr>
              <a:t>Sistema Público</a:t>
            </a:r>
            <a:endParaRPr b="0" lang="pt-BR" sz="2400" spc="-1" strike="noStrike">
              <a:solidFill>
                <a:srgbClr val="000000"/>
              </a:solidFill>
              <a:latin typeface="Arial"/>
            </a:endParaRPr>
          </a:p>
        </p:txBody>
      </p:sp>
      <p:sp>
        <p:nvSpPr>
          <p:cNvPr id="599" name="CaixaDeTexto 8"/>
          <p:cNvSpPr/>
          <p:nvPr/>
        </p:nvSpPr>
        <p:spPr>
          <a:xfrm>
            <a:off x="2673360" y="4288320"/>
            <a:ext cx="21499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400" spc="-1" strike="noStrike">
                <a:solidFill>
                  <a:srgbClr val="003e7e"/>
                </a:solidFill>
                <a:latin typeface="Calibri"/>
              </a:rPr>
              <a:t>Sistema Privado</a:t>
            </a:r>
            <a:endParaRPr b="0" lang="pt-BR" sz="2400" spc="-1" strike="noStrike">
              <a:solidFill>
                <a:srgbClr val="000000"/>
              </a:solidFill>
              <a:latin typeface="Arial"/>
            </a:endParaRPr>
          </a:p>
        </p:txBody>
      </p:sp>
      <p:sp>
        <p:nvSpPr>
          <p:cNvPr id="600" name="Espaço Reservado para Texto 2"/>
          <p:cNvSpPr/>
          <p:nvPr/>
        </p:nvSpPr>
        <p:spPr>
          <a:xfrm>
            <a:off x="3003120" y="1824840"/>
            <a:ext cx="12260880" cy="263448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320"/>
              </a:spcBef>
              <a:buClr>
                <a:srgbClr val="86939c"/>
              </a:buClr>
              <a:buFont typeface="Arial"/>
              <a:buChar char="•"/>
            </a:pPr>
            <a:r>
              <a:rPr b="0" lang="pt-BR" sz="1600" spc="-1" strike="noStrike">
                <a:solidFill>
                  <a:srgbClr val="86939c"/>
                </a:solidFill>
                <a:latin typeface="Calibri"/>
              </a:rPr>
              <a:t>Exerce a intermediação entre</a:t>
            </a:r>
            <a:endParaRPr b="0" lang="pt-BR" sz="16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Pacientes</a:t>
            </a:r>
            <a:endParaRPr b="0" lang="pt-BR" sz="16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Médicos</a:t>
            </a:r>
            <a:endParaRPr b="0" lang="pt-BR" sz="16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Empresas prestadoras de saúde</a:t>
            </a:r>
            <a:endParaRPr b="0" lang="pt-BR" sz="1600" spc="-1" strike="noStrike">
              <a:solidFill>
                <a:srgbClr val="000000"/>
              </a:solidFill>
              <a:latin typeface="Arial"/>
            </a:endParaRPr>
          </a:p>
          <a:p>
            <a:pPr marL="385560" indent="-385560">
              <a:lnSpc>
                <a:spcPct val="100000"/>
              </a:lnSpc>
              <a:spcBef>
                <a:spcPts val="320"/>
              </a:spcBef>
              <a:buClr>
                <a:srgbClr val="86939c"/>
              </a:buClr>
              <a:buFont typeface="Arial"/>
              <a:buChar char="•"/>
            </a:pPr>
            <a:r>
              <a:rPr b="0" lang="pt-BR" sz="1600" spc="-1" strike="noStrike">
                <a:solidFill>
                  <a:srgbClr val="86939c"/>
                </a:solidFill>
                <a:latin typeface="Calibri"/>
              </a:rPr>
              <a:t>O sistema cobre 60% da população do país</a:t>
            </a:r>
            <a:endParaRPr b="0" lang="pt-BR" sz="1600" spc="-1" strike="noStrike">
              <a:solidFill>
                <a:srgbClr val="000000"/>
              </a:solidFill>
              <a:latin typeface="Arial"/>
            </a:endParaRPr>
          </a:p>
          <a:p>
            <a:pPr marL="385560" indent="-385560">
              <a:lnSpc>
                <a:spcPct val="100000"/>
              </a:lnSpc>
              <a:spcBef>
                <a:spcPts val="320"/>
              </a:spcBef>
              <a:buClr>
                <a:srgbClr val="86939c"/>
              </a:buClr>
              <a:buFont typeface="Arial"/>
              <a:buChar char="•"/>
            </a:pPr>
            <a:r>
              <a:rPr b="0" lang="pt-BR" sz="1600" spc="-1" strike="noStrike">
                <a:solidFill>
                  <a:srgbClr val="86939c"/>
                </a:solidFill>
                <a:latin typeface="Calibri"/>
              </a:rPr>
              <a:t>O Sistema representa </a:t>
            </a:r>
            <a:r>
              <a:rPr b="0" lang="pt-BR" sz="1600" spc="-1" strike="noStrike">
                <a:solidFill>
                  <a:srgbClr val="65727b"/>
                </a:solidFill>
                <a:latin typeface="Calibri"/>
              </a:rPr>
              <a:t>11%</a:t>
            </a:r>
            <a:r>
              <a:rPr b="0" lang="pt-BR" sz="1600" spc="-1" strike="noStrike">
                <a:solidFill>
                  <a:srgbClr val="86939c"/>
                </a:solidFill>
                <a:latin typeface="Calibri"/>
              </a:rPr>
              <a:t> do PIB do país</a:t>
            </a:r>
            <a:endParaRPr b="0" lang="pt-BR" sz="1600" spc="-1" strike="noStrike">
              <a:solidFill>
                <a:srgbClr val="000000"/>
              </a:solidFill>
              <a:latin typeface="Arial"/>
            </a:endParaRPr>
          </a:p>
          <a:p>
            <a:pPr marL="385560" indent="-385560">
              <a:lnSpc>
                <a:spcPct val="100000"/>
              </a:lnSpc>
              <a:spcBef>
                <a:spcPts val="320"/>
              </a:spcBef>
              <a:buClr>
                <a:srgbClr val="86939c"/>
              </a:buClr>
              <a:buFont typeface="Arial"/>
              <a:buChar char="•"/>
            </a:pPr>
            <a:r>
              <a:rPr b="0" lang="pt-BR" sz="1600" spc="-1" strike="noStrike">
                <a:solidFill>
                  <a:srgbClr val="86939c"/>
                </a:solidFill>
                <a:latin typeface="Calibri"/>
              </a:rPr>
              <a:t>Desconto de 0,75% do salário dos empregados para financiamento da saúde</a:t>
            </a:r>
            <a:endParaRPr b="0" lang="pt-BR" sz="1600" spc="-1" strike="noStrike">
              <a:solidFill>
                <a:srgbClr val="000000"/>
              </a:solidFill>
              <a:latin typeface="Arial"/>
            </a:endParaRPr>
          </a:p>
          <a:p>
            <a:pPr marL="385560" indent="-385560">
              <a:lnSpc>
                <a:spcPct val="100000"/>
              </a:lnSpc>
              <a:spcBef>
                <a:spcPts val="320"/>
              </a:spcBef>
              <a:buClr>
                <a:srgbClr val="86939c"/>
              </a:buClr>
              <a:buFont typeface="Arial"/>
              <a:buChar char="•"/>
            </a:pPr>
            <a:r>
              <a:rPr b="0" lang="pt-BR" sz="1600" spc="-1" strike="noStrike">
                <a:solidFill>
                  <a:srgbClr val="86939c"/>
                </a:solidFill>
                <a:latin typeface="Calibri"/>
              </a:rPr>
              <a:t>Satisfação da população é alta</a:t>
            </a:r>
            <a:endParaRPr b="0" lang="pt-BR" sz="1600" spc="-1" strike="noStrike">
              <a:solidFill>
                <a:srgbClr val="000000"/>
              </a:solidFill>
              <a:latin typeface="Arial"/>
            </a:endParaRPr>
          </a:p>
        </p:txBody>
      </p:sp>
      <p:sp>
        <p:nvSpPr>
          <p:cNvPr id="601" name="Retângulo 10"/>
          <p:cNvSpPr/>
          <p:nvPr/>
        </p:nvSpPr>
        <p:spPr>
          <a:xfrm>
            <a:off x="3003120" y="4678560"/>
            <a:ext cx="11588400" cy="9118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000" spc="-1" strike="noStrike">
                <a:solidFill>
                  <a:srgbClr val="86939c"/>
                </a:solidFill>
                <a:latin typeface="Calibri"/>
              </a:rPr>
              <a:t>Servem para complementar os serviços públicos</a:t>
            </a:r>
            <a:endParaRPr b="0" lang="pt-BR" sz="2000" spc="-1" strike="noStrike">
              <a:solidFill>
                <a:srgbClr val="000000"/>
              </a:solidFill>
              <a:latin typeface="Arial"/>
            </a:endParaRPr>
          </a:p>
          <a:p>
            <a:pPr lvl="1" marL="971280" indent="-285840">
              <a:lnSpc>
                <a:spcPct val="150000"/>
              </a:lnSpc>
              <a:buClr>
                <a:srgbClr val="86939c"/>
              </a:buClr>
              <a:buFont typeface="Arial"/>
              <a:buChar char="•"/>
            </a:pPr>
            <a:r>
              <a:rPr b="0" lang="pt-BR" sz="1600" spc="-1" strike="noStrike">
                <a:solidFill>
                  <a:srgbClr val="86939c"/>
                </a:solidFill>
                <a:latin typeface="Calibri"/>
              </a:rPr>
              <a:t>Gastos com medicamentos são caros / Serviços domiciliares são custeados pelos cidadãos</a:t>
            </a:r>
            <a:endParaRPr b="0" lang="pt-BR" sz="1600" spc="-1" strike="noStrike">
              <a:solidFill>
                <a:srgbClr val="000000"/>
              </a:solidFill>
              <a:latin typeface="Arial"/>
            </a:endParaRPr>
          </a:p>
        </p:txBody>
      </p:sp>
      <p:sp>
        <p:nvSpPr>
          <p:cNvPr id="602" name="CaixaDeTexto 2"/>
          <p:cNvSpPr/>
          <p:nvPr/>
        </p:nvSpPr>
        <p:spPr>
          <a:xfrm>
            <a:off x="2672640" y="6480720"/>
            <a:ext cx="21211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400" spc="-1" strike="noStrike">
                <a:solidFill>
                  <a:srgbClr val="003e7e"/>
                </a:solidFill>
                <a:latin typeface="Calibri"/>
              </a:rPr>
              <a:t>Sistema Público</a:t>
            </a:r>
            <a:endParaRPr b="0" lang="pt-BR" sz="2400" spc="-1" strike="noStrike">
              <a:solidFill>
                <a:srgbClr val="000000"/>
              </a:solidFill>
              <a:latin typeface="Arial"/>
            </a:endParaRPr>
          </a:p>
        </p:txBody>
      </p:sp>
      <p:sp>
        <p:nvSpPr>
          <p:cNvPr id="603" name="CaixaDeTexto 3"/>
          <p:cNvSpPr/>
          <p:nvPr/>
        </p:nvSpPr>
        <p:spPr>
          <a:xfrm>
            <a:off x="2646720" y="8184600"/>
            <a:ext cx="214992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400" spc="-1" strike="noStrike">
                <a:solidFill>
                  <a:srgbClr val="003e7e"/>
                </a:solidFill>
                <a:latin typeface="Calibri"/>
              </a:rPr>
              <a:t>Sistema Privado</a:t>
            </a:r>
            <a:endParaRPr b="0" lang="pt-BR" sz="2400" spc="-1" strike="noStrike">
              <a:solidFill>
                <a:srgbClr val="000000"/>
              </a:solidFill>
              <a:latin typeface="Arial"/>
            </a:endParaRPr>
          </a:p>
        </p:txBody>
      </p:sp>
      <p:sp>
        <p:nvSpPr>
          <p:cNvPr id="604" name="Espaço Reservado para Texto 2"/>
          <p:cNvSpPr/>
          <p:nvPr/>
        </p:nvSpPr>
        <p:spPr>
          <a:xfrm>
            <a:off x="3003120" y="6871680"/>
            <a:ext cx="12260880" cy="131256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320"/>
              </a:spcBef>
              <a:buClr>
                <a:srgbClr val="86939c"/>
              </a:buClr>
              <a:buFont typeface="Arial"/>
              <a:buChar char="•"/>
            </a:pPr>
            <a:r>
              <a:rPr b="0" lang="pt-BR" sz="1600" spc="-1" strike="noStrike">
                <a:solidFill>
                  <a:srgbClr val="86939c"/>
                </a:solidFill>
                <a:latin typeface="Calibri"/>
              </a:rPr>
              <a:t>O Estado custeia os serviços básicos e </a:t>
            </a:r>
            <a:r>
              <a:rPr b="0" lang="pt-BR" sz="1600" spc="-1" strike="noStrike" u="sng">
                <a:solidFill>
                  <a:srgbClr val="86939c"/>
                </a:solidFill>
                <a:uFillTx/>
                <a:latin typeface="Calibri"/>
              </a:rPr>
              <a:t>alguns</a:t>
            </a:r>
            <a:r>
              <a:rPr b="0" lang="pt-BR" sz="1600" spc="-1" strike="noStrike">
                <a:solidFill>
                  <a:srgbClr val="86939c"/>
                </a:solidFill>
                <a:latin typeface="Calibri"/>
              </a:rPr>
              <a:t> secundários</a:t>
            </a:r>
            <a:endParaRPr b="0" lang="pt-BR" sz="16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Gatekeeper é obrigatório e resolve mais de 90% das demandas</a:t>
            </a:r>
            <a:endParaRPr b="0" lang="pt-BR" sz="16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Somente 6% são encaminhados à especialistas</a:t>
            </a:r>
            <a:endParaRPr b="0" lang="pt-BR" sz="1600" spc="-1" strike="noStrike">
              <a:solidFill>
                <a:srgbClr val="000000"/>
              </a:solidFill>
              <a:latin typeface="Arial"/>
            </a:endParaRPr>
          </a:p>
          <a:p>
            <a:pPr lvl="1" marL="971640" indent="-457200">
              <a:lnSpc>
                <a:spcPct val="100000"/>
              </a:lnSpc>
              <a:spcBef>
                <a:spcPts val="320"/>
              </a:spcBef>
              <a:buClr>
                <a:srgbClr val="86939c"/>
              </a:buClr>
              <a:buFont typeface="Montserrat Bold"/>
              <a:buAutoNum type="alphaLcPeriod"/>
            </a:pPr>
            <a:r>
              <a:rPr b="0" lang="pt-BR" sz="1600" spc="-1" strike="noStrike">
                <a:solidFill>
                  <a:srgbClr val="86939c"/>
                </a:solidFill>
                <a:latin typeface="Calibri"/>
              </a:rPr>
              <a:t>Escolha dos especialistas é dos pacientes</a:t>
            </a:r>
            <a:endParaRPr b="0" lang="pt-BR" sz="1600" spc="-1" strike="noStrike">
              <a:solidFill>
                <a:srgbClr val="000000"/>
              </a:solidFill>
              <a:latin typeface="Arial"/>
            </a:endParaRPr>
          </a:p>
        </p:txBody>
      </p:sp>
      <p:pic>
        <p:nvPicPr>
          <p:cNvPr id="605" name="Picture 2" descr="Bandeira da Holanda: cores, história e curiosidades"/>
          <p:cNvPicPr/>
          <p:nvPr/>
        </p:nvPicPr>
        <p:blipFill>
          <a:blip r:embed="rId1"/>
          <a:stretch/>
        </p:blipFill>
        <p:spPr>
          <a:xfrm>
            <a:off x="13596840" y="5751000"/>
            <a:ext cx="1292040" cy="860760"/>
          </a:xfrm>
          <a:prstGeom prst="rect">
            <a:avLst/>
          </a:prstGeom>
          <a:ln w="0">
            <a:noFill/>
          </a:ln>
          <a:effectLst>
            <a:outerShdw algn="tl" blurRad="190440" rotWithShape="0">
              <a:srgbClr val="000000">
                <a:alpha val="70000"/>
              </a:srgbClr>
            </a:outerShdw>
          </a:effectLst>
        </p:spPr>
      </p:pic>
      <p:sp>
        <p:nvSpPr>
          <p:cNvPr id="606" name="CaixaDeTexto 13"/>
          <p:cNvSpPr/>
          <p:nvPr/>
        </p:nvSpPr>
        <p:spPr>
          <a:xfrm>
            <a:off x="2643840" y="5751000"/>
            <a:ext cx="173268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Holanda</a:t>
            </a:r>
            <a:endParaRPr b="0" lang="pt-BR" sz="3600" spc="-1" strike="noStrike">
              <a:solidFill>
                <a:srgbClr val="000000"/>
              </a:solidFill>
              <a:latin typeface="Arial"/>
            </a:endParaRPr>
          </a:p>
        </p:txBody>
      </p:sp>
      <p:sp>
        <p:nvSpPr>
          <p:cNvPr id="607" name="Retângulo 16"/>
          <p:cNvSpPr/>
          <p:nvPr/>
        </p:nvSpPr>
        <p:spPr>
          <a:xfrm>
            <a:off x="3023280" y="8581320"/>
            <a:ext cx="11588400" cy="7066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700" spc="-1" strike="noStrike">
                <a:solidFill>
                  <a:srgbClr val="86939c"/>
                </a:solidFill>
                <a:latin typeface="Calibri"/>
              </a:rPr>
              <a:t>Os cidadãos precisam ter plano de saúde para cobertura total</a:t>
            </a:r>
            <a:endParaRPr b="0" lang="pt-BR" sz="2700" spc="-1" strike="noStrike">
              <a:solidFill>
                <a:srgbClr val="000000"/>
              </a:solidFill>
              <a:latin typeface="Arial"/>
            </a:endParaRPr>
          </a:p>
        </p:txBody>
      </p:sp>
      <p:sp>
        <p:nvSpPr>
          <p:cNvPr id="608" name="Retângulo Arredondado 17"/>
          <p:cNvSpPr/>
          <p:nvPr/>
        </p:nvSpPr>
        <p:spPr>
          <a:xfrm>
            <a:off x="8136000" y="859680"/>
            <a:ext cx="2664000" cy="716760"/>
          </a:xfrm>
          <a:prstGeom prst="roundRect">
            <a:avLst>
              <a:gd name="adj" fmla="val 16667"/>
            </a:avLst>
          </a:prstGeom>
          <a:solidFill>
            <a:srgbClr val="003a7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Seguro Privado</a:t>
            </a:r>
            <a:endParaRPr b="0" lang="pt-BR" sz="2600" spc="-1" strike="noStrike">
              <a:solidFill>
                <a:srgbClr val="ffffff"/>
              </a:solidFill>
              <a:latin typeface="Arial"/>
            </a:endParaRPr>
          </a:p>
        </p:txBody>
      </p:sp>
      <p:sp>
        <p:nvSpPr>
          <p:cNvPr id="609" name="Retângulo Arredondado 18"/>
          <p:cNvSpPr/>
          <p:nvPr/>
        </p:nvSpPr>
        <p:spPr>
          <a:xfrm>
            <a:off x="8136000" y="5758200"/>
            <a:ext cx="2664000" cy="716760"/>
          </a:xfrm>
          <a:prstGeom prst="roundRect">
            <a:avLst>
              <a:gd name="adj" fmla="val 16667"/>
            </a:avLst>
          </a:prstGeom>
          <a:solidFill>
            <a:srgbClr val="003a7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Seguro Privado</a:t>
            </a:r>
            <a:endParaRPr b="0" lang="pt-BR" sz="2600" spc="-1" strike="noStrike">
              <a:solidFill>
                <a:srgbClr val="ffffff"/>
              </a:solidFill>
              <a:latin typeface="Arial"/>
            </a:endParaRPr>
          </a:p>
        </p:txBody>
      </p:sp>
      <p:pic>
        <p:nvPicPr>
          <p:cNvPr id="610" name="Picture 2" descr="Bandeira da Bélgica: significado, história - Brasil Escola"/>
          <p:cNvPicPr/>
          <p:nvPr/>
        </p:nvPicPr>
        <p:blipFill>
          <a:blip r:embed="rId2"/>
          <a:stretch/>
        </p:blipFill>
        <p:spPr>
          <a:xfrm>
            <a:off x="13549680" y="932760"/>
            <a:ext cx="1293480" cy="860760"/>
          </a:xfrm>
          <a:prstGeom prst="rect">
            <a:avLst/>
          </a:prstGeom>
          <a:ln w="0">
            <a:noFill/>
          </a:ln>
          <a:effectLst>
            <a:outerShdw algn="tl" blurRad="291960" dir="2700000" dist="139498" rotWithShape="0">
              <a:srgbClr val="333333">
                <a:alpha val="65000"/>
              </a:srgbClr>
            </a:outerShdw>
          </a:effectLst>
        </p:spPr>
      </p:pic>
      <p:cxnSp>
        <p:nvCxnSpPr>
          <p:cNvPr id="611" name="Conector Reto 1"/>
          <p:cNvCxnSpPr/>
          <p:nvPr/>
        </p:nvCxnSpPr>
        <p:spPr>
          <a:xfrm>
            <a:off x="2663280" y="5647320"/>
            <a:ext cx="12457440" cy="360"/>
          </a:xfrm>
          <a:prstGeom prst="straightConnector1">
            <a:avLst/>
          </a:prstGeom>
          <a:ln>
            <a:solidFill>
              <a:srgbClr val="003a79"/>
            </a:solidFill>
          </a:ln>
        </p:spPr>
      </p:cxnSp>
      <p:sp>
        <p:nvSpPr>
          <p:cNvPr id="612" name="Retângulo 4"/>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sp>
        <p:nvSpPr>
          <p:cNvPr id="613" name="Retângulo 11">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aixaDeTexto 14"/>
          <p:cNvSpPr/>
          <p:nvPr/>
        </p:nvSpPr>
        <p:spPr>
          <a:xfrm>
            <a:off x="2694240" y="1611000"/>
            <a:ext cx="2439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a:t>
            </a:r>
            <a:endParaRPr b="0" lang="pt-BR" sz="2800" spc="-1" strike="noStrike">
              <a:solidFill>
                <a:srgbClr val="000000"/>
              </a:solidFill>
              <a:latin typeface="Arial"/>
            </a:endParaRPr>
          </a:p>
        </p:txBody>
      </p:sp>
      <p:sp>
        <p:nvSpPr>
          <p:cNvPr id="615" name="CaixaDeTexto 15"/>
          <p:cNvSpPr/>
          <p:nvPr/>
        </p:nvSpPr>
        <p:spPr>
          <a:xfrm>
            <a:off x="2666520" y="341532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616" name="Espaço Reservado para Texto 2"/>
          <p:cNvSpPr/>
          <p:nvPr/>
        </p:nvSpPr>
        <p:spPr>
          <a:xfrm>
            <a:off x="3019680" y="2201040"/>
            <a:ext cx="12260880" cy="65052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O Estado fiscaliza os serviços privados existentes no país</a:t>
            </a:r>
            <a:endParaRPr b="0" lang="pt-BR" sz="2000" spc="-1" strike="noStrike">
              <a:solidFill>
                <a:srgbClr val="000000"/>
              </a:solidFill>
              <a:latin typeface="Arial"/>
            </a:endParaRPr>
          </a:p>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Chamado de "LaMal" (L'Assurance Maladie)</a:t>
            </a:r>
            <a:endParaRPr b="0" lang="pt-BR" sz="2000" spc="-1" strike="noStrike">
              <a:solidFill>
                <a:srgbClr val="000000"/>
              </a:solidFill>
              <a:latin typeface="Arial"/>
            </a:endParaRPr>
          </a:p>
        </p:txBody>
      </p:sp>
      <p:sp>
        <p:nvSpPr>
          <p:cNvPr id="617" name="Retângulo 17"/>
          <p:cNvSpPr/>
          <p:nvPr/>
        </p:nvSpPr>
        <p:spPr>
          <a:xfrm>
            <a:off x="2993040" y="3991320"/>
            <a:ext cx="8822160" cy="28328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000" spc="-1" strike="noStrike">
                <a:solidFill>
                  <a:srgbClr val="86939c"/>
                </a:solidFill>
                <a:latin typeface="Calibri"/>
              </a:rPr>
              <a:t>Existem muitos planos de saúde privados</a:t>
            </a:r>
            <a:endParaRPr b="0" lang="pt-BR" sz="2000" spc="-1" strike="noStrike">
              <a:solidFill>
                <a:srgbClr val="000000"/>
              </a:solidFill>
              <a:latin typeface="Arial"/>
            </a:endParaRPr>
          </a:p>
          <a:p>
            <a:pPr lvl="1" marL="971280" indent="-285840">
              <a:lnSpc>
                <a:spcPct val="150000"/>
              </a:lnSpc>
              <a:buClr>
                <a:srgbClr val="86939c"/>
              </a:buClr>
              <a:buFont typeface="Arial"/>
              <a:buChar char="•"/>
            </a:pPr>
            <a:r>
              <a:rPr b="0" lang="pt-BR" sz="2000" spc="-1" strike="noStrike">
                <a:solidFill>
                  <a:srgbClr val="86939c"/>
                </a:solidFill>
                <a:latin typeface="Calibri"/>
              </a:rPr>
              <a:t>É obrigatório o cidadão ter um plano de saúde</a:t>
            </a:r>
            <a:endParaRPr b="0" lang="pt-BR" sz="2000" spc="-1" strike="noStrike">
              <a:solidFill>
                <a:srgbClr val="000000"/>
              </a:solidFill>
              <a:latin typeface="Arial"/>
            </a:endParaRPr>
          </a:p>
          <a:p>
            <a:pPr lvl="1" marL="971280" indent="-285840">
              <a:lnSpc>
                <a:spcPct val="150000"/>
              </a:lnSpc>
              <a:buClr>
                <a:srgbClr val="86939c"/>
              </a:buClr>
              <a:buFont typeface="Arial"/>
              <a:buChar char="•"/>
            </a:pPr>
            <a:r>
              <a:rPr b="0" lang="pt-BR" sz="2000" spc="-1" strike="noStrike">
                <a:solidFill>
                  <a:srgbClr val="86939c"/>
                </a:solidFill>
                <a:latin typeface="Calibri"/>
              </a:rPr>
              <a:t>Custeado igualmente entre empregador e empregado</a:t>
            </a:r>
            <a:endParaRPr b="0" lang="pt-BR" sz="2000" spc="-1" strike="noStrike">
              <a:solidFill>
                <a:srgbClr val="000000"/>
              </a:solidFill>
              <a:latin typeface="Arial"/>
            </a:endParaRPr>
          </a:p>
          <a:p>
            <a:pPr lvl="1" marL="971280" indent="-285840">
              <a:lnSpc>
                <a:spcPct val="150000"/>
              </a:lnSpc>
              <a:buClr>
                <a:srgbClr val="86939c"/>
              </a:buClr>
              <a:buFont typeface="Arial"/>
              <a:buChar char="•"/>
            </a:pPr>
            <a:r>
              <a:rPr b="0" lang="pt-BR" sz="2000" spc="-1" strike="noStrike">
                <a:solidFill>
                  <a:srgbClr val="86939c"/>
                </a:solidFill>
                <a:latin typeface="Calibri"/>
              </a:rPr>
              <a:t>Sistema de bonificação por boa conduta de saúde</a:t>
            </a:r>
            <a:endParaRPr b="0" lang="pt-BR" sz="2000" spc="-1" strike="noStrike">
              <a:solidFill>
                <a:srgbClr val="000000"/>
              </a:solidFill>
              <a:latin typeface="Arial"/>
            </a:endParaRPr>
          </a:p>
          <a:p>
            <a:pPr lvl="1" marL="971280" indent="-285840">
              <a:lnSpc>
                <a:spcPct val="150000"/>
              </a:lnSpc>
              <a:buClr>
                <a:srgbClr val="86939c"/>
              </a:buClr>
              <a:buFont typeface="Arial"/>
              <a:buChar char="•"/>
            </a:pPr>
            <a:r>
              <a:rPr b="0" lang="pt-BR" sz="2000" spc="-1" strike="noStrike">
                <a:solidFill>
                  <a:srgbClr val="86939c"/>
                </a:solidFill>
                <a:latin typeface="Calibri"/>
              </a:rPr>
              <a:t>A maioria dos cidadãos suíços tem uma experiência positiva com o sistema de saúde, apreciando a qualidade e a acessibilidade dos serviços</a:t>
            </a:r>
            <a:endParaRPr b="0" lang="pt-BR" sz="2000" spc="-1" strike="noStrike">
              <a:solidFill>
                <a:srgbClr val="000000"/>
              </a:solidFill>
              <a:latin typeface="Arial"/>
            </a:endParaRPr>
          </a:p>
        </p:txBody>
      </p:sp>
      <p:sp>
        <p:nvSpPr>
          <p:cNvPr id="618" name="CaixaDeTexto 19"/>
          <p:cNvSpPr/>
          <p:nvPr/>
        </p:nvSpPr>
        <p:spPr>
          <a:xfrm>
            <a:off x="2658240" y="881280"/>
            <a:ext cx="114588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Suiça</a:t>
            </a:r>
            <a:endParaRPr b="0" lang="pt-BR" sz="3600" spc="-1" strike="noStrike">
              <a:solidFill>
                <a:srgbClr val="000000"/>
              </a:solidFill>
              <a:latin typeface="Arial"/>
            </a:endParaRPr>
          </a:p>
        </p:txBody>
      </p:sp>
      <p:pic>
        <p:nvPicPr>
          <p:cNvPr id="619" name="Picture 24" descr="Bandeira do Suiça 22x32cm - Banderminas - Bandeiras - Magazine Luiza"/>
          <p:cNvPicPr/>
          <p:nvPr/>
        </p:nvPicPr>
        <p:blipFill>
          <a:blip r:embed="rId1"/>
          <a:stretch/>
        </p:blipFill>
        <p:spPr>
          <a:xfrm>
            <a:off x="13613400" y="965880"/>
            <a:ext cx="1292040" cy="906120"/>
          </a:xfrm>
          <a:prstGeom prst="rect">
            <a:avLst/>
          </a:prstGeom>
          <a:ln w="0">
            <a:noFill/>
          </a:ln>
          <a:effectLst>
            <a:outerShdw algn="tl" blurRad="190440" rotWithShape="0">
              <a:srgbClr val="000000">
                <a:alpha val="70000"/>
              </a:srgbClr>
            </a:outerShdw>
          </a:effectLst>
        </p:spPr>
      </p:pic>
      <p:sp>
        <p:nvSpPr>
          <p:cNvPr id="620" name="Retângulo Arredondado 1"/>
          <p:cNvSpPr/>
          <p:nvPr/>
        </p:nvSpPr>
        <p:spPr>
          <a:xfrm>
            <a:off x="8100000" y="889200"/>
            <a:ext cx="2664000" cy="716760"/>
          </a:xfrm>
          <a:prstGeom prst="roundRect">
            <a:avLst>
              <a:gd name="adj" fmla="val 16667"/>
            </a:avLst>
          </a:prstGeom>
          <a:solidFill>
            <a:srgbClr val="c000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Assistencialista</a:t>
            </a:r>
            <a:endParaRPr b="0" lang="pt-BR" sz="2600" spc="-1" strike="noStrike">
              <a:solidFill>
                <a:srgbClr val="ffffff"/>
              </a:solidFill>
              <a:latin typeface="Arial"/>
            </a:endParaRPr>
          </a:p>
        </p:txBody>
      </p:sp>
      <p:sp>
        <p:nvSpPr>
          <p:cNvPr id="621" name="CaixaDeTexto 3"/>
          <p:cNvSpPr/>
          <p:nvPr/>
        </p:nvSpPr>
        <p:spPr>
          <a:xfrm>
            <a:off x="914400" y="7363080"/>
            <a:ext cx="16907040" cy="2100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2200" spc="-1" strike="noStrike">
                <a:solidFill>
                  <a:srgbClr val="374151"/>
                </a:solidFill>
                <a:latin typeface="Calibri"/>
              </a:rPr>
              <a:t>Todos os residentes na Suíça são obrigados por lei a possuir um seguro de saúde básico, que é oferecido por várias companhias de seguros privados</a:t>
            </a:r>
            <a:endParaRPr b="0" lang="pt-BR" sz="2200" spc="-1" strike="noStrike">
              <a:solidFill>
                <a:srgbClr val="000000"/>
              </a:solidFill>
              <a:latin typeface="Arial"/>
            </a:endParaRPr>
          </a:p>
          <a:p>
            <a:pPr algn="ctr">
              <a:lnSpc>
                <a:spcPct val="100000"/>
              </a:lnSpc>
            </a:pPr>
            <a:endParaRPr b="0" lang="pt-BR" sz="2200" spc="-1" strike="noStrike">
              <a:solidFill>
                <a:srgbClr val="000000"/>
              </a:solidFill>
              <a:latin typeface="Arial"/>
            </a:endParaRPr>
          </a:p>
          <a:p>
            <a:pPr algn="ctr">
              <a:lnSpc>
                <a:spcPct val="100000"/>
              </a:lnSpc>
            </a:pPr>
            <a:r>
              <a:rPr b="0" lang="pt-BR" sz="2200" spc="-1" strike="noStrike">
                <a:solidFill>
                  <a:srgbClr val="374151"/>
                </a:solidFill>
                <a:latin typeface="Calibri"/>
              </a:rPr>
              <a:t>Esses seguros são regulados pelo governo federal, e as seguradoras são obrigadas a fornecer uma cobertura padrão e abrangente para uma série de serviços médicos</a:t>
            </a:r>
            <a:endParaRPr b="0" lang="pt-BR" sz="2200" spc="-1" strike="noStrike">
              <a:solidFill>
                <a:srgbClr val="000000"/>
              </a:solidFill>
              <a:latin typeface="Arial"/>
            </a:endParaRPr>
          </a:p>
          <a:p>
            <a:pPr algn="ctr">
              <a:lnSpc>
                <a:spcPct val="100000"/>
              </a:lnSpc>
            </a:pPr>
            <a:endParaRPr b="0" lang="pt-BR" sz="2200" spc="-1" strike="noStrike">
              <a:solidFill>
                <a:srgbClr val="000000"/>
              </a:solidFill>
              <a:latin typeface="Arial"/>
            </a:endParaRPr>
          </a:p>
          <a:p>
            <a:pPr algn="ctr">
              <a:lnSpc>
                <a:spcPct val="100000"/>
              </a:lnSpc>
            </a:pPr>
            <a:r>
              <a:rPr b="0" lang="pt-BR" sz="2200" spc="-1" strike="noStrike">
                <a:solidFill>
                  <a:srgbClr val="374151"/>
                </a:solidFill>
                <a:latin typeface="Calibri"/>
              </a:rPr>
              <a:t>Cada seguradora oferece dezenas de opções como medicina alternativa, seguro viagem, odontologia, fitness, etc.</a:t>
            </a:r>
            <a:endParaRPr b="0" lang="pt-BR" sz="2200" spc="-1" strike="noStrike">
              <a:solidFill>
                <a:srgbClr val="000000"/>
              </a:solidFill>
              <a:latin typeface="Arial"/>
            </a:endParaRPr>
          </a:p>
        </p:txBody>
      </p:sp>
      <p:sp>
        <p:nvSpPr>
          <p:cNvPr id="622" name="Retângulo 2"/>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sp>
        <p:nvSpPr>
          <p:cNvPr id="623" name="Retângulo 4">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624" name="CaixaDeTexto 6"/>
          <p:cNvSpPr/>
          <p:nvPr/>
        </p:nvSpPr>
        <p:spPr>
          <a:xfrm>
            <a:off x="12493080" y="2201040"/>
            <a:ext cx="4825440" cy="5027400"/>
          </a:xfrm>
          <a:prstGeom prst="rect">
            <a:avLst/>
          </a:prstGeom>
          <a:gradFill rotWithShape="0">
            <a:gsLst>
              <a:gs pos="0">
                <a:srgbClr val="9da3b9"/>
              </a:gs>
              <a:gs pos="100000">
                <a:srgbClr val="9096ae"/>
              </a:gs>
            </a:gsLst>
            <a:lin ang="5400000"/>
          </a:gradFill>
          <a:ln>
            <a:noFill/>
          </a:ln>
        </p:spPr>
        <p:style>
          <a:lnRef idx="1">
            <a:schemeClr val="accent1"/>
          </a:lnRef>
          <a:fillRef idx="2">
            <a:schemeClr val="accent1"/>
          </a:fillRef>
          <a:effectRef idx="1">
            <a:schemeClr val="accent1"/>
          </a:effectRef>
          <a:fontRef idx="minor"/>
        </p:style>
        <p:txBody>
          <a:bodyPr lIns="90000" rIns="90000" tIns="45000" bIns="45000" anchor="t">
            <a:spAutoFit/>
          </a:bodyPr>
          <a:p>
            <a:pPr>
              <a:lnSpc>
                <a:spcPct val="150000"/>
              </a:lnSpc>
            </a:pPr>
            <a:r>
              <a:rPr b="0" lang="pt-BR" sz="1800" spc="-1" strike="noStrike">
                <a:solidFill>
                  <a:srgbClr val="002060"/>
                </a:solidFill>
                <a:latin typeface="Calibri"/>
              </a:rPr>
              <a:t>Principais prestações do plano base obrigatório:</a:t>
            </a:r>
            <a:endParaRPr b="0" lang="pt-BR" sz="1800" spc="-1" strike="noStrike">
              <a:solidFill>
                <a:srgbClr val="000000"/>
              </a:solidFill>
              <a:latin typeface="Arial"/>
            </a:endParaRPr>
          </a:p>
          <a:p>
            <a:pPr>
              <a:lnSpc>
                <a:spcPct val="150000"/>
              </a:lnSpc>
            </a:pPr>
            <a:endParaRPr b="0" lang="pt-BR" sz="1800" spc="-1" strike="noStrike">
              <a:solidFill>
                <a:srgbClr val="000000"/>
              </a:solidFill>
              <a:latin typeface="Arial"/>
            </a:endParaRPr>
          </a:p>
          <a:p>
            <a:pPr marL="457200" indent="-457200">
              <a:lnSpc>
                <a:spcPct val="150000"/>
              </a:lnSpc>
              <a:buClr>
                <a:srgbClr val="002060"/>
              </a:buClr>
              <a:buFont typeface="Montserrat Bold"/>
              <a:buAutoNum type="arabicPeriod"/>
            </a:pPr>
            <a:r>
              <a:rPr b="0" lang="pt-BR" sz="1800" spc="-1" strike="noStrike">
                <a:solidFill>
                  <a:srgbClr val="002060"/>
                </a:solidFill>
                <a:latin typeface="Calibri"/>
              </a:rPr>
              <a:t>Tratamento ambulatorial: </a:t>
            </a:r>
            <a:endParaRPr b="0" lang="pt-BR" sz="1800" spc="-1" strike="noStrike">
              <a:solidFill>
                <a:srgbClr val="000000"/>
              </a:solidFill>
              <a:latin typeface="Arial"/>
            </a:endParaRPr>
          </a:p>
          <a:p>
            <a:pPr marL="457200" indent="-457200">
              <a:lnSpc>
                <a:spcPct val="150000"/>
              </a:lnSpc>
              <a:buClr>
                <a:srgbClr val="002060"/>
              </a:buClr>
              <a:buFont typeface="Montserrat Bold"/>
              <a:buAutoNum type="arabicPeriod"/>
            </a:pPr>
            <a:r>
              <a:rPr b="0" lang="pt-BR" sz="1800" spc="-1" strike="noStrike">
                <a:solidFill>
                  <a:srgbClr val="002060"/>
                </a:solidFill>
                <a:latin typeface="Calibri"/>
              </a:rPr>
              <a:t>Internação Hospitalar</a:t>
            </a:r>
            <a:endParaRPr b="0" lang="pt-BR" sz="1800" spc="-1" strike="noStrike">
              <a:solidFill>
                <a:srgbClr val="000000"/>
              </a:solidFill>
              <a:latin typeface="Arial"/>
            </a:endParaRPr>
          </a:p>
          <a:p>
            <a:pPr marL="457200" indent="-457200">
              <a:lnSpc>
                <a:spcPct val="150000"/>
              </a:lnSpc>
              <a:buClr>
                <a:srgbClr val="002060"/>
              </a:buClr>
              <a:buFont typeface="Montserrat Bold"/>
              <a:buAutoNum type="arabicPeriod"/>
            </a:pPr>
            <a:r>
              <a:rPr b="0" lang="pt-BR" sz="1800" spc="-1" strike="noStrike">
                <a:solidFill>
                  <a:srgbClr val="002060"/>
                </a:solidFill>
                <a:latin typeface="Calibri"/>
              </a:rPr>
              <a:t>Medicamentos (registados numa lista oficial)</a:t>
            </a:r>
            <a:endParaRPr b="0" lang="pt-BR" sz="1800" spc="-1" strike="noStrike">
              <a:solidFill>
                <a:srgbClr val="000000"/>
              </a:solidFill>
              <a:latin typeface="Arial"/>
            </a:endParaRPr>
          </a:p>
          <a:p>
            <a:pPr marL="457200" indent="-457200">
              <a:lnSpc>
                <a:spcPct val="150000"/>
              </a:lnSpc>
              <a:buClr>
                <a:srgbClr val="002060"/>
              </a:buClr>
              <a:buFont typeface="Montserrat Bold"/>
              <a:buAutoNum type="arabicPeriod"/>
            </a:pPr>
            <a:r>
              <a:rPr b="0" lang="pt-BR" sz="1800" spc="-1" strike="noStrike">
                <a:solidFill>
                  <a:srgbClr val="002060"/>
                </a:solidFill>
                <a:latin typeface="Calibri"/>
              </a:rPr>
              <a:t>Fisioterapia</a:t>
            </a:r>
            <a:endParaRPr b="0" lang="pt-BR" sz="1800" spc="-1" strike="noStrike">
              <a:solidFill>
                <a:srgbClr val="000000"/>
              </a:solidFill>
              <a:latin typeface="Arial"/>
            </a:endParaRPr>
          </a:p>
          <a:p>
            <a:pPr marL="457200" indent="-457200">
              <a:lnSpc>
                <a:spcPct val="150000"/>
              </a:lnSpc>
              <a:buClr>
                <a:srgbClr val="002060"/>
              </a:buClr>
              <a:buFont typeface="Montserrat Bold"/>
              <a:buAutoNum type="arabicPeriod"/>
            </a:pPr>
            <a:r>
              <a:rPr b="0" lang="pt-BR" sz="1800" spc="-1" strike="noStrike">
                <a:solidFill>
                  <a:srgbClr val="002060"/>
                </a:solidFill>
                <a:latin typeface="Calibri"/>
              </a:rPr>
              <a:t>Gravidez e parto (Mínimo 7 exames de controle e 2 exames de ultrassom)</a:t>
            </a:r>
            <a:endParaRPr b="0" lang="pt-BR" sz="1800" spc="-1" strike="noStrike">
              <a:solidFill>
                <a:srgbClr val="000000"/>
              </a:solidFill>
              <a:latin typeface="Arial"/>
            </a:endParaRPr>
          </a:p>
          <a:p>
            <a:pPr marL="457200" indent="-457200">
              <a:lnSpc>
                <a:spcPct val="150000"/>
              </a:lnSpc>
              <a:buClr>
                <a:srgbClr val="002060"/>
              </a:buClr>
              <a:buFont typeface="Montserrat Bold"/>
              <a:buAutoNum type="arabicPeriod"/>
            </a:pPr>
            <a:r>
              <a:rPr b="0" lang="pt-BR" sz="1800" spc="-1" strike="noStrike">
                <a:solidFill>
                  <a:srgbClr val="002060"/>
                </a:solidFill>
                <a:latin typeface="Calibri"/>
              </a:rPr>
              <a:t>Prevenção (vacina infantil até os 16 anos, exame preventivo ginecológico 1 a cada 3 anos, mamografia a partir dos 50 anos a cada 2 anos)</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CaixaDeTexto 7"/>
          <p:cNvSpPr/>
          <p:nvPr/>
        </p:nvSpPr>
        <p:spPr>
          <a:xfrm>
            <a:off x="2677680" y="1542960"/>
            <a:ext cx="2439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a:t>
            </a:r>
            <a:endParaRPr b="0" lang="pt-BR" sz="2800" spc="-1" strike="noStrike">
              <a:solidFill>
                <a:srgbClr val="000000"/>
              </a:solidFill>
              <a:latin typeface="Arial"/>
            </a:endParaRPr>
          </a:p>
        </p:txBody>
      </p:sp>
      <p:sp>
        <p:nvSpPr>
          <p:cNvPr id="626" name="CaixaDeTexto 8"/>
          <p:cNvSpPr/>
          <p:nvPr/>
        </p:nvSpPr>
        <p:spPr>
          <a:xfrm>
            <a:off x="2650320" y="526572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627" name="Espaço Reservado para Texto 2"/>
          <p:cNvSpPr/>
          <p:nvPr/>
        </p:nvSpPr>
        <p:spPr>
          <a:xfrm>
            <a:off x="3003120" y="2062800"/>
            <a:ext cx="12260880" cy="185616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Cobre a maior parte da população em serviços ambulatoriais e hospitalares do governo</a:t>
            </a:r>
            <a:endParaRPr b="0" lang="pt-BR" sz="2000" spc="-1" strike="noStrike">
              <a:solidFill>
                <a:srgbClr val="000000"/>
              </a:solidFill>
              <a:latin typeface="Arial"/>
            </a:endParaRPr>
          </a:p>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Os serviços são precários e faltam profissionais qualificados</a:t>
            </a:r>
            <a:endParaRPr b="0" lang="pt-BR" sz="2000" spc="-1" strike="noStrike">
              <a:solidFill>
                <a:srgbClr val="000000"/>
              </a:solidFill>
              <a:latin typeface="Arial"/>
            </a:endParaRPr>
          </a:p>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Programa Nacional de Proteção Sanitária (PM-JAY) foi lançado recentemente para corrigir distorções</a:t>
            </a:r>
            <a:endParaRPr b="0" lang="pt-BR" sz="2000" spc="-1" strike="noStrike">
              <a:solidFill>
                <a:srgbClr val="000000"/>
              </a:solidFill>
              <a:latin typeface="Arial"/>
            </a:endParaRPr>
          </a:p>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Financiado por impostos o PM-JAY prevê atender 40% da população que vive em plena pobreza</a:t>
            </a:r>
            <a:endParaRPr b="0" lang="pt-BR" sz="2000" spc="-1" strike="noStrike">
              <a:solidFill>
                <a:srgbClr val="000000"/>
              </a:solidFill>
              <a:latin typeface="Arial"/>
            </a:endParaRPr>
          </a:p>
          <a:p>
            <a:pPr>
              <a:lnSpc>
                <a:spcPct val="150000"/>
              </a:lnSpc>
              <a:spcBef>
                <a:spcPts val="400"/>
              </a:spcBef>
            </a:pPr>
            <a:endParaRPr b="0" lang="pt-BR" sz="2000" spc="-1" strike="noStrike">
              <a:solidFill>
                <a:srgbClr val="000000"/>
              </a:solidFill>
              <a:latin typeface="Arial"/>
            </a:endParaRPr>
          </a:p>
        </p:txBody>
      </p:sp>
      <p:sp>
        <p:nvSpPr>
          <p:cNvPr id="628" name="Retângulo 10"/>
          <p:cNvSpPr/>
          <p:nvPr/>
        </p:nvSpPr>
        <p:spPr>
          <a:xfrm>
            <a:off x="2976480" y="5717160"/>
            <a:ext cx="5123160" cy="2375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000" spc="-1" strike="noStrike">
                <a:solidFill>
                  <a:srgbClr val="86939c"/>
                </a:solidFill>
                <a:latin typeface="Calibri"/>
              </a:rPr>
              <a:t>Servem para complementar os serviços públicos, para quem tem como pagar</a:t>
            </a:r>
            <a:endParaRPr b="0" lang="pt-BR" sz="2000" spc="-1" strike="noStrike">
              <a:solidFill>
                <a:srgbClr val="000000"/>
              </a:solidFill>
              <a:latin typeface="Arial"/>
            </a:endParaRPr>
          </a:p>
          <a:p>
            <a:pPr marL="285840" indent="-285840">
              <a:lnSpc>
                <a:spcPct val="150000"/>
              </a:lnSpc>
              <a:buClr>
                <a:srgbClr val="86939c"/>
              </a:buClr>
              <a:buFont typeface="Arial"/>
              <a:buChar char="•"/>
            </a:pPr>
            <a:r>
              <a:rPr b="0" lang="pt-BR" sz="2000" spc="-1" strike="noStrike">
                <a:solidFill>
                  <a:srgbClr val="86939c"/>
                </a:solidFill>
                <a:latin typeface="Calibri"/>
              </a:rPr>
              <a:t>A Índia consome 4% do PIB em saúde, sendo que 75% na área privada</a:t>
            </a:r>
            <a:endParaRPr b="0" lang="pt-BR" sz="2000" spc="-1" strike="noStrike">
              <a:solidFill>
                <a:srgbClr val="000000"/>
              </a:solidFill>
              <a:latin typeface="Arial"/>
            </a:endParaRPr>
          </a:p>
          <a:p>
            <a:pPr marL="685800">
              <a:lnSpc>
                <a:spcPct val="150000"/>
              </a:lnSpc>
            </a:pPr>
            <a:endParaRPr b="0" lang="pt-BR" sz="2000" spc="-1" strike="noStrike">
              <a:solidFill>
                <a:srgbClr val="000000"/>
              </a:solidFill>
              <a:latin typeface="Arial"/>
            </a:endParaRPr>
          </a:p>
        </p:txBody>
      </p:sp>
      <p:sp>
        <p:nvSpPr>
          <p:cNvPr id="629" name="CaixaDeTexto 13"/>
          <p:cNvSpPr/>
          <p:nvPr/>
        </p:nvSpPr>
        <p:spPr>
          <a:xfrm>
            <a:off x="2702160" y="894960"/>
            <a:ext cx="11030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Índia</a:t>
            </a:r>
            <a:endParaRPr b="0" lang="pt-BR" sz="3600" spc="-1" strike="noStrike">
              <a:solidFill>
                <a:srgbClr val="000000"/>
              </a:solidFill>
              <a:latin typeface="Arial"/>
            </a:endParaRPr>
          </a:p>
        </p:txBody>
      </p:sp>
      <p:pic>
        <p:nvPicPr>
          <p:cNvPr id="630" name="Picture 4" descr="Drapeau Inde"/>
          <p:cNvPicPr/>
          <p:nvPr/>
        </p:nvPicPr>
        <p:blipFill>
          <a:blip r:embed="rId1"/>
          <a:stretch/>
        </p:blipFill>
        <p:spPr>
          <a:xfrm>
            <a:off x="13641480" y="1043280"/>
            <a:ext cx="1282320" cy="854640"/>
          </a:xfrm>
          <a:prstGeom prst="rect">
            <a:avLst/>
          </a:prstGeom>
          <a:ln w="0">
            <a:noFill/>
          </a:ln>
          <a:effectLst>
            <a:outerShdw algn="tl" blurRad="190440" rotWithShape="0">
              <a:srgbClr val="000000">
                <a:alpha val="70000"/>
              </a:srgbClr>
            </a:outerShdw>
          </a:effectLst>
        </p:spPr>
      </p:pic>
      <p:sp>
        <p:nvSpPr>
          <p:cNvPr id="631" name="Retângulo Arredondado 2"/>
          <p:cNvSpPr/>
          <p:nvPr/>
        </p:nvSpPr>
        <p:spPr>
          <a:xfrm>
            <a:off x="8100000" y="889200"/>
            <a:ext cx="2664000" cy="716760"/>
          </a:xfrm>
          <a:prstGeom prst="roundRect">
            <a:avLst>
              <a:gd name="adj"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Atípico</a:t>
            </a:r>
            <a:endParaRPr b="0" lang="pt-BR" sz="2600" spc="-1" strike="noStrike">
              <a:solidFill>
                <a:srgbClr val="000000"/>
              </a:solidFill>
              <a:latin typeface="Arial"/>
            </a:endParaRPr>
          </a:p>
        </p:txBody>
      </p:sp>
      <p:sp>
        <p:nvSpPr>
          <p:cNvPr id="632" name="Retângulo 14"/>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sp>
        <p:nvSpPr>
          <p:cNvPr id="633" name="Retângulo 15">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pic>
        <p:nvPicPr>
          <p:cNvPr id="634" name="Imagem 17" descr="Mapa&#10;&#10;Descrição gerada automaticamente"/>
          <p:cNvPicPr/>
          <p:nvPr/>
        </p:nvPicPr>
        <p:blipFill>
          <a:blip r:embed="rId3"/>
          <a:stretch/>
        </p:blipFill>
        <p:spPr>
          <a:xfrm>
            <a:off x="10266840" y="4263840"/>
            <a:ext cx="6322680" cy="5363640"/>
          </a:xfrm>
          <a:prstGeom prst="rect">
            <a:avLst/>
          </a:prstGeom>
          <a:ln w="0">
            <a:noFill/>
          </a:ln>
        </p:spPr>
      </p:pic>
      <p:sp>
        <p:nvSpPr>
          <p:cNvPr id="635" name="CaixaDeTexto 20"/>
          <p:cNvSpPr/>
          <p:nvPr/>
        </p:nvSpPr>
        <p:spPr>
          <a:xfrm>
            <a:off x="10266840" y="9628200"/>
            <a:ext cx="685764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Médicos Sem Fronteiras (MSF), 2018</a:t>
            </a:r>
            <a:endParaRPr b="0" lang="pt-B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aixaDeTexto 3"/>
          <p:cNvSpPr/>
          <p:nvPr/>
        </p:nvSpPr>
        <p:spPr>
          <a:xfrm>
            <a:off x="2705040" y="853920"/>
            <a:ext cx="123120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China</a:t>
            </a:r>
            <a:endParaRPr b="0" lang="pt-BR" sz="3600" spc="-1" strike="noStrike">
              <a:solidFill>
                <a:srgbClr val="000000"/>
              </a:solidFill>
              <a:latin typeface="Arial"/>
            </a:endParaRPr>
          </a:p>
        </p:txBody>
      </p:sp>
      <p:sp>
        <p:nvSpPr>
          <p:cNvPr id="637" name="CaixaDeTexto 4"/>
          <p:cNvSpPr/>
          <p:nvPr/>
        </p:nvSpPr>
        <p:spPr>
          <a:xfrm>
            <a:off x="2769840" y="1384920"/>
            <a:ext cx="2439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a:t>
            </a:r>
            <a:endParaRPr b="0" lang="pt-BR" sz="2800" spc="-1" strike="noStrike">
              <a:solidFill>
                <a:srgbClr val="000000"/>
              </a:solidFill>
              <a:latin typeface="Arial"/>
            </a:endParaRPr>
          </a:p>
        </p:txBody>
      </p:sp>
      <p:sp>
        <p:nvSpPr>
          <p:cNvPr id="638" name="CaixaDeTexto 5"/>
          <p:cNvSpPr/>
          <p:nvPr/>
        </p:nvSpPr>
        <p:spPr>
          <a:xfrm>
            <a:off x="2835000" y="581436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639" name="Espaço Reservado para Texto 2"/>
          <p:cNvSpPr/>
          <p:nvPr/>
        </p:nvSpPr>
        <p:spPr>
          <a:xfrm>
            <a:off x="2230920" y="1793520"/>
            <a:ext cx="15733800" cy="299448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400"/>
              </a:spcBef>
              <a:buClr>
                <a:srgbClr val="86939c"/>
              </a:buClr>
              <a:buFont typeface="Arial"/>
              <a:buChar char="•"/>
            </a:pPr>
            <a:r>
              <a:rPr b="0" lang="pt-BR" sz="2000" spc="-1" strike="noStrike">
                <a:solidFill>
                  <a:srgbClr val="86939c"/>
                </a:solidFill>
                <a:latin typeface="Calibri"/>
              </a:rPr>
              <a:t>Fundos de assistência rural (Coberturas básicas)</a:t>
            </a:r>
            <a:endParaRPr b="0" lang="pt-BR" sz="2000" spc="-1" strike="noStrike">
              <a:solidFill>
                <a:srgbClr val="000000"/>
              </a:solidFill>
              <a:latin typeface="Arial"/>
            </a:endParaRPr>
          </a:p>
          <a:p>
            <a:pPr lvl="1" marL="971640" indent="-457200">
              <a:lnSpc>
                <a:spcPct val="100000"/>
              </a:lnSpc>
              <a:spcBef>
                <a:spcPts val="400"/>
              </a:spcBef>
              <a:buClr>
                <a:srgbClr val="86939c"/>
              </a:buClr>
              <a:buFont typeface="Montserrat Bold"/>
              <a:buAutoNum type="alphaLcPeriod"/>
            </a:pPr>
            <a:r>
              <a:rPr b="0" lang="pt-BR" sz="2000" spc="-1" strike="noStrike">
                <a:solidFill>
                  <a:srgbClr val="86939c"/>
                </a:solidFill>
                <a:latin typeface="Calibri"/>
              </a:rPr>
              <a:t>100% da população rural do país</a:t>
            </a:r>
            <a:endParaRPr b="0" lang="pt-BR" sz="2000" spc="-1" strike="noStrike">
              <a:solidFill>
                <a:srgbClr val="000000"/>
              </a:solidFill>
              <a:latin typeface="Arial"/>
            </a:endParaRPr>
          </a:p>
          <a:p>
            <a:pPr lvl="1" marL="971640" indent="-457200">
              <a:lnSpc>
                <a:spcPct val="100000"/>
              </a:lnSpc>
              <a:spcBef>
                <a:spcPts val="400"/>
              </a:spcBef>
              <a:buClr>
                <a:srgbClr val="86939c"/>
              </a:buClr>
              <a:buFont typeface="Montserrat Bold"/>
              <a:buAutoNum type="alphaLcPeriod"/>
            </a:pPr>
            <a:r>
              <a:rPr b="0" lang="pt-BR" sz="2000" spc="-1" strike="noStrike">
                <a:solidFill>
                  <a:srgbClr val="86939c"/>
                </a:solidFill>
                <a:latin typeface="Calibri"/>
              </a:rPr>
              <a:t>Aproximadamente 25% da população das cidades (mais pobres)</a:t>
            </a:r>
            <a:endParaRPr b="0" lang="pt-BR" sz="20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O sistema ainda passa por aperfeiçoamentos e melhorias desde 1980, mas ainda tem um GAP muito grande de cobertura</a:t>
            </a:r>
            <a:endParaRPr b="0" lang="pt-BR" sz="20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Do total de contribuições dos empregadores (6% do salário) e dos empregados (2% do salário), 3,8% vai para o MAS (Medical Savings Account)</a:t>
            </a:r>
            <a:endParaRPr b="0" lang="pt-BR" sz="20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Consomem 6,5% do PIB com saúde</a:t>
            </a:r>
            <a:endParaRPr b="0" lang="pt-BR" sz="20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Os hospitais públicos na China oferecem 90% dos serviços ambulatoriais e hospitalares do país, absorvendo de 2 a 9% do PIB</a:t>
            </a:r>
            <a:endParaRPr b="0" lang="pt-BR" sz="20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2007, foi confiar a nove organizações - inclusive o Banco Mundial, a Organização Mundial da Saúde, Universidade de Pequim e o Instituto de McKinsey - as recomendações para a reforma do sistema de saúde</a:t>
            </a:r>
            <a:endParaRPr b="0" lang="pt-BR" sz="2000" spc="-1" strike="noStrike">
              <a:solidFill>
                <a:srgbClr val="000000"/>
              </a:solidFill>
              <a:latin typeface="Arial"/>
            </a:endParaRPr>
          </a:p>
          <a:p>
            <a:pPr marL="385560" indent="-385560">
              <a:lnSpc>
                <a:spcPct val="100000"/>
              </a:lnSpc>
              <a:spcBef>
                <a:spcPts val="400"/>
              </a:spcBef>
              <a:buClr>
                <a:srgbClr val="86939c"/>
              </a:buClr>
              <a:buFont typeface="Arial"/>
              <a:buChar char="•"/>
            </a:pPr>
            <a:r>
              <a:rPr b="0" lang="pt-BR" sz="2000" spc="-1" strike="noStrike">
                <a:solidFill>
                  <a:srgbClr val="86939c"/>
                </a:solidFill>
                <a:latin typeface="Calibri"/>
              </a:rPr>
              <a:t>O governo se comprometeu a atingir a cobertura de saúde universal até 2020</a:t>
            </a:r>
            <a:endParaRPr b="0" lang="pt-BR" sz="2000" spc="-1" strike="noStrike">
              <a:solidFill>
                <a:srgbClr val="000000"/>
              </a:solidFill>
              <a:latin typeface="Arial"/>
            </a:endParaRPr>
          </a:p>
          <a:p>
            <a:pPr>
              <a:lnSpc>
                <a:spcPct val="100000"/>
              </a:lnSpc>
              <a:spcBef>
                <a:spcPts val="400"/>
              </a:spcBef>
              <a:tabLst>
                <a:tab algn="l" pos="0"/>
              </a:tabLst>
            </a:pPr>
            <a:endParaRPr b="0" lang="pt-BR" sz="2000" spc="-1" strike="noStrike">
              <a:solidFill>
                <a:srgbClr val="000000"/>
              </a:solidFill>
              <a:latin typeface="Arial"/>
            </a:endParaRPr>
          </a:p>
        </p:txBody>
      </p:sp>
      <p:sp>
        <p:nvSpPr>
          <p:cNvPr id="640" name="Retângulo 11"/>
          <p:cNvSpPr/>
          <p:nvPr/>
        </p:nvSpPr>
        <p:spPr>
          <a:xfrm>
            <a:off x="2230920" y="6583680"/>
            <a:ext cx="6552360" cy="2375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000" spc="-1" strike="noStrike">
                <a:solidFill>
                  <a:srgbClr val="86939c"/>
                </a:solidFill>
                <a:latin typeface="Calibri"/>
              </a:rPr>
              <a:t>São poucos e mal estruturados, por conta do regime político</a:t>
            </a:r>
            <a:endParaRPr b="0" lang="pt-BR" sz="2000" spc="-1" strike="noStrike">
              <a:solidFill>
                <a:srgbClr val="000000"/>
              </a:solidFill>
              <a:latin typeface="Arial"/>
            </a:endParaRPr>
          </a:p>
          <a:p>
            <a:pPr marL="285840" indent="-285840">
              <a:lnSpc>
                <a:spcPct val="150000"/>
              </a:lnSpc>
              <a:buClr>
                <a:srgbClr val="86939c"/>
              </a:buClr>
              <a:buFont typeface="Arial"/>
              <a:buChar char="•"/>
            </a:pPr>
            <a:r>
              <a:rPr b="0" lang="pt-BR" sz="2000" spc="-1" strike="noStrike">
                <a:solidFill>
                  <a:srgbClr val="86939c"/>
                </a:solidFill>
                <a:latin typeface="Calibri"/>
              </a:rPr>
              <a:t>Mais de 63% dos pacientes urbanos não procuram atendimento hospitalar quando necessário (principal razão é financeira)</a:t>
            </a:r>
            <a:endParaRPr b="0" lang="pt-BR" sz="2000" spc="-1" strike="noStrike">
              <a:solidFill>
                <a:srgbClr val="000000"/>
              </a:solidFill>
              <a:latin typeface="Arial"/>
            </a:endParaRPr>
          </a:p>
        </p:txBody>
      </p:sp>
      <p:pic>
        <p:nvPicPr>
          <p:cNvPr id="641" name="Picture 20" descr="Drapeau Chine"/>
          <p:cNvPicPr/>
          <p:nvPr/>
        </p:nvPicPr>
        <p:blipFill>
          <a:blip r:embed="rId1"/>
          <a:stretch/>
        </p:blipFill>
        <p:spPr>
          <a:xfrm>
            <a:off x="13721040" y="1015920"/>
            <a:ext cx="1238400" cy="839520"/>
          </a:xfrm>
          <a:prstGeom prst="rect">
            <a:avLst/>
          </a:prstGeom>
          <a:ln w="0">
            <a:noFill/>
          </a:ln>
          <a:effectLst>
            <a:outerShdw algn="tl" blurRad="190440" rotWithShape="0">
              <a:srgbClr val="000000">
                <a:alpha val="70000"/>
              </a:srgbClr>
            </a:outerShdw>
          </a:effectLst>
        </p:spPr>
      </p:pic>
      <p:sp>
        <p:nvSpPr>
          <p:cNvPr id="642" name="Retângulo Arredondado 18"/>
          <p:cNvSpPr/>
          <p:nvPr/>
        </p:nvSpPr>
        <p:spPr>
          <a:xfrm>
            <a:off x="8191800" y="1018800"/>
            <a:ext cx="2664000" cy="716760"/>
          </a:xfrm>
          <a:prstGeom prst="roundRect">
            <a:avLst>
              <a:gd name="adj" fmla="val 16667"/>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Atípico</a:t>
            </a:r>
            <a:endParaRPr b="0" lang="pt-BR" sz="2600" spc="-1" strike="noStrike">
              <a:solidFill>
                <a:srgbClr val="000000"/>
              </a:solidFill>
              <a:latin typeface="Arial"/>
            </a:endParaRPr>
          </a:p>
        </p:txBody>
      </p:sp>
      <p:sp>
        <p:nvSpPr>
          <p:cNvPr id="643" name="Retângulo 14"/>
          <p:cNvSpPr/>
          <p:nvPr/>
        </p:nvSpPr>
        <p:spPr>
          <a:xfrm>
            <a:off x="2701800" y="964368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sp>
        <p:nvSpPr>
          <p:cNvPr id="644" name="Retângulo 15">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645" name="CaixaDeTexto 17"/>
          <p:cNvSpPr/>
          <p:nvPr/>
        </p:nvSpPr>
        <p:spPr>
          <a:xfrm>
            <a:off x="2699640" y="9889560"/>
            <a:ext cx="818964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Perspectivas históricas e econômicas sobre a saúde na China no século XXI – Adriana Ilha da Silva, 2018</a:t>
            </a:r>
            <a:endParaRPr b="0" lang="pt-BR" sz="1200" spc="-1" strike="noStrike">
              <a:solidFill>
                <a:srgbClr val="000000"/>
              </a:solidFill>
              <a:latin typeface="Arial"/>
            </a:endParaRPr>
          </a:p>
        </p:txBody>
      </p:sp>
      <p:pic>
        <p:nvPicPr>
          <p:cNvPr id="646" name="Imagem 22" descr="Ícone&#10;&#10;Descrição gerada automaticamente com confiança média"/>
          <p:cNvPicPr/>
          <p:nvPr/>
        </p:nvPicPr>
        <p:blipFill>
          <a:blip r:embed="rId3"/>
          <a:stretch/>
        </p:blipFill>
        <p:spPr>
          <a:xfrm>
            <a:off x="9871200" y="5814360"/>
            <a:ext cx="6120360" cy="3828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Espaço Reservado para Conteúdo 5"/>
          <p:cNvSpPr/>
          <p:nvPr/>
        </p:nvSpPr>
        <p:spPr>
          <a:xfrm>
            <a:off x="2663280" y="5359680"/>
            <a:ext cx="12241080" cy="3240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561"/>
              </a:spcBef>
              <a:tabLst>
                <a:tab algn="l" pos="0"/>
              </a:tabLst>
            </a:pPr>
            <a:endParaRPr b="0" lang="pt-BR" sz="2800" spc="-1" strike="noStrike">
              <a:solidFill>
                <a:schemeClr val="accent1">
                  <a:lumMod val="50000"/>
                </a:schemeClr>
              </a:solidFill>
              <a:latin typeface="Calibri"/>
            </a:endParaRPr>
          </a:p>
        </p:txBody>
      </p:sp>
      <p:sp>
        <p:nvSpPr>
          <p:cNvPr id="370" name="CaixaDeTexto 1"/>
          <p:cNvSpPr/>
          <p:nvPr/>
        </p:nvSpPr>
        <p:spPr>
          <a:xfrm>
            <a:off x="5932800" y="2273040"/>
            <a:ext cx="7025400" cy="820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4800" spc="-1" strike="noStrike">
                <a:solidFill>
                  <a:srgbClr val="003e7e"/>
                </a:solidFill>
                <a:latin typeface="Calibri"/>
              </a:rPr>
              <a:t>Sistemas de Saúde no Brasil</a:t>
            </a:r>
            <a:endParaRPr b="0" lang="pt-BR" sz="4800" spc="-1" strike="noStrike">
              <a:solidFill>
                <a:srgbClr val="000000"/>
              </a:solidFill>
              <a:latin typeface="Arial"/>
            </a:endParaRPr>
          </a:p>
        </p:txBody>
      </p:sp>
      <p:sp>
        <p:nvSpPr>
          <p:cNvPr id="371" name="CaixaDeTexto 5"/>
          <p:cNvSpPr/>
          <p:nvPr/>
        </p:nvSpPr>
        <p:spPr>
          <a:xfrm>
            <a:off x="5111640" y="4048920"/>
            <a:ext cx="8064360" cy="1369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2800" spc="-1" strike="noStrike">
                <a:solidFill>
                  <a:srgbClr val="86939c"/>
                </a:solidFill>
                <a:latin typeface="Calibri"/>
              </a:rPr>
              <a:t>_______________________________________</a:t>
            </a:r>
            <a:endParaRPr b="0" lang="pt-BR" sz="2800" spc="-1" strike="noStrike">
              <a:solidFill>
                <a:srgbClr val="000000"/>
              </a:solidFill>
              <a:latin typeface="Arial"/>
            </a:endParaRPr>
          </a:p>
          <a:p>
            <a:pPr algn="ctr">
              <a:lnSpc>
                <a:spcPct val="100000"/>
              </a:lnSpc>
            </a:pPr>
            <a:r>
              <a:rPr b="0" lang="pt-BR" sz="2800" spc="-1" strike="noStrike">
                <a:solidFill>
                  <a:srgbClr val="86939c"/>
                </a:solidFill>
                <a:latin typeface="Calibri"/>
              </a:rPr>
              <a:t>Sistemas de Saúde no Mundo</a:t>
            </a:r>
            <a:endParaRPr b="0" lang="pt-BR" sz="2800" spc="-1" strike="noStrike">
              <a:solidFill>
                <a:srgbClr val="000000"/>
              </a:solidFill>
              <a:latin typeface="Arial"/>
            </a:endParaRPr>
          </a:p>
          <a:p>
            <a:pPr algn="ctr">
              <a:lnSpc>
                <a:spcPct val="100000"/>
              </a:lnSpc>
            </a:pPr>
            <a:r>
              <a:rPr b="0" lang="pt-BR" sz="2800" spc="-1" strike="noStrike">
                <a:solidFill>
                  <a:srgbClr val="86939c"/>
                </a:solidFill>
                <a:latin typeface="Calibri"/>
              </a:rPr>
              <a:t>_______________________________________</a:t>
            </a:r>
            <a:endParaRPr b="0" lang="pt-BR" sz="2800" spc="-1" strike="noStrike">
              <a:solidFill>
                <a:srgbClr val="000000"/>
              </a:solidFill>
              <a:latin typeface="Arial"/>
            </a:endParaRPr>
          </a:p>
        </p:txBody>
      </p:sp>
      <p:sp>
        <p:nvSpPr>
          <p:cNvPr id="372" name="CaixaDeTexto 8"/>
          <p:cNvSpPr/>
          <p:nvPr/>
        </p:nvSpPr>
        <p:spPr>
          <a:xfrm>
            <a:off x="7056000" y="6425640"/>
            <a:ext cx="4175640" cy="14302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pt-BR" sz="2200" spc="-1" strike="noStrike" u="sng">
                <a:solidFill>
                  <a:srgbClr val="86939c"/>
                </a:solidFill>
                <a:uFillTx/>
                <a:latin typeface="Calibri"/>
              </a:rPr>
              <a:t>Curso: MBA Executivo</a:t>
            </a:r>
            <a:endParaRPr b="0" lang="pt-BR" sz="2200" spc="-1" strike="noStrike">
              <a:solidFill>
                <a:srgbClr val="000000"/>
              </a:solidFill>
              <a:latin typeface="Arial"/>
            </a:endParaRPr>
          </a:p>
          <a:p>
            <a:pPr algn="ctr">
              <a:lnSpc>
                <a:spcPct val="100000"/>
              </a:lnSpc>
            </a:pPr>
            <a:endParaRPr b="0" lang="pt-BR" sz="2200" spc="-1" strike="noStrike">
              <a:solidFill>
                <a:srgbClr val="000000"/>
              </a:solidFill>
              <a:latin typeface="Arial"/>
            </a:endParaRPr>
          </a:p>
          <a:p>
            <a:pPr algn="ctr">
              <a:lnSpc>
                <a:spcPct val="100000"/>
              </a:lnSpc>
            </a:pPr>
            <a:r>
              <a:rPr b="0" lang="pt-BR" sz="2200" spc="-1" strike="noStrike">
                <a:solidFill>
                  <a:srgbClr val="86939c"/>
                </a:solidFill>
                <a:latin typeface="Calibri"/>
              </a:rPr>
              <a:t>Professor: Fernando Fernandes</a:t>
            </a:r>
            <a:endParaRPr b="0" lang="pt-BR" sz="2200" spc="-1" strike="noStrike">
              <a:solidFill>
                <a:srgbClr val="000000"/>
              </a:solidFill>
              <a:latin typeface="Arial"/>
            </a:endParaRPr>
          </a:p>
          <a:p>
            <a:pPr algn="ctr">
              <a:lnSpc>
                <a:spcPct val="100000"/>
              </a:lnSpc>
            </a:pPr>
            <a:r>
              <a:rPr b="0" lang="pt-BR" sz="2200" spc="-1" strike="noStrike">
                <a:solidFill>
                  <a:srgbClr val="86939c"/>
                </a:solidFill>
                <a:latin typeface="Calibri"/>
              </a:rPr>
              <a:t>Coordenador: Adriana Maria André</a:t>
            </a:r>
            <a:endParaRPr b="0" lang="pt-BR" sz="2200" spc="-1" strike="noStrike">
              <a:solidFill>
                <a:srgbClr val="000000"/>
              </a:solidFill>
              <a:latin typeface="Arial"/>
            </a:endParaRPr>
          </a:p>
        </p:txBody>
      </p:sp>
      <p:sp>
        <p:nvSpPr>
          <p:cNvPr id="373" name="CaixaDeTexto 7"/>
          <p:cNvSpPr/>
          <p:nvPr/>
        </p:nvSpPr>
        <p:spPr>
          <a:xfrm>
            <a:off x="12847680" y="9611640"/>
            <a:ext cx="1610640" cy="3945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pt-BR" sz="2000" spc="-1" strike="noStrike">
                <a:solidFill>
                  <a:srgbClr val="86939c"/>
                </a:solidFill>
                <a:latin typeface="Calibri"/>
              </a:rPr>
              <a:t>Bloco: 02 / 05</a:t>
            </a:r>
            <a:endParaRPr b="0" lang="pt-B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Retângulo 15">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pic>
        <p:nvPicPr>
          <p:cNvPr id="648" name="Picture 2" descr=""/>
          <p:cNvPicPr/>
          <p:nvPr/>
        </p:nvPicPr>
        <p:blipFill>
          <a:blip r:embed="rId2"/>
          <a:stretch/>
        </p:blipFill>
        <p:spPr>
          <a:xfrm>
            <a:off x="4828680" y="0"/>
            <a:ext cx="8312760" cy="12008160"/>
          </a:xfrm>
          <a:prstGeom prst="rect">
            <a:avLst/>
          </a:prstGeom>
          <a:ln w="0">
            <a:noFill/>
          </a:ln>
        </p:spPr>
      </p:pic>
      <p:sp>
        <p:nvSpPr>
          <p:cNvPr id="649" name="CaixaDeTexto 17"/>
          <p:cNvSpPr/>
          <p:nvPr/>
        </p:nvSpPr>
        <p:spPr>
          <a:xfrm>
            <a:off x="2699640" y="9889560"/>
            <a:ext cx="818964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Sistema de Saúde no Brasil, organização e financiamento, 2015</a:t>
            </a:r>
            <a:endParaRPr b="0" lang="pt-B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50" name="Agrupar 1"/>
          <p:cNvGrpSpPr/>
          <p:nvPr/>
        </p:nvGrpSpPr>
        <p:grpSpPr>
          <a:xfrm>
            <a:off x="2663280" y="2047320"/>
            <a:ext cx="12241080" cy="1918440"/>
            <a:chOff x="2663280" y="2047320"/>
            <a:chExt cx="12241080" cy="1918440"/>
          </a:xfrm>
        </p:grpSpPr>
        <p:sp>
          <p:nvSpPr>
            <p:cNvPr id="651" name="Espaço Reservado para Texto 2"/>
            <p:cNvSpPr/>
            <p:nvPr/>
          </p:nvSpPr>
          <p:spPr>
            <a:xfrm>
              <a:off x="2972160" y="2047320"/>
              <a:ext cx="960732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endParaRPr b="0" lang="pt-BR" sz="2400" spc="-1" strike="noStrike">
                <a:solidFill>
                  <a:srgbClr val="202427"/>
                </a:solidFill>
                <a:latin typeface="Calibri"/>
              </a:endParaRPr>
            </a:p>
          </p:txBody>
        </p:sp>
        <p:sp>
          <p:nvSpPr>
            <p:cNvPr id="652" name="Espaço Reservado para Texto 3"/>
            <p:cNvSpPr/>
            <p:nvPr/>
          </p:nvSpPr>
          <p:spPr>
            <a:xfrm>
              <a:off x="2663280" y="2849400"/>
              <a:ext cx="12241080" cy="1116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tabLst>
                  <a:tab algn="l" pos="0"/>
                </a:tabLst>
              </a:pPr>
              <a:endParaRPr b="0" lang="pt-BR" sz="2400" spc="-1" strike="noStrike">
                <a:solidFill>
                  <a:srgbClr val="202427"/>
                </a:solidFill>
                <a:latin typeface="Calibri"/>
              </a:endParaRPr>
            </a:p>
          </p:txBody>
        </p:sp>
        <p:sp>
          <p:nvSpPr>
            <p:cNvPr id="653" name="Retângulo 6"/>
            <p:cNvSpPr/>
            <p:nvPr/>
          </p:nvSpPr>
          <p:spPr>
            <a:xfrm>
              <a:off x="4391640" y="2543400"/>
              <a:ext cx="770940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pt-BR" sz="2400" spc="-1" strike="noStrike">
                <a:solidFill>
                  <a:srgbClr val="ff0000"/>
                </a:solidFill>
                <a:latin typeface="Calibri"/>
              </a:endParaRPr>
            </a:p>
          </p:txBody>
        </p:sp>
      </p:grpSp>
      <p:sp>
        <p:nvSpPr>
          <p:cNvPr id="654" name="CaixaDeTexto 5"/>
          <p:cNvSpPr/>
          <p:nvPr/>
        </p:nvSpPr>
        <p:spPr>
          <a:xfrm>
            <a:off x="2683440" y="318960"/>
            <a:ext cx="421056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3600" spc="-1" strike="noStrike">
                <a:solidFill>
                  <a:srgbClr val="003e7e"/>
                </a:solidFill>
                <a:latin typeface="Calibri"/>
              </a:rPr>
              <a:t>Formas de avaliações</a:t>
            </a:r>
            <a:endParaRPr b="0" lang="pt-BR" sz="3600" spc="-1" strike="noStrike">
              <a:solidFill>
                <a:srgbClr val="000000"/>
              </a:solidFill>
              <a:latin typeface="Arial"/>
            </a:endParaRPr>
          </a:p>
        </p:txBody>
      </p:sp>
      <p:sp>
        <p:nvSpPr>
          <p:cNvPr id="655" name="CaixaDeTexto 7"/>
          <p:cNvSpPr/>
          <p:nvPr/>
        </p:nvSpPr>
        <p:spPr>
          <a:xfrm>
            <a:off x="2683440" y="996840"/>
            <a:ext cx="34653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Eficiência dos Sistemas</a:t>
            </a:r>
            <a:endParaRPr b="0" lang="pt-BR" sz="2800" spc="-1" strike="noStrike">
              <a:solidFill>
                <a:srgbClr val="000000"/>
              </a:solidFill>
              <a:latin typeface="Arial"/>
            </a:endParaRPr>
          </a:p>
        </p:txBody>
      </p:sp>
      <p:pic>
        <p:nvPicPr>
          <p:cNvPr id="656" name="Imagem 11" descr="Gráfico, Gráfico de barras&#10;&#10;Descrição gerada automaticamente"/>
          <p:cNvPicPr/>
          <p:nvPr/>
        </p:nvPicPr>
        <p:blipFill>
          <a:blip r:embed="rId1"/>
          <a:stretch/>
        </p:blipFill>
        <p:spPr>
          <a:xfrm>
            <a:off x="2561040" y="1758960"/>
            <a:ext cx="6150600" cy="8000640"/>
          </a:xfrm>
          <a:prstGeom prst="rect">
            <a:avLst/>
          </a:prstGeom>
          <a:ln w="0">
            <a:noFill/>
          </a:ln>
        </p:spPr>
      </p:pic>
      <p:sp>
        <p:nvSpPr>
          <p:cNvPr id="657" name="Retângulo 15"/>
          <p:cNvSpPr/>
          <p:nvPr/>
        </p:nvSpPr>
        <p:spPr>
          <a:xfrm>
            <a:off x="2575440" y="9829440"/>
            <a:ext cx="280080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200" spc="-1" strike="noStrike">
                <a:solidFill>
                  <a:srgbClr val="86939c"/>
                </a:solidFill>
                <a:latin typeface="Calibri"/>
              </a:rPr>
              <a:t>Fonte: Conta-Satélite de Saúde IBGE, 2017</a:t>
            </a:r>
            <a:endParaRPr b="0" lang="pt-BR" sz="1200" spc="-1" strike="noStrike">
              <a:solidFill>
                <a:srgbClr val="000000"/>
              </a:solidFill>
              <a:latin typeface="Arial"/>
            </a:endParaRPr>
          </a:p>
        </p:txBody>
      </p:sp>
      <p:pic>
        <p:nvPicPr>
          <p:cNvPr id="658" name="Imagem 17" descr="Gráfico, Gráfico de barras&#10;&#10;Descrição gerada automaticamente"/>
          <p:cNvPicPr/>
          <p:nvPr/>
        </p:nvPicPr>
        <p:blipFill>
          <a:blip r:embed="rId2"/>
          <a:stretch/>
        </p:blipFill>
        <p:spPr>
          <a:xfrm>
            <a:off x="8784000" y="1758960"/>
            <a:ext cx="6531480" cy="8000640"/>
          </a:xfrm>
          <a:prstGeom prst="rect">
            <a:avLst/>
          </a:prstGeom>
          <a:ln w="0">
            <a:noFill/>
          </a:ln>
        </p:spPr>
      </p:pic>
      <p:sp>
        <p:nvSpPr>
          <p:cNvPr id="659" name="Retângulo 4">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aixaDeTexto 17"/>
          <p:cNvSpPr/>
          <p:nvPr/>
        </p:nvSpPr>
        <p:spPr>
          <a:xfrm>
            <a:off x="2692080" y="318960"/>
            <a:ext cx="52484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3600" spc="-1" strike="noStrike">
                <a:solidFill>
                  <a:srgbClr val="003e7e"/>
                </a:solidFill>
                <a:latin typeface="Calibri"/>
              </a:rPr>
              <a:t>Investimento Público - SUS</a:t>
            </a:r>
            <a:endParaRPr b="0" lang="pt-BR" sz="3600" spc="-1" strike="noStrike">
              <a:solidFill>
                <a:srgbClr val="000000"/>
              </a:solidFill>
              <a:latin typeface="Arial"/>
            </a:endParaRPr>
          </a:p>
        </p:txBody>
      </p:sp>
      <p:pic>
        <p:nvPicPr>
          <p:cNvPr id="661" name="Imagem 8" descr="Padrão do plano de fundo&#10;&#10;Descrição gerada automaticamente com confiança baixa"/>
          <p:cNvPicPr/>
          <p:nvPr/>
        </p:nvPicPr>
        <p:blipFill>
          <a:blip r:embed="rId1"/>
          <a:stretch/>
        </p:blipFill>
        <p:spPr>
          <a:xfrm>
            <a:off x="2574000" y="1398960"/>
            <a:ext cx="1528920" cy="388440"/>
          </a:xfrm>
          <a:prstGeom prst="rect">
            <a:avLst/>
          </a:prstGeom>
          <a:ln w="0">
            <a:noFill/>
          </a:ln>
        </p:spPr>
      </p:pic>
      <p:sp>
        <p:nvSpPr>
          <p:cNvPr id="662" name="Retângulo 4"/>
          <p:cNvSpPr/>
          <p:nvPr/>
        </p:nvSpPr>
        <p:spPr>
          <a:xfrm>
            <a:off x="2832840" y="9783360"/>
            <a:ext cx="59493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rgbClr val="86939c"/>
                </a:solidFill>
                <a:latin typeface="Calibri"/>
              </a:rPr>
              <a:t>Fonte: https://fortalecerosus.org.br/entenda-o-sus/como-funciona-o-sus/, 2022</a:t>
            </a:r>
            <a:endParaRPr b="0" lang="pt-BR" sz="1400" spc="-1" strike="noStrike">
              <a:solidFill>
                <a:srgbClr val="000000"/>
              </a:solidFill>
              <a:latin typeface="Arial"/>
            </a:endParaRPr>
          </a:p>
        </p:txBody>
      </p:sp>
      <p:pic>
        <p:nvPicPr>
          <p:cNvPr id="663" name="Imagem 2" descr="Gráfico, Gráfico de barras&#10;&#10;Descrição gerada automaticamente"/>
          <p:cNvPicPr/>
          <p:nvPr/>
        </p:nvPicPr>
        <p:blipFill>
          <a:blip r:embed="rId2"/>
          <a:stretch/>
        </p:blipFill>
        <p:spPr>
          <a:xfrm>
            <a:off x="2992320" y="4063320"/>
            <a:ext cx="4471920" cy="4481640"/>
          </a:xfrm>
          <a:prstGeom prst="rect">
            <a:avLst/>
          </a:prstGeom>
          <a:ln w="0">
            <a:noFill/>
          </a:ln>
          <a:effectLst>
            <a:outerShdw algn="tl" blurRad="291960" dir="2700000" dist="139498" rotWithShape="0">
              <a:srgbClr val="333333">
                <a:alpha val="65000"/>
              </a:srgbClr>
            </a:outerShdw>
          </a:effectLst>
        </p:spPr>
      </p:pic>
      <p:pic>
        <p:nvPicPr>
          <p:cNvPr id="664" name="Imagem 9" descr="Gráfico, Gráfico de pizza, Gráfico de bolhas&#10;&#10;Descrição gerada automaticamente"/>
          <p:cNvPicPr/>
          <p:nvPr/>
        </p:nvPicPr>
        <p:blipFill>
          <a:blip r:embed="rId3"/>
          <a:stretch/>
        </p:blipFill>
        <p:spPr>
          <a:xfrm>
            <a:off x="10656000" y="5287680"/>
            <a:ext cx="4471920" cy="4481640"/>
          </a:xfrm>
          <a:prstGeom prst="rect">
            <a:avLst/>
          </a:prstGeom>
          <a:ln w="0">
            <a:noFill/>
          </a:ln>
          <a:effectLst>
            <a:outerShdw algn="tl" blurRad="291960" dir="2700000" dist="139498" rotWithShape="0">
              <a:srgbClr val="333333">
                <a:alpha val="65000"/>
              </a:srgbClr>
            </a:outerShdw>
          </a:effectLst>
        </p:spPr>
      </p:pic>
      <p:pic>
        <p:nvPicPr>
          <p:cNvPr id="665" name="Imagem 11" descr="Gráfico, Gráfico de barras&#10;&#10;Descrição gerada automaticamente"/>
          <p:cNvPicPr/>
          <p:nvPr/>
        </p:nvPicPr>
        <p:blipFill>
          <a:blip r:embed="rId4"/>
          <a:stretch/>
        </p:blipFill>
        <p:spPr>
          <a:xfrm>
            <a:off x="7455600" y="999720"/>
            <a:ext cx="4520520" cy="4481640"/>
          </a:xfrm>
          <a:prstGeom prst="rect">
            <a:avLst/>
          </a:prstGeom>
          <a:ln w="0">
            <a:noFill/>
          </a:ln>
          <a:effectLst>
            <a:outerShdw algn="tl" blurRad="291960" dir="2700000" dist="139498" rotWithShape="0">
              <a:srgbClr val="333333">
                <a:alpha val="65000"/>
              </a:srgbClr>
            </a:outerShdw>
          </a:effectLst>
        </p:spPr>
      </p:pic>
      <p:sp>
        <p:nvSpPr>
          <p:cNvPr id="666" name="Retângulo 1">
            <a:hlinkClick r:id="rId5"/>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67" name="Agrupar 1"/>
          <p:cNvGrpSpPr/>
          <p:nvPr/>
        </p:nvGrpSpPr>
        <p:grpSpPr>
          <a:xfrm>
            <a:off x="2663280" y="2047320"/>
            <a:ext cx="12241080" cy="1918440"/>
            <a:chOff x="2663280" y="2047320"/>
            <a:chExt cx="12241080" cy="1918440"/>
          </a:xfrm>
        </p:grpSpPr>
        <p:sp>
          <p:nvSpPr>
            <p:cNvPr id="668" name="Espaço Reservado para Texto 2"/>
            <p:cNvSpPr/>
            <p:nvPr/>
          </p:nvSpPr>
          <p:spPr>
            <a:xfrm>
              <a:off x="2972160" y="2047320"/>
              <a:ext cx="960732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endParaRPr b="0" lang="pt-BR" sz="2400" spc="-1" strike="noStrike">
                <a:solidFill>
                  <a:srgbClr val="202427"/>
                </a:solidFill>
                <a:latin typeface="Calibri"/>
              </a:endParaRPr>
            </a:p>
          </p:txBody>
        </p:sp>
        <p:sp>
          <p:nvSpPr>
            <p:cNvPr id="669" name="Espaço Reservado para Texto 3"/>
            <p:cNvSpPr/>
            <p:nvPr/>
          </p:nvSpPr>
          <p:spPr>
            <a:xfrm>
              <a:off x="2663280" y="2849400"/>
              <a:ext cx="12241080" cy="1116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tabLst>
                  <a:tab algn="l" pos="0"/>
                </a:tabLst>
              </a:pPr>
              <a:endParaRPr b="0" lang="pt-BR" sz="2400" spc="-1" strike="noStrike">
                <a:solidFill>
                  <a:srgbClr val="202427"/>
                </a:solidFill>
                <a:latin typeface="Calibri"/>
              </a:endParaRPr>
            </a:p>
          </p:txBody>
        </p:sp>
        <p:sp>
          <p:nvSpPr>
            <p:cNvPr id="670" name="Retângulo 6"/>
            <p:cNvSpPr/>
            <p:nvPr/>
          </p:nvSpPr>
          <p:spPr>
            <a:xfrm>
              <a:off x="4391640" y="2543400"/>
              <a:ext cx="770940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pt-BR" sz="2400" spc="-1" strike="noStrike">
                <a:solidFill>
                  <a:srgbClr val="ff0000"/>
                </a:solidFill>
                <a:latin typeface="Calibri"/>
              </a:endParaRPr>
            </a:p>
          </p:txBody>
        </p:sp>
      </p:grpSp>
      <p:sp>
        <p:nvSpPr>
          <p:cNvPr id="671" name="CaixaDeTexto 5"/>
          <p:cNvSpPr/>
          <p:nvPr/>
        </p:nvSpPr>
        <p:spPr>
          <a:xfrm>
            <a:off x="2683440" y="318960"/>
            <a:ext cx="421056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3600" spc="-1" strike="noStrike">
                <a:solidFill>
                  <a:srgbClr val="003e7e"/>
                </a:solidFill>
                <a:latin typeface="Calibri"/>
              </a:rPr>
              <a:t>Formas de avaliações</a:t>
            </a:r>
            <a:endParaRPr b="0" lang="pt-BR" sz="3600" spc="-1" strike="noStrike">
              <a:solidFill>
                <a:srgbClr val="000000"/>
              </a:solidFill>
              <a:latin typeface="Arial"/>
            </a:endParaRPr>
          </a:p>
        </p:txBody>
      </p:sp>
      <p:sp>
        <p:nvSpPr>
          <p:cNvPr id="672" name="CaixaDeTexto 7"/>
          <p:cNvSpPr/>
          <p:nvPr/>
        </p:nvSpPr>
        <p:spPr>
          <a:xfrm>
            <a:off x="2683440" y="996840"/>
            <a:ext cx="34653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Eficiência dos Sistemas</a:t>
            </a:r>
            <a:endParaRPr b="0" lang="pt-BR" sz="2800" spc="-1" strike="noStrike">
              <a:solidFill>
                <a:srgbClr val="000000"/>
              </a:solidFill>
              <a:latin typeface="Arial"/>
            </a:endParaRPr>
          </a:p>
        </p:txBody>
      </p:sp>
      <p:pic>
        <p:nvPicPr>
          <p:cNvPr id="673" name="Imagem 13" descr="Gráfico, Gráfico de barras&#10;&#10;Descrição gerada automaticamente"/>
          <p:cNvPicPr/>
          <p:nvPr/>
        </p:nvPicPr>
        <p:blipFill>
          <a:blip r:embed="rId1"/>
          <a:stretch/>
        </p:blipFill>
        <p:spPr>
          <a:xfrm>
            <a:off x="2795040" y="1684440"/>
            <a:ext cx="5825520" cy="8000640"/>
          </a:xfrm>
          <a:prstGeom prst="rect">
            <a:avLst/>
          </a:prstGeom>
          <a:ln w="0">
            <a:noFill/>
          </a:ln>
        </p:spPr>
      </p:pic>
      <p:sp>
        <p:nvSpPr>
          <p:cNvPr id="674" name="Retângulo 14"/>
          <p:cNvSpPr/>
          <p:nvPr/>
        </p:nvSpPr>
        <p:spPr>
          <a:xfrm>
            <a:off x="2801880" y="9782280"/>
            <a:ext cx="134532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200" spc="-1" strike="noStrike">
                <a:solidFill>
                  <a:srgbClr val="86939c"/>
                </a:solidFill>
                <a:latin typeface="Calibri"/>
              </a:rPr>
              <a:t>Fonte: OCDE, 2017</a:t>
            </a:r>
            <a:endParaRPr b="0" lang="pt-BR" sz="1200" spc="-1" strike="noStrike">
              <a:solidFill>
                <a:srgbClr val="000000"/>
              </a:solidFill>
              <a:latin typeface="Arial"/>
            </a:endParaRPr>
          </a:p>
        </p:txBody>
      </p:sp>
      <p:pic>
        <p:nvPicPr>
          <p:cNvPr id="675" name="Imagem 8" descr="Gráfico, Gráfico de linhas&#10;&#10;Descrição gerada automaticamente"/>
          <p:cNvPicPr/>
          <p:nvPr/>
        </p:nvPicPr>
        <p:blipFill>
          <a:blip r:embed="rId2"/>
          <a:stretch/>
        </p:blipFill>
        <p:spPr>
          <a:xfrm>
            <a:off x="6701040" y="4959720"/>
            <a:ext cx="8635320" cy="4725360"/>
          </a:xfrm>
          <a:prstGeom prst="rect">
            <a:avLst/>
          </a:prstGeom>
          <a:ln w="0">
            <a:noFill/>
          </a:ln>
        </p:spPr>
      </p:pic>
      <p:sp>
        <p:nvSpPr>
          <p:cNvPr id="676" name="Retângulo 16"/>
          <p:cNvSpPr/>
          <p:nvPr/>
        </p:nvSpPr>
        <p:spPr>
          <a:xfrm>
            <a:off x="12992400" y="9779040"/>
            <a:ext cx="197316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200" spc="-1" strike="noStrike">
                <a:solidFill>
                  <a:srgbClr val="86939c"/>
                </a:solidFill>
                <a:latin typeface="Calibri"/>
              </a:rPr>
              <a:t>Fonte: SIGA Brasil IPEA, 2019</a:t>
            </a:r>
            <a:endParaRPr b="0" lang="pt-B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77" name="Agrupar 1"/>
          <p:cNvGrpSpPr/>
          <p:nvPr/>
        </p:nvGrpSpPr>
        <p:grpSpPr>
          <a:xfrm>
            <a:off x="2663280" y="2047320"/>
            <a:ext cx="12241080" cy="1918440"/>
            <a:chOff x="2663280" y="2047320"/>
            <a:chExt cx="12241080" cy="1918440"/>
          </a:xfrm>
        </p:grpSpPr>
        <p:sp>
          <p:nvSpPr>
            <p:cNvPr id="678" name="Espaço Reservado para Texto 2"/>
            <p:cNvSpPr/>
            <p:nvPr/>
          </p:nvSpPr>
          <p:spPr>
            <a:xfrm>
              <a:off x="2972160" y="2047320"/>
              <a:ext cx="960732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endParaRPr b="0" lang="pt-BR" sz="2400" spc="-1" strike="noStrike">
                <a:solidFill>
                  <a:srgbClr val="202427"/>
                </a:solidFill>
                <a:latin typeface="Calibri"/>
              </a:endParaRPr>
            </a:p>
          </p:txBody>
        </p:sp>
        <p:sp>
          <p:nvSpPr>
            <p:cNvPr id="679" name="Espaço Reservado para Texto 3"/>
            <p:cNvSpPr/>
            <p:nvPr/>
          </p:nvSpPr>
          <p:spPr>
            <a:xfrm>
              <a:off x="2663280" y="2849400"/>
              <a:ext cx="12241080" cy="1116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tabLst>
                  <a:tab algn="l" pos="0"/>
                </a:tabLst>
              </a:pPr>
              <a:endParaRPr b="0" lang="pt-BR" sz="2400" spc="-1" strike="noStrike">
                <a:solidFill>
                  <a:srgbClr val="202427"/>
                </a:solidFill>
                <a:latin typeface="Calibri"/>
              </a:endParaRPr>
            </a:p>
          </p:txBody>
        </p:sp>
        <p:sp>
          <p:nvSpPr>
            <p:cNvPr id="680" name="Retângulo 6"/>
            <p:cNvSpPr/>
            <p:nvPr/>
          </p:nvSpPr>
          <p:spPr>
            <a:xfrm>
              <a:off x="4391640" y="2543400"/>
              <a:ext cx="770940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pt-BR" sz="2400" spc="-1" strike="noStrike">
                <a:solidFill>
                  <a:srgbClr val="ff0000"/>
                </a:solidFill>
                <a:latin typeface="Calibri"/>
              </a:endParaRPr>
            </a:p>
          </p:txBody>
        </p:sp>
      </p:grpSp>
      <p:sp>
        <p:nvSpPr>
          <p:cNvPr id="681" name="CaixaDeTexto 5"/>
          <p:cNvSpPr/>
          <p:nvPr/>
        </p:nvSpPr>
        <p:spPr>
          <a:xfrm>
            <a:off x="2683440" y="318960"/>
            <a:ext cx="421056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3600" spc="-1" strike="noStrike">
                <a:solidFill>
                  <a:srgbClr val="003e7e"/>
                </a:solidFill>
                <a:latin typeface="Calibri"/>
              </a:rPr>
              <a:t>Formas de avaliações</a:t>
            </a:r>
            <a:endParaRPr b="0" lang="pt-BR" sz="3600" spc="-1" strike="noStrike">
              <a:solidFill>
                <a:srgbClr val="000000"/>
              </a:solidFill>
              <a:latin typeface="Arial"/>
            </a:endParaRPr>
          </a:p>
        </p:txBody>
      </p:sp>
      <p:sp>
        <p:nvSpPr>
          <p:cNvPr id="682" name="CaixaDeTexto 7"/>
          <p:cNvSpPr/>
          <p:nvPr/>
        </p:nvSpPr>
        <p:spPr>
          <a:xfrm>
            <a:off x="2683440" y="996840"/>
            <a:ext cx="34653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Eficiência dos Sistemas</a:t>
            </a:r>
            <a:endParaRPr b="0" lang="pt-BR" sz="2800" spc="-1" strike="noStrike">
              <a:solidFill>
                <a:srgbClr val="000000"/>
              </a:solidFill>
              <a:latin typeface="Arial"/>
            </a:endParaRPr>
          </a:p>
        </p:txBody>
      </p:sp>
      <p:sp>
        <p:nvSpPr>
          <p:cNvPr id="683" name="Retângulo 4"/>
          <p:cNvSpPr/>
          <p:nvPr/>
        </p:nvSpPr>
        <p:spPr>
          <a:xfrm>
            <a:off x="2879280" y="9213840"/>
            <a:ext cx="12241080" cy="699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2000" spc="-1" strike="noStrike">
                <a:solidFill>
                  <a:srgbClr val="002060"/>
                </a:solidFill>
                <a:latin typeface="Calibri"/>
              </a:rPr>
              <a:t>Medido pelo que se pode alcançar em esperança de vida ao nascer (medida em anos), com a atual porcentagem de gasto anual em saúde sobre o PIB  - </a:t>
            </a:r>
            <a:r>
              <a:rPr b="0" lang="pt-BR" sz="2000" spc="-1" strike="noStrike">
                <a:solidFill>
                  <a:srgbClr val="86939c"/>
                </a:solidFill>
                <a:latin typeface="Calibri"/>
              </a:rPr>
              <a:t>Fonte: Max Roser at Our World in Data, 2022</a:t>
            </a:r>
            <a:endParaRPr b="0" lang="pt-BR" sz="2000" spc="-1" strike="noStrike">
              <a:solidFill>
                <a:srgbClr val="000000"/>
              </a:solidFill>
              <a:latin typeface="Arial"/>
            </a:endParaRPr>
          </a:p>
        </p:txBody>
      </p:sp>
      <p:pic>
        <p:nvPicPr>
          <p:cNvPr id="684" name="Picture 2" descr=""/>
          <p:cNvPicPr/>
          <p:nvPr/>
        </p:nvPicPr>
        <p:blipFill>
          <a:blip r:embed="rId1"/>
          <a:stretch/>
        </p:blipFill>
        <p:spPr>
          <a:xfrm>
            <a:off x="4908240" y="1737000"/>
            <a:ext cx="7403760" cy="7170120"/>
          </a:xfrm>
          <a:prstGeom prst="rect">
            <a:avLst/>
          </a:prstGeom>
          <a:ln w="0">
            <a:noFill/>
          </a:ln>
        </p:spPr>
      </p:pic>
      <p:sp>
        <p:nvSpPr>
          <p:cNvPr id="685" name="Retângulo 8">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6" name="Picture 3" descr="Gastos-Saúde.jpg"/>
          <p:cNvPicPr/>
          <p:nvPr/>
        </p:nvPicPr>
        <p:blipFill>
          <a:blip r:embed="rId1"/>
          <a:stretch/>
        </p:blipFill>
        <p:spPr>
          <a:xfrm>
            <a:off x="3481200" y="1229760"/>
            <a:ext cx="9981000" cy="8696520"/>
          </a:xfrm>
          <a:prstGeom prst="rect">
            <a:avLst/>
          </a:prstGeom>
          <a:ln w="0">
            <a:noFill/>
          </a:ln>
        </p:spPr>
      </p:pic>
      <p:sp>
        <p:nvSpPr>
          <p:cNvPr id="687" name="PlaceHolder 1"/>
          <p:cNvSpPr>
            <a:spLocks noGrp="1"/>
          </p:cNvSpPr>
          <p:nvPr>
            <p:ph type="title"/>
          </p:nvPr>
        </p:nvSpPr>
        <p:spPr>
          <a:xfrm>
            <a:off x="2971800" y="298800"/>
            <a:ext cx="434624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Comparativo de Investimentos em Saúde</a:t>
            </a:r>
            <a:endParaRPr b="0" lang="en-US" sz="3600" spc="-1" strike="noStrike">
              <a:solidFill>
                <a:srgbClr val="202427"/>
              </a:solidFill>
              <a:latin typeface="Lato regular"/>
            </a:endParaRPr>
          </a:p>
        </p:txBody>
      </p:sp>
      <p:sp>
        <p:nvSpPr>
          <p:cNvPr id="688" name="Retângulo 2">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3" name="PlaceHolder 2"/>
          <p:cNvSpPr>
            <a:spLocks noGrp="1"/>
          </p:cNvSpPr>
          <p:nvPr>
            <p:ph type="sldNum" idx="5"/>
          </p:nvPr>
        </p:nvSpPr>
        <p:spPr/>
        <p:txBody>
          <a:bodyPr/>
          <a:p>
            <a:fld id="{61DE8D17-3351-4860-9628-2E0089882E63}"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2971800" y="298800"/>
            <a:ext cx="4661136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Comparativo de Investimentos em Saúde</a:t>
            </a:r>
            <a:endParaRPr b="0" lang="en-US" sz="3600" spc="-1" strike="noStrike">
              <a:solidFill>
                <a:srgbClr val="202427"/>
              </a:solidFill>
              <a:latin typeface="Lato regular"/>
            </a:endParaRPr>
          </a:p>
        </p:txBody>
      </p:sp>
      <p:pic>
        <p:nvPicPr>
          <p:cNvPr id="690" name="Imagem 2" descr="Seta&#10;&#10;Descrição gerada automaticamente com confiança média"/>
          <p:cNvPicPr/>
          <p:nvPr/>
        </p:nvPicPr>
        <p:blipFill>
          <a:blip r:embed="rId1"/>
          <a:stretch/>
        </p:blipFill>
        <p:spPr>
          <a:xfrm>
            <a:off x="2972880" y="1718280"/>
            <a:ext cx="11774160" cy="7025400"/>
          </a:xfrm>
          <a:prstGeom prst="rect">
            <a:avLst/>
          </a:prstGeom>
          <a:ln w="0">
            <a:noFill/>
          </a:ln>
        </p:spPr>
      </p:pic>
      <p:sp>
        <p:nvSpPr>
          <p:cNvPr id="691" name="Retângulo 3">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3" name="PlaceHolder 2"/>
          <p:cNvSpPr>
            <a:spLocks noGrp="1"/>
          </p:cNvSpPr>
          <p:nvPr>
            <p:ph type="sldNum" idx="5"/>
          </p:nvPr>
        </p:nvSpPr>
        <p:spPr/>
        <p:txBody>
          <a:bodyPr/>
          <a:p>
            <a:fld id="{1FBD3F9B-6C1D-45C4-82A3-E5DC256E001D}"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title"/>
          </p:nvPr>
        </p:nvSpPr>
        <p:spPr>
          <a:xfrm>
            <a:off x="2971800" y="298800"/>
            <a:ext cx="4661136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Comparativo de Investimentos em Saúde</a:t>
            </a:r>
            <a:endParaRPr b="0" lang="en-US" sz="3600" spc="-1" strike="noStrike">
              <a:solidFill>
                <a:srgbClr val="202427"/>
              </a:solidFill>
              <a:latin typeface="Lato regular"/>
            </a:endParaRPr>
          </a:p>
        </p:txBody>
      </p:sp>
      <p:pic>
        <p:nvPicPr>
          <p:cNvPr id="693" name="Imagem 4" descr="Interface gráfica do usuário, Texto, Aplicativo&#10;&#10;Descrição gerada automaticamente"/>
          <p:cNvPicPr/>
          <p:nvPr/>
        </p:nvPicPr>
        <p:blipFill>
          <a:blip r:embed="rId1"/>
          <a:stretch/>
        </p:blipFill>
        <p:spPr>
          <a:xfrm>
            <a:off x="2735280" y="1326960"/>
            <a:ext cx="8420040" cy="4703400"/>
          </a:xfrm>
          <a:prstGeom prst="rect">
            <a:avLst/>
          </a:prstGeom>
          <a:ln w="0">
            <a:noFill/>
          </a:ln>
        </p:spPr>
      </p:pic>
      <p:pic>
        <p:nvPicPr>
          <p:cNvPr id="694" name="Imagem 7" descr="Interface gráfica do usuário&#10;&#10;Descrição gerada automaticamente"/>
          <p:cNvPicPr/>
          <p:nvPr/>
        </p:nvPicPr>
        <p:blipFill>
          <a:blip r:embed="rId2"/>
          <a:stretch/>
        </p:blipFill>
        <p:spPr>
          <a:xfrm>
            <a:off x="8836200" y="3991320"/>
            <a:ext cx="6068160" cy="5477400"/>
          </a:xfrm>
          <a:prstGeom prst="rect">
            <a:avLst/>
          </a:prstGeom>
          <a:ln w="0">
            <a:noFill/>
          </a:ln>
        </p:spPr>
      </p:pic>
      <p:sp>
        <p:nvSpPr>
          <p:cNvPr id="695" name="Retângulo 8"/>
          <p:cNvSpPr/>
          <p:nvPr/>
        </p:nvSpPr>
        <p:spPr>
          <a:xfrm>
            <a:off x="8876880" y="9548640"/>
            <a:ext cx="42836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200" spc="-1" strike="noStrike">
                <a:solidFill>
                  <a:srgbClr val="86939c"/>
                </a:solidFill>
                <a:latin typeface="Calibri"/>
              </a:rPr>
              <a:t>Fonte: Pesquisa: A Saúde Que Os Brasileiros Querem, ANAHP, 2022</a:t>
            </a:r>
            <a:endParaRPr b="0" lang="pt-BR" sz="1200" spc="-1" strike="noStrike">
              <a:solidFill>
                <a:srgbClr val="000000"/>
              </a:solidFill>
              <a:latin typeface="Arial"/>
            </a:endParaRPr>
          </a:p>
        </p:txBody>
      </p:sp>
      <p:sp>
        <p:nvSpPr>
          <p:cNvPr id="696" name="Retângulo 9"/>
          <p:cNvSpPr/>
          <p:nvPr/>
        </p:nvSpPr>
        <p:spPr>
          <a:xfrm>
            <a:off x="2876760" y="6037200"/>
            <a:ext cx="19962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400" spc="-1" strike="noStrike">
                <a:solidFill>
                  <a:srgbClr val="86939c"/>
                </a:solidFill>
                <a:latin typeface="Calibri"/>
              </a:rPr>
              <a:t>Fonte: UOL - Saúde, 2023</a:t>
            </a:r>
            <a:endParaRPr b="0" lang="pt-BR" sz="1400" spc="-1" strike="noStrike">
              <a:solidFill>
                <a:srgbClr val="000000"/>
              </a:solidFill>
              <a:latin typeface="Arial"/>
            </a:endParaRPr>
          </a:p>
        </p:txBody>
      </p:sp>
      <p:sp>
        <p:nvSpPr>
          <p:cNvPr id="697" name="Retângulo 2">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3" name="PlaceHolder 2"/>
          <p:cNvSpPr>
            <a:spLocks noGrp="1"/>
          </p:cNvSpPr>
          <p:nvPr>
            <p:ph type="sldNum" idx="5"/>
          </p:nvPr>
        </p:nvSpPr>
        <p:spPr/>
        <p:txBody>
          <a:bodyPr/>
          <a:p>
            <a:fld id="{CD3C9C16-82C6-48AC-9F6F-9CB102D7651E}"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98" name="Agrupar 1"/>
          <p:cNvGrpSpPr/>
          <p:nvPr/>
        </p:nvGrpSpPr>
        <p:grpSpPr>
          <a:xfrm>
            <a:off x="2663280" y="2047320"/>
            <a:ext cx="12241080" cy="1918440"/>
            <a:chOff x="2663280" y="2047320"/>
            <a:chExt cx="12241080" cy="1918440"/>
          </a:xfrm>
        </p:grpSpPr>
        <p:sp>
          <p:nvSpPr>
            <p:cNvPr id="699" name="Espaço Reservado para Texto 2"/>
            <p:cNvSpPr/>
            <p:nvPr/>
          </p:nvSpPr>
          <p:spPr>
            <a:xfrm>
              <a:off x="2972160" y="2047320"/>
              <a:ext cx="960732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endParaRPr b="0" lang="pt-BR" sz="2400" spc="-1" strike="noStrike">
                <a:solidFill>
                  <a:srgbClr val="202427"/>
                </a:solidFill>
                <a:latin typeface="Calibri"/>
              </a:endParaRPr>
            </a:p>
          </p:txBody>
        </p:sp>
        <p:sp>
          <p:nvSpPr>
            <p:cNvPr id="700" name="Espaço Reservado para Texto 3"/>
            <p:cNvSpPr/>
            <p:nvPr/>
          </p:nvSpPr>
          <p:spPr>
            <a:xfrm>
              <a:off x="2663280" y="2849400"/>
              <a:ext cx="12241080" cy="1116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tabLst>
                  <a:tab algn="l" pos="0"/>
                </a:tabLst>
              </a:pPr>
              <a:endParaRPr b="0" lang="pt-BR" sz="2400" spc="-1" strike="noStrike">
                <a:solidFill>
                  <a:srgbClr val="202427"/>
                </a:solidFill>
                <a:latin typeface="Calibri"/>
              </a:endParaRPr>
            </a:p>
          </p:txBody>
        </p:sp>
        <p:sp>
          <p:nvSpPr>
            <p:cNvPr id="701" name="Retângulo 6"/>
            <p:cNvSpPr/>
            <p:nvPr/>
          </p:nvSpPr>
          <p:spPr>
            <a:xfrm>
              <a:off x="4391640" y="2543400"/>
              <a:ext cx="770940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pt-BR" sz="2400" spc="-1" strike="noStrike">
                <a:solidFill>
                  <a:srgbClr val="ff0000"/>
                </a:solidFill>
                <a:latin typeface="Calibri"/>
              </a:endParaRPr>
            </a:p>
          </p:txBody>
        </p:sp>
      </p:grpSp>
      <p:sp>
        <p:nvSpPr>
          <p:cNvPr id="702" name="CaixaDeTexto 5"/>
          <p:cNvSpPr/>
          <p:nvPr/>
        </p:nvSpPr>
        <p:spPr>
          <a:xfrm>
            <a:off x="2678760" y="318960"/>
            <a:ext cx="28616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Considerações</a:t>
            </a:r>
            <a:endParaRPr b="0" lang="pt-BR" sz="3600" spc="-1" strike="noStrike">
              <a:solidFill>
                <a:srgbClr val="000000"/>
              </a:solidFill>
              <a:latin typeface="Arial"/>
            </a:endParaRPr>
          </a:p>
        </p:txBody>
      </p:sp>
      <p:sp>
        <p:nvSpPr>
          <p:cNvPr id="703" name="Retângulo 4"/>
          <p:cNvSpPr/>
          <p:nvPr/>
        </p:nvSpPr>
        <p:spPr>
          <a:xfrm>
            <a:off x="2848680" y="2018880"/>
            <a:ext cx="12241080" cy="511704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86939c"/>
              </a:buClr>
              <a:buFont typeface="Arial"/>
              <a:buChar char="•"/>
            </a:pPr>
            <a:r>
              <a:rPr b="0" lang="pt-BR" sz="2200" spc="-1" strike="noStrike">
                <a:solidFill>
                  <a:srgbClr val="86939c"/>
                </a:solidFill>
                <a:latin typeface="Calibri"/>
              </a:rPr>
              <a:t>Na escala planetária, o “direito à saúde para todos” foi reconhecido a tal ponto que levou à criação da Organização Mundial da Saúde (OMS) em 1948. </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marL="343080" indent="-343080">
              <a:lnSpc>
                <a:spcPct val="100000"/>
              </a:lnSpc>
              <a:buClr>
                <a:srgbClr val="86939c"/>
              </a:buClr>
              <a:buFont typeface="Arial"/>
              <a:buChar char="•"/>
            </a:pPr>
            <a:r>
              <a:rPr b="0" lang="pt-BR" sz="2200" spc="-1" strike="noStrike">
                <a:solidFill>
                  <a:srgbClr val="86939c"/>
                </a:solidFill>
                <a:latin typeface="Calibri"/>
              </a:rPr>
              <a:t>Ainda existe muita disparidade entre os países e regiões do planeta. </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marL="343080" indent="-343080">
              <a:lnSpc>
                <a:spcPct val="100000"/>
              </a:lnSpc>
              <a:buClr>
                <a:srgbClr val="86939c"/>
              </a:buClr>
              <a:buFont typeface="Arial"/>
              <a:buChar char="•"/>
            </a:pPr>
            <a:r>
              <a:rPr b="0" lang="pt-BR" sz="2200" spc="-1" strike="noStrike">
                <a:solidFill>
                  <a:srgbClr val="86939c"/>
                </a:solidFill>
                <a:latin typeface="Calibri"/>
              </a:rPr>
              <a:t>Os 30 países da Organização de Cooperação e de Desenvolvimento Econômicos (OCDE), que apresenta a maior taxa de longevidade, concentram 90% das despesas mundiais com saúde, ao passo que contam 20% apenas da população.</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marL="343080" indent="-343080">
              <a:lnSpc>
                <a:spcPct val="100000"/>
              </a:lnSpc>
              <a:buClr>
                <a:srgbClr val="86939c"/>
              </a:buClr>
              <a:buFont typeface="Arial"/>
              <a:buChar char="•"/>
            </a:pPr>
            <a:r>
              <a:rPr b="0" lang="pt-BR" sz="2200" spc="-1" strike="noStrike">
                <a:solidFill>
                  <a:srgbClr val="86939c"/>
                </a:solidFill>
                <a:latin typeface="Calibri"/>
              </a:rPr>
              <a:t>A África subsaariana, com 12% da população mundial, emprega menos de 1% dos gastos nesse setor.</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marL="343080" indent="-343080">
              <a:lnSpc>
                <a:spcPct val="100000"/>
              </a:lnSpc>
              <a:buClr>
                <a:srgbClr val="86939c"/>
              </a:buClr>
              <a:buFont typeface="Arial"/>
              <a:buChar char="•"/>
            </a:pPr>
            <a:r>
              <a:rPr b="0" lang="pt-BR" sz="2200" spc="-1" strike="noStrike">
                <a:solidFill>
                  <a:srgbClr val="86939c"/>
                </a:solidFill>
                <a:latin typeface="Calibri"/>
              </a:rPr>
              <a:t>O continente africano permanece majoritário na rabeira do pelotão: 29 anos de expectativa de vida na Serra Leoa, 33 anos em Angola e 37 anos na República Democrática do Congo (RDC). No outro extremo do ranking, o Japão segue disparado na frente: 85 anos.</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p:txBody>
      </p:sp>
      <p:sp>
        <p:nvSpPr>
          <p:cNvPr id="704" name="CaixaDeTexto 11"/>
          <p:cNvSpPr/>
          <p:nvPr/>
        </p:nvSpPr>
        <p:spPr>
          <a:xfrm>
            <a:off x="2683440" y="996840"/>
            <a:ext cx="34653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Eficiência dos Sistemas</a:t>
            </a:r>
            <a:endParaRPr b="0" lang="pt-BR" sz="2800" spc="-1" strike="noStrike">
              <a:solidFill>
                <a:srgbClr val="000000"/>
              </a:solidFill>
              <a:latin typeface="Arial"/>
            </a:endParaRPr>
          </a:p>
        </p:txBody>
      </p:sp>
      <p:sp>
        <p:nvSpPr>
          <p:cNvPr id="705" name="Retângulo 12"/>
          <p:cNvSpPr/>
          <p:nvPr/>
        </p:nvSpPr>
        <p:spPr>
          <a:xfrm>
            <a:off x="2920680" y="7743600"/>
            <a:ext cx="12097080" cy="1004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2000" spc="-1" strike="noStrike">
                <a:solidFill>
                  <a:srgbClr val="002060"/>
                </a:solidFill>
                <a:latin typeface="Calibri"/>
              </a:rPr>
              <a:t>Quando fazemos uma análise da saúde no mundo, é possível perceber que independente de formato, os países estão migrando de um modelo baseado em volume de serviços para um que se baseia no valor trazido pelos serviços. Ou seja, em resumo: gerar o melhor resultado com o menor custo.</a:t>
            </a:r>
            <a:endParaRPr b="0" lang="pt-BR" sz="2000" spc="-1" strike="noStrike">
              <a:solidFill>
                <a:srgbClr val="000000"/>
              </a:solidFill>
              <a:latin typeface="Arial"/>
            </a:endParaRPr>
          </a:p>
        </p:txBody>
      </p:sp>
      <p:sp>
        <p:nvSpPr>
          <p:cNvPr id="706" name="Retângulo 7">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Espaço Reservado para Conteúdo 5"/>
          <p:cNvSpPr/>
          <p:nvPr/>
        </p:nvSpPr>
        <p:spPr>
          <a:xfrm>
            <a:off x="2663280" y="5359680"/>
            <a:ext cx="12241080" cy="3240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561"/>
              </a:spcBef>
              <a:tabLst>
                <a:tab algn="l" pos="0"/>
              </a:tabLst>
            </a:pPr>
            <a:endParaRPr b="0" lang="pt-BR" sz="2800" spc="-1" strike="noStrike">
              <a:solidFill>
                <a:schemeClr val="accent1">
                  <a:lumMod val="50000"/>
                </a:schemeClr>
              </a:solidFill>
              <a:latin typeface="Calibri"/>
            </a:endParaRPr>
          </a:p>
        </p:txBody>
      </p:sp>
      <p:sp>
        <p:nvSpPr>
          <p:cNvPr id="708" name="CaixaDeTexto 1"/>
          <p:cNvSpPr/>
          <p:nvPr/>
        </p:nvSpPr>
        <p:spPr>
          <a:xfrm>
            <a:off x="5932800" y="2273040"/>
            <a:ext cx="7025400" cy="820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4800" spc="-1" strike="noStrike">
                <a:solidFill>
                  <a:srgbClr val="003e7e"/>
                </a:solidFill>
                <a:latin typeface="Calibri"/>
              </a:rPr>
              <a:t>Sistemas de Saúde no Brasil</a:t>
            </a:r>
            <a:endParaRPr b="0" lang="pt-BR" sz="4800" spc="-1" strike="noStrike">
              <a:solidFill>
                <a:srgbClr val="000000"/>
              </a:solidFill>
              <a:latin typeface="Arial"/>
            </a:endParaRPr>
          </a:p>
        </p:txBody>
      </p:sp>
      <p:sp>
        <p:nvSpPr>
          <p:cNvPr id="709" name="CaixaDeTexto 5"/>
          <p:cNvSpPr/>
          <p:nvPr/>
        </p:nvSpPr>
        <p:spPr>
          <a:xfrm>
            <a:off x="5183640" y="4048920"/>
            <a:ext cx="8208720" cy="1369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2800" spc="-1" strike="noStrike">
                <a:solidFill>
                  <a:srgbClr val="86939c"/>
                </a:solidFill>
                <a:latin typeface="Calibri"/>
              </a:rPr>
              <a:t>__________________________________________</a:t>
            </a:r>
            <a:endParaRPr b="0" lang="pt-BR" sz="2800" spc="-1" strike="noStrike">
              <a:solidFill>
                <a:srgbClr val="000000"/>
              </a:solidFill>
              <a:latin typeface="Arial"/>
            </a:endParaRPr>
          </a:p>
          <a:p>
            <a:pPr algn="ctr">
              <a:lnSpc>
                <a:spcPct val="100000"/>
              </a:lnSpc>
            </a:pPr>
            <a:r>
              <a:rPr b="0" lang="pt-BR" sz="2800" spc="-1" strike="noStrike">
                <a:solidFill>
                  <a:srgbClr val="86939c"/>
                </a:solidFill>
                <a:latin typeface="Calibri"/>
              </a:rPr>
              <a:t>Incentivos, Conflitos de Interesse e Judicialização</a:t>
            </a:r>
            <a:endParaRPr b="0" lang="pt-BR" sz="2800" spc="-1" strike="noStrike">
              <a:solidFill>
                <a:srgbClr val="000000"/>
              </a:solidFill>
              <a:latin typeface="Arial"/>
            </a:endParaRPr>
          </a:p>
          <a:p>
            <a:pPr algn="ctr">
              <a:lnSpc>
                <a:spcPct val="100000"/>
              </a:lnSpc>
            </a:pPr>
            <a:r>
              <a:rPr b="0" lang="pt-BR" sz="2800" spc="-1" strike="noStrike">
                <a:solidFill>
                  <a:srgbClr val="86939c"/>
                </a:solidFill>
                <a:latin typeface="Calibri"/>
              </a:rPr>
              <a:t>_________________________________________</a:t>
            </a:r>
            <a:endParaRPr b="0" lang="pt-BR" sz="2800" spc="-1" strike="noStrike">
              <a:solidFill>
                <a:srgbClr val="000000"/>
              </a:solidFill>
              <a:latin typeface="Arial"/>
            </a:endParaRPr>
          </a:p>
        </p:txBody>
      </p:sp>
      <p:sp>
        <p:nvSpPr>
          <p:cNvPr id="710" name="CaixaDeTexto 8"/>
          <p:cNvSpPr/>
          <p:nvPr/>
        </p:nvSpPr>
        <p:spPr>
          <a:xfrm>
            <a:off x="7056000" y="6425640"/>
            <a:ext cx="4175640" cy="14302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pt-BR" sz="2200" spc="-1" strike="noStrike" u="sng">
                <a:solidFill>
                  <a:srgbClr val="86939c"/>
                </a:solidFill>
                <a:uFillTx/>
                <a:latin typeface="Calibri"/>
              </a:rPr>
              <a:t>Curso: MBA Executivo</a:t>
            </a:r>
            <a:endParaRPr b="0" lang="pt-BR" sz="2200" spc="-1" strike="noStrike">
              <a:solidFill>
                <a:srgbClr val="000000"/>
              </a:solidFill>
              <a:latin typeface="Arial"/>
            </a:endParaRPr>
          </a:p>
          <a:p>
            <a:pPr algn="ctr">
              <a:lnSpc>
                <a:spcPct val="100000"/>
              </a:lnSpc>
            </a:pPr>
            <a:endParaRPr b="0" lang="pt-BR" sz="2200" spc="-1" strike="noStrike">
              <a:solidFill>
                <a:srgbClr val="000000"/>
              </a:solidFill>
              <a:latin typeface="Arial"/>
            </a:endParaRPr>
          </a:p>
          <a:p>
            <a:pPr algn="ctr">
              <a:lnSpc>
                <a:spcPct val="100000"/>
              </a:lnSpc>
            </a:pPr>
            <a:r>
              <a:rPr b="0" lang="pt-BR" sz="2200" spc="-1" strike="noStrike">
                <a:solidFill>
                  <a:srgbClr val="86939c"/>
                </a:solidFill>
                <a:latin typeface="Calibri"/>
              </a:rPr>
              <a:t>Professor: Fernando Fernandes</a:t>
            </a:r>
            <a:endParaRPr b="0" lang="pt-BR" sz="2200" spc="-1" strike="noStrike">
              <a:solidFill>
                <a:srgbClr val="000000"/>
              </a:solidFill>
              <a:latin typeface="Arial"/>
            </a:endParaRPr>
          </a:p>
          <a:p>
            <a:pPr algn="ctr">
              <a:lnSpc>
                <a:spcPct val="100000"/>
              </a:lnSpc>
            </a:pPr>
            <a:r>
              <a:rPr b="0" lang="pt-BR" sz="2200" spc="-1" strike="noStrike">
                <a:solidFill>
                  <a:srgbClr val="86939c"/>
                </a:solidFill>
                <a:latin typeface="Calibri"/>
              </a:rPr>
              <a:t>Coordenador: Adriana Maria André</a:t>
            </a:r>
            <a:endParaRPr b="0" lang="pt-BR" sz="2200" spc="-1" strike="noStrike">
              <a:solidFill>
                <a:srgbClr val="000000"/>
              </a:solidFill>
              <a:latin typeface="Arial"/>
            </a:endParaRPr>
          </a:p>
        </p:txBody>
      </p:sp>
      <p:sp>
        <p:nvSpPr>
          <p:cNvPr id="711" name="CaixaDeTexto 7"/>
          <p:cNvSpPr/>
          <p:nvPr/>
        </p:nvSpPr>
        <p:spPr>
          <a:xfrm>
            <a:off x="12847680" y="9611640"/>
            <a:ext cx="1610640" cy="3945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pt-BR" sz="2000" spc="-1" strike="noStrike">
                <a:solidFill>
                  <a:srgbClr val="86939c"/>
                </a:solidFill>
                <a:latin typeface="Calibri"/>
              </a:rPr>
              <a:t>Bloco: 02 / 05</a:t>
            </a:r>
            <a:endParaRPr b="0" lang="pt-B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aixaDeTexto 4"/>
          <p:cNvSpPr/>
          <p:nvPr/>
        </p:nvSpPr>
        <p:spPr>
          <a:xfrm>
            <a:off x="2691360" y="318960"/>
            <a:ext cx="67082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Componentes de Sistema de Saúde</a:t>
            </a:r>
            <a:endParaRPr b="0" lang="pt-BR" sz="3600" spc="-1" strike="noStrike">
              <a:solidFill>
                <a:srgbClr val="000000"/>
              </a:solidFill>
              <a:latin typeface="Arial"/>
            </a:endParaRPr>
          </a:p>
        </p:txBody>
      </p:sp>
      <p:sp>
        <p:nvSpPr>
          <p:cNvPr id="375" name="Retângulo 23"/>
          <p:cNvSpPr/>
          <p:nvPr/>
        </p:nvSpPr>
        <p:spPr>
          <a:xfrm>
            <a:off x="2712240" y="1401480"/>
            <a:ext cx="43142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Político – Modelo de Gestão </a:t>
            </a:r>
            <a:endParaRPr b="0" lang="pt-BR" sz="2800" spc="-1" strike="noStrike">
              <a:solidFill>
                <a:srgbClr val="000000"/>
              </a:solidFill>
              <a:latin typeface="Arial"/>
            </a:endParaRPr>
          </a:p>
        </p:txBody>
      </p:sp>
      <p:sp>
        <p:nvSpPr>
          <p:cNvPr id="376" name="Retângulo 24"/>
          <p:cNvSpPr/>
          <p:nvPr/>
        </p:nvSpPr>
        <p:spPr>
          <a:xfrm>
            <a:off x="4070880" y="4095720"/>
            <a:ext cx="5958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Econômico – Modelo de Financiamento </a:t>
            </a:r>
            <a:endParaRPr b="0" lang="pt-BR" sz="2800" spc="-1" strike="noStrike">
              <a:solidFill>
                <a:srgbClr val="000000"/>
              </a:solidFill>
              <a:latin typeface="Arial"/>
            </a:endParaRPr>
          </a:p>
        </p:txBody>
      </p:sp>
      <p:sp>
        <p:nvSpPr>
          <p:cNvPr id="377" name="Retângulo 25"/>
          <p:cNvSpPr/>
          <p:nvPr/>
        </p:nvSpPr>
        <p:spPr>
          <a:xfrm>
            <a:off x="5929920" y="6787080"/>
            <a:ext cx="45352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Técnico – Modelo Assistencial </a:t>
            </a:r>
            <a:endParaRPr b="0" lang="pt-BR" sz="2800" spc="-1" strike="noStrike">
              <a:solidFill>
                <a:srgbClr val="000000"/>
              </a:solidFill>
              <a:latin typeface="Arial"/>
            </a:endParaRPr>
          </a:p>
        </p:txBody>
      </p:sp>
      <p:sp>
        <p:nvSpPr>
          <p:cNvPr id="378" name="Retângulo 26"/>
          <p:cNvSpPr/>
          <p:nvPr/>
        </p:nvSpPr>
        <p:spPr>
          <a:xfrm>
            <a:off x="3095280" y="2033280"/>
            <a:ext cx="11521080" cy="20998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200" spc="-1" strike="noStrike">
                <a:solidFill>
                  <a:srgbClr val="86939c"/>
                </a:solidFill>
                <a:latin typeface="Calibri"/>
              </a:rPr>
              <a:t>Decisões políticas</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Definições de prioridades regionais</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Definição de prioridades sociais</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Definições de grupos econômicos</a:t>
            </a:r>
            <a:endParaRPr b="0" lang="pt-BR" sz="2200" spc="-1" strike="noStrike">
              <a:solidFill>
                <a:srgbClr val="000000"/>
              </a:solidFill>
              <a:latin typeface="Arial"/>
            </a:endParaRPr>
          </a:p>
        </p:txBody>
      </p:sp>
      <p:sp>
        <p:nvSpPr>
          <p:cNvPr id="379" name="Retângulo 27"/>
          <p:cNvSpPr/>
          <p:nvPr/>
        </p:nvSpPr>
        <p:spPr>
          <a:xfrm>
            <a:off x="4469040" y="4777200"/>
            <a:ext cx="11521080" cy="20998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200" spc="-1" strike="noStrike">
                <a:solidFill>
                  <a:srgbClr val="86939c"/>
                </a:solidFill>
                <a:latin typeface="Calibri"/>
              </a:rPr>
              <a:t>Origem do financiamento – Público e/ou Privado</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Alocação dos recursos</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Financiamento para curto ou longo prazo</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Definição de orçamentos</a:t>
            </a:r>
            <a:endParaRPr b="0" lang="pt-BR" sz="2200" spc="-1" strike="noStrike">
              <a:solidFill>
                <a:srgbClr val="000000"/>
              </a:solidFill>
              <a:latin typeface="Arial"/>
            </a:endParaRPr>
          </a:p>
        </p:txBody>
      </p:sp>
      <p:sp>
        <p:nvSpPr>
          <p:cNvPr id="380" name="Retângulo 28"/>
          <p:cNvSpPr/>
          <p:nvPr/>
        </p:nvSpPr>
        <p:spPr>
          <a:xfrm>
            <a:off x="6311520" y="7468560"/>
            <a:ext cx="11521080" cy="20998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200" spc="-1" strike="noStrike">
                <a:solidFill>
                  <a:srgbClr val="86939c"/>
                </a:solidFill>
                <a:latin typeface="Calibri"/>
              </a:rPr>
              <a:t>Estratégias de Saúde</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Esferas de atuação</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Embasamento científico</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Protocolos Clínicos</a:t>
            </a:r>
            <a:endParaRPr b="0" lang="pt-BR" sz="2200" spc="-1" strike="noStrike">
              <a:solidFill>
                <a:srgbClr val="000000"/>
              </a:solidFill>
              <a:latin typeface="Arial"/>
            </a:endParaRPr>
          </a:p>
        </p:txBody>
      </p:sp>
      <p:pic>
        <p:nvPicPr>
          <p:cNvPr id="381" name="Gráfico 29" descr="Médico com preenchimento sólido"/>
          <p:cNvPicPr/>
          <p:nvPr/>
        </p:nvPicPr>
        <p:blipFill>
          <a:blip r:embed="rId1"/>
          <a:stretch/>
        </p:blipFill>
        <p:spPr>
          <a:xfrm>
            <a:off x="11023560" y="6464880"/>
            <a:ext cx="1036080" cy="1036080"/>
          </a:xfrm>
          <a:prstGeom prst="rect">
            <a:avLst/>
          </a:prstGeom>
          <a:ln w="0">
            <a:noFill/>
          </a:ln>
        </p:spPr>
      </p:pic>
      <p:pic>
        <p:nvPicPr>
          <p:cNvPr id="382" name="Gráfico 30" descr="Dinheiro com preenchimento sólido"/>
          <p:cNvPicPr/>
          <p:nvPr/>
        </p:nvPicPr>
        <p:blipFill>
          <a:blip r:embed="rId2"/>
          <a:stretch/>
        </p:blipFill>
        <p:spPr>
          <a:xfrm>
            <a:off x="10658520" y="3697920"/>
            <a:ext cx="1078920" cy="1078920"/>
          </a:xfrm>
          <a:prstGeom prst="rect">
            <a:avLst/>
          </a:prstGeom>
          <a:ln w="0">
            <a:noFill/>
          </a:ln>
        </p:spPr>
      </p:pic>
      <p:pic>
        <p:nvPicPr>
          <p:cNvPr id="383" name="Gráfico 31" descr="Perguntas com preenchimento sólido"/>
          <p:cNvPicPr/>
          <p:nvPr/>
        </p:nvPicPr>
        <p:blipFill>
          <a:blip r:embed="rId3"/>
          <a:stretch/>
        </p:blipFill>
        <p:spPr>
          <a:xfrm>
            <a:off x="7789680" y="1069560"/>
            <a:ext cx="1078920" cy="1078920"/>
          </a:xfrm>
          <a:prstGeom prst="rect">
            <a:avLst/>
          </a:prstGeom>
          <a:ln w="0">
            <a:noFill/>
          </a:ln>
        </p:spPr>
      </p:pic>
      <p:sp>
        <p:nvSpPr>
          <p:cNvPr id="384" name="Seta Dobrada 1"/>
          <p:cNvSpPr/>
          <p:nvPr/>
        </p:nvSpPr>
        <p:spPr>
          <a:xfrm rot="10800000">
            <a:off x="5088240" y="6626520"/>
            <a:ext cx="797040" cy="1367640"/>
          </a:xfrm>
          <a:prstGeom prst="bentArrow">
            <a:avLst>
              <a:gd name="adj1" fmla="val 25000"/>
              <a:gd name="adj2" fmla="val 25000"/>
              <a:gd name="adj3" fmla="val 50000"/>
              <a:gd name="adj4" fmla="val 43750"/>
            </a:avLst>
          </a:prstGeom>
          <a:solidFill>
            <a:srgbClr val="003a79"/>
          </a:solidFill>
          <a:ln>
            <a:solidFill>
              <a:srgbClr val="002a59"/>
            </a:solidFill>
          </a:ln>
          <a:scene3d>
            <a:camera prst="orthographicFront">
              <a:rot lat="0" lon="10200000" rev="0"/>
            </a:camera>
            <a:lightRig dir="t" rig="threePt"/>
          </a:scene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2700" spc="-1" strike="noStrike">
              <a:solidFill>
                <a:srgbClr val="202427"/>
              </a:solidFill>
              <a:latin typeface="Lato regular"/>
            </a:endParaRPr>
          </a:p>
        </p:txBody>
      </p:sp>
      <p:sp>
        <p:nvSpPr>
          <p:cNvPr id="385" name="Seta Dobrada 12"/>
          <p:cNvSpPr/>
          <p:nvPr/>
        </p:nvSpPr>
        <p:spPr>
          <a:xfrm rot="10800000">
            <a:off x="3391920" y="4074480"/>
            <a:ext cx="797040" cy="1367640"/>
          </a:xfrm>
          <a:prstGeom prst="bentArrow">
            <a:avLst>
              <a:gd name="adj1" fmla="val 25000"/>
              <a:gd name="adj2" fmla="val 25000"/>
              <a:gd name="adj3" fmla="val 50000"/>
              <a:gd name="adj4" fmla="val 43750"/>
            </a:avLst>
          </a:prstGeom>
          <a:solidFill>
            <a:srgbClr val="003a79"/>
          </a:solidFill>
          <a:ln>
            <a:solidFill>
              <a:srgbClr val="002a59"/>
            </a:solidFill>
          </a:ln>
          <a:scene3d>
            <a:camera prst="orthographicFront">
              <a:rot lat="0" lon="10200000" rev="0"/>
            </a:camera>
            <a:lightRig dir="t" rig="threePt"/>
          </a:scene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2700" spc="-1" strike="noStrike">
              <a:solidFill>
                <a:srgbClr val="202427"/>
              </a:solidFill>
              <a:latin typeface="Lato regular"/>
            </a:endParaRPr>
          </a:p>
        </p:txBody>
      </p:sp>
      <p:sp>
        <p:nvSpPr>
          <p:cNvPr id="386" name="Retângulo 2">
            <a:hlinkClick r:id="rId4"/>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aixaDeTexto 4"/>
          <p:cNvSpPr/>
          <p:nvPr/>
        </p:nvSpPr>
        <p:spPr>
          <a:xfrm>
            <a:off x="2679120" y="318960"/>
            <a:ext cx="365436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Mercado de Saúde</a:t>
            </a:r>
            <a:endParaRPr b="0" lang="pt-BR" sz="3600" spc="-1" strike="noStrike">
              <a:solidFill>
                <a:srgbClr val="000000"/>
              </a:solidFill>
              <a:latin typeface="Arial"/>
            </a:endParaRPr>
          </a:p>
        </p:txBody>
      </p:sp>
      <p:sp>
        <p:nvSpPr>
          <p:cNvPr id="713" name="AutoShape 6"/>
          <p:cNvSpPr/>
          <p:nvPr/>
        </p:nvSpPr>
        <p:spPr>
          <a:xfrm>
            <a:off x="4337280" y="4635720"/>
            <a:ext cx="2448360" cy="1588320"/>
          </a:xfrm>
          <a:prstGeom prst="roundRect">
            <a:avLst>
              <a:gd name="adj" fmla="val 16667"/>
            </a:avLst>
          </a:prstGeom>
          <a:solidFill>
            <a:srgbClr val="00ffff">
              <a:alpha val="38000"/>
            </a:srgbClr>
          </a:solidFill>
          <a:ln w="0">
            <a:noFill/>
          </a:ln>
        </p:spPr>
        <p:style>
          <a:lnRef idx="0"/>
          <a:fillRef idx="0"/>
          <a:effectRef idx="0"/>
          <a:fontRef idx="minor"/>
        </p:style>
        <p:txBody>
          <a:bodyPr wrap="none" lIns="90000" rIns="90000" tIns="45000" bIns="45000" anchor="ctr">
            <a:noAutofit/>
          </a:bodyPr>
          <a:p>
            <a:pPr algn="ctr">
              <a:lnSpc>
                <a:spcPct val="100000"/>
              </a:lnSpc>
            </a:pPr>
            <a:r>
              <a:rPr b="1" lang="pt-BR" sz="2200" spc="-1" strike="noStrike">
                <a:solidFill>
                  <a:srgbClr val="202427"/>
                </a:solidFill>
                <a:latin typeface="Calibri"/>
              </a:rPr>
              <a:t>Beneficiários</a:t>
            </a:r>
            <a:endParaRPr b="0" lang="pt-BR" sz="2200" spc="-1" strike="noStrike">
              <a:solidFill>
                <a:srgbClr val="000000"/>
              </a:solidFill>
              <a:latin typeface="Arial"/>
            </a:endParaRPr>
          </a:p>
          <a:p>
            <a:pPr algn="ctr">
              <a:lnSpc>
                <a:spcPct val="100000"/>
              </a:lnSpc>
            </a:pPr>
            <a:r>
              <a:rPr b="0" lang="pt-BR" sz="2000" spc="-1" strike="noStrike">
                <a:solidFill>
                  <a:srgbClr val="202427"/>
                </a:solidFill>
                <a:latin typeface="Calibri"/>
              </a:rPr>
              <a:t>Pessoas Físicas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e/Ou</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Empresas (RH)</a:t>
            </a:r>
            <a:endParaRPr b="0" lang="pt-BR" sz="2000" spc="-1" strike="noStrike">
              <a:solidFill>
                <a:srgbClr val="000000"/>
              </a:solidFill>
              <a:latin typeface="Arial"/>
            </a:endParaRPr>
          </a:p>
        </p:txBody>
      </p:sp>
      <p:sp>
        <p:nvSpPr>
          <p:cNvPr id="714" name="Line 18"/>
          <p:cNvSpPr/>
          <p:nvPr/>
        </p:nvSpPr>
        <p:spPr>
          <a:xfrm>
            <a:off x="7068240" y="5441400"/>
            <a:ext cx="1287000" cy="360"/>
          </a:xfrm>
          <a:prstGeom prst="line">
            <a:avLst/>
          </a:prstGeom>
          <a:ln w="9525">
            <a:solidFill>
              <a:srgbClr val="0000ff"/>
            </a:solidFill>
            <a:round/>
            <a:tailEnd len="med" type="triangle" w="med"/>
          </a:ln>
        </p:spPr>
        <p:style>
          <a:lnRef idx="0"/>
          <a:fillRef idx="0"/>
          <a:effectRef idx="0"/>
          <a:fontRef idx="minor"/>
        </p:style>
        <p:txBody>
          <a:bodyPr lIns="90000" rIns="90000" tIns="-44640" bIns="-44640" anchor="ctr" anchorCtr="1">
            <a:noAutofit/>
          </a:bodyPr>
          <a:p>
            <a:endParaRPr b="0" lang="en-US" sz="2700" spc="-1" strike="noStrike">
              <a:solidFill>
                <a:srgbClr val="202427"/>
              </a:solidFill>
              <a:latin typeface="Calibri"/>
            </a:endParaRPr>
          </a:p>
        </p:txBody>
      </p:sp>
      <p:sp>
        <p:nvSpPr>
          <p:cNvPr id="715" name="Line 19"/>
          <p:cNvSpPr/>
          <p:nvPr/>
        </p:nvSpPr>
        <p:spPr>
          <a:xfrm>
            <a:off x="11014920" y="5441400"/>
            <a:ext cx="1143000" cy="360"/>
          </a:xfrm>
          <a:prstGeom prst="line">
            <a:avLst/>
          </a:prstGeom>
          <a:ln w="9525">
            <a:solidFill>
              <a:srgbClr val="0000ff"/>
            </a:solidFill>
            <a:round/>
            <a:tailEnd len="med" type="triangle" w="med"/>
          </a:ln>
        </p:spPr>
        <p:style>
          <a:lnRef idx="0"/>
          <a:fillRef idx="0"/>
          <a:effectRef idx="0"/>
          <a:fontRef idx="minor"/>
        </p:style>
        <p:txBody>
          <a:bodyPr lIns="90000" rIns="90000" tIns="-44640" bIns="-44640" anchor="ctr" anchorCtr="1">
            <a:noAutofit/>
          </a:bodyPr>
          <a:p>
            <a:endParaRPr b="0" lang="en-US" sz="2700" spc="-1" strike="noStrike">
              <a:solidFill>
                <a:srgbClr val="202427"/>
              </a:solidFill>
              <a:latin typeface="Calibri"/>
            </a:endParaRPr>
          </a:p>
        </p:txBody>
      </p:sp>
      <p:sp>
        <p:nvSpPr>
          <p:cNvPr id="716" name="Line 20"/>
          <p:cNvSpPr/>
          <p:nvPr/>
        </p:nvSpPr>
        <p:spPr>
          <a:xfrm>
            <a:off x="7869960" y="4069800"/>
            <a:ext cx="360" cy="1257120"/>
          </a:xfrm>
          <a:prstGeom prst="line">
            <a:avLst/>
          </a:prstGeom>
          <a:ln w="9525">
            <a:solidFill>
              <a:srgbClr val="202427"/>
            </a:solidFill>
            <a:round/>
            <a:tailEnd len="med" type="triangle" w="med"/>
          </a:ln>
        </p:spPr>
        <p:style>
          <a:lnRef idx="0"/>
          <a:fillRef idx="0"/>
          <a:effectRef idx="0"/>
          <a:fontRef idx="minor"/>
        </p:style>
        <p:txBody>
          <a:bodyPr lIns="90000" rIns="90000" tIns="45000" bIns="45000" anchor="ctr" anchorCtr="1">
            <a:noAutofit/>
          </a:bodyPr>
          <a:p>
            <a:endParaRPr b="0" lang="en-US" sz="2700" spc="-1" strike="noStrike">
              <a:solidFill>
                <a:srgbClr val="202427"/>
              </a:solidFill>
              <a:latin typeface="Calibri"/>
            </a:endParaRPr>
          </a:p>
        </p:txBody>
      </p:sp>
      <p:sp>
        <p:nvSpPr>
          <p:cNvPr id="717" name="Line 21"/>
          <p:cNvSpPr/>
          <p:nvPr/>
        </p:nvSpPr>
        <p:spPr>
          <a:xfrm>
            <a:off x="11472120" y="4069800"/>
            <a:ext cx="360" cy="1257120"/>
          </a:xfrm>
          <a:prstGeom prst="line">
            <a:avLst/>
          </a:prstGeom>
          <a:ln w="9525">
            <a:solidFill>
              <a:srgbClr val="202427"/>
            </a:solidFill>
            <a:round/>
            <a:tailEnd len="med" type="triangle" w="med"/>
          </a:ln>
        </p:spPr>
        <p:style>
          <a:lnRef idx="0"/>
          <a:fillRef idx="0"/>
          <a:effectRef idx="0"/>
          <a:fontRef idx="minor"/>
        </p:style>
        <p:txBody>
          <a:bodyPr lIns="90000" rIns="90000" tIns="45000" bIns="45000" anchor="ctr" anchorCtr="1">
            <a:noAutofit/>
          </a:bodyPr>
          <a:p>
            <a:endParaRPr b="0" lang="en-US" sz="2700" spc="-1" strike="noStrike">
              <a:solidFill>
                <a:srgbClr val="202427"/>
              </a:solidFill>
              <a:latin typeface="Calibri"/>
            </a:endParaRPr>
          </a:p>
        </p:txBody>
      </p:sp>
      <p:sp>
        <p:nvSpPr>
          <p:cNvPr id="718" name="Line 22"/>
          <p:cNvSpPr/>
          <p:nvPr/>
        </p:nvSpPr>
        <p:spPr>
          <a:xfrm flipV="1">
            <a:off x="6551640" y="6584400"/>
            <a:ext cx="360" cy="2164680"/>
          </a:xfrm>
          <a:prstGeom prst="line">
            <a:avLst/>
          </a:prstGeom>
          <a:ln w="9525">
            <a:solidFill>
              <a:srgbClr val="0000ff"/>
            </a:solidFill>
            <a:round/>
            <a:tailEnd len="med" type="triangle" w="med"/>
          </a:ln>
        </p:spPr>
        <p:style>
          <a:lnRef idx="0"/>
          <a:fillRef idx="0"/>
          <a:effectRef idx="0"/>
          <a:fontRef idx="minor"/>
        </p:style>
        <p:txBody>
          <a:bodyPr lIns="90000" rIns="90000" tIns="45000" bIns="45000" anchor="ctr" anchorCtr="1">
            <a:noAutofit/>
          </a:bodyPr>
          <a:p>
            <a:endParaRPr b="0" lang="en-US" sz="2700" spc="-1" strike="noStrike">
              <a:solidFill>
                <a:srgbClr val="202427"/>
              </a:solidFill>
              <a:latin typeface="Calibri"/>
            </a:endParaRPr>
          </a:p>
        </p:txBody>
      </p:sp>
      <p:sp>
        <p:nvSpPr>
          <p:cNvPr id="719" name="Line 23"/>
          <p:cNvSpPr/>
          <p:nvPr/>
        </p:nvSpPr>
        <p:spPr>
          <a:xfrm>
            <a:off x="6551640" y="8739000"/>
            <a:ext cx="7206480" cy="360"/>
          </a:xfrm>
          <a:prstGeom prst="line">
            <a:avLst/>
          </a:prstGeom>
          <a:ln w="9525">
            <a:solidFill>
              <a:srgbClr val="0000ff"/>
            </a:solidFill>
            <a:round/>
          </a:ln>
        </p:spPr>
        <p:style>
          <a:lnRef idx="0"/>
          <a:fillRef idx="0"/>
          <a:effectRef idx="0"/>
          <a:fontRef idx="minor"/>
        </p:style>
        <p:txBody>
          <a:bodyPr lIns="90000" rIns="90000" tIns="-44640" bIns="-44640" anchor="ctr" anchorCtr="1">
            <a:noAutofit/>
          </a:bodyPr>
          <a:p>
            <a:endParaRPr b="0" lang="en-US" sz="2700" spc="-1" strike="noStrike">
              <a:solidFill>
                <a:srgbClr val="202427"/>
              </a:solidFill>
              <a:latin typeface="Calibri"/>
            </a:endParaRPr>
          </a:p>
        </p:txBody>
      </p:sp>
      <p:sp>
        <p:nvSpPr>
          <p:cNvPr id="720" name="Line 24"/>
          <p:cNvSpPr/>
          <p:nvPr/>
        </p:nvSpPr>
        <p:spPr>
          <a:xfrm flipV="1">
            <a:off x="13758120" y="8487000"/>
            <a:ext cx="0" cy="277200"/>
          </a:xfrm>
          <a:prstGeom prst="line">
            <a:avLst/>
          </a:prstGeom>
          <a:ln w="9525">
            <a:solidFill>
              <a:srgbClr val="0000ff"/>
            </a:solidFill>
            <a:round/>
          </a:ln>
        </p:spPr>
        <p:style>
          <a:lnRef idx="0"/>
          <a:fillRef idx="0"/>
          <a:effectRef idx="0"/>
          <a:fontRef idx="minor"/>
        </p:style>
        <p:txBody>
          <a:bodyPr lIns="90000" rIns="90000" tIns="45000" bIns="45000" anchor="ctr" anchorCtr="1">
            <a:noAutofit/>
          </a:bodyPr>
          <a:p>
            <a:endParaRPr b="0" lang="en-US" sz="2700" spc="-1" strike="noStrike">
              <a:solidFill>
                <a:srgbClr val="202427"/>
              </a:solidFill>
              <a:latin typeface="Calibri"/>
            </a:endParaRPr>
          </a:p>
        </p:txBody>
      </p:sp>
      <p:sp>
        <p:nvSpPr>
          <p:cNvPr id="721" name="AutoShape 34"/>
          <p:cNvSpPr/>
          <p:nvPr/>
        </p:nvSpPr>
        <p:spPr>
          <a:xfrm>
            <a:off x="8536680" y="4635720"/>
            <a:ext cx="2400120" cy="1588320"/>
          </a:xfrm>
          <a:prstGeom prst="roundRect">
            <a:avLst>
              <a:gd name="adj" fmla="val 16667"/>
            </a:avLst>
          </a:prstGeom>
          <a:solidFill>
            <a:srgbClr val="008000">
              <a:alpha val="38000"/>
            </a:srgbClr>
          </a:solidFill>
          <a:ln w="0">
            <a:noFill/>
          </a:ln>
        </p:spPr>
        <p:style>
          <a:lnRef idx="0"/>
          <a:fillRef idx="0"/>
          <a:effectRef idx="0"/>
          <a:fontRef idx="minor"/>
        </p:style>
        <p:txBody>
          <a:bodyPr wrap="none" lIns="90000" rIns="90000" tIns="45000" bIns="45000" anchor="ctr">
            <a:noAutofit/>
          </a:bodyPr>
          <a:p>
            <a:pPr algn="ctr">
              <a:lnSpc>
                <a:spcPct val="100000"/>
              </a:lnSpc>
            </a:pPr>
            <a:r>
              <a:rPr b="0" lang="pt-BR" sz="2700" spc="-1" strike="noStrike">
                <a:solidFill>
                  <a:srgbClr val="202427"/>
                </a:solidFill>
                <a:latin typeface="Calibri"/>
              </a:rPr>
              <a:t>Planos de Saúde</a:t>
            </a:r>
            <a:endParaRPr b="0" lang="pt-BR" sz="2700" spc="-1" strike="noStrike">
              <a:solidFill>
                <a:srgbClr val="000000"/>
              </a:solidFill>
              <a:latin typeface="Arial"/>
            </a:endParaRPr>
          </a:p>
        </p:txBody>
      </p:sp>
      <p:sp>
        <p:nvSpPr>
          <p:cNvPr id="722" name="Line 21"/>
          <p:cNvSpPr/>
          <p:nvPr/>
        </p:nvSpPr>
        <p:spPr>
          <a:xfrm>
            <a:off x="14081760" y="1447560"/>
            <a:ext cx="360" cy="2629800"/>
          </a:xfrm>
          <a:prstGeom prst="line">
            <a:avLst/>
          </a:prstGeom>
          <a:ln w="9525">
            <a:solidFill>
              <a:srgbClr val="202427"/>
            </a:solidFill>
            <a:round/>
            <a:tailEnd len="med" type="triangle" w="med"/>
          </a:ln>
        </p:spPr>
        <p:style>
          <a:lnRef idx="0"/>
          <a:fillRef idx="0"/>
          <a:effectRef idx="0"/>
          <a:fontRef idx="minor"/>
        </p:style>
        <p:txBody>
          <a:bodyPr lIns="90000" rIns="90000" tIns="45000" bIns="45000" anchor="ctr" anchorCtr="1">
            <a:noAutofit/>
          </a:bodyPr>
          <a:p>
            <a:endParaRPr b="0" lang="en-US" sz="2700" spc="-1" strike="noStrike">
              <a:solidFill>
                <a:srgbClr val="202427"/>
              </a:solidFill>
              <a:latin typeface="Calibri"/>
            </a:endParaRPr>
          </a:p>
        </p:txBody>
      </p:sp>
      <p:sp>
        <p:nvSpPr>
          <p:cNvPr id="723" name="AutoShape 13"/>
          <p:cNvSpPr/>
          <p:nvPr/>
        </p:nvSpPr>
        <p:spPr>
          <a:xfrm>
            <a:off x="12747600" y="1785960"/>
            <a:ext cx="1319760" cy="1002240"/>
          </a:xfrm>
          <a:prstGeom prst="roundRect">
            <a:avLst>
              <a:gd name="adj" fmla="val 16667"/>
            </a:avLst>
          </a:prstGeom>
          <a:solidFill>
            <a:srgbClr val="800000">
              <a:alpha val="35000"/>
            </a:srgbClr>
          </a:solidFill>
          <a:ln w="0">
            <a:noFill/>
          </a:ln>
        </p:spPr>
        <p:style>
          <a:lnRef idx="0"/>
          <a:fillRef idx="0"/>
          <a:effectRef idx="0"/>
          <a:fontRef idx="minor"/>
        </p:style>
        <p:txBody>
          <a:bodyPr wrap="none" lIns="90000" rIns="90000" tIns="45000" bIns="45000" anchor="ctr">
            <a:noAutofit/>
          </a:bodyPr>
          <a:p>
            <a:pPr algn="ctr">
              <a:lnSpc>
                <a:spcPct val="100000"/>
              </a:lnSpc>
            </a:pPr>
            <a:r>
              <a:rPr b="0" lang="pt-BR" sz="2000" spc="-1" strike="noStrike">
                <a:solidFill>
                  <a:srgbClr val="202427"/>
                </a:solidFill>
                <a:latin typeface="Calibri"/>
              </a:rPr>
              <a:t>Indústria </a:t>
            </a:r>
            <a:endParaRPr b="0" lang="pt-BR" sz="2000" spc="-1" strike="noStrike">
              <a:solidFill>
                <a:srgbClr val="ffffff"/>
              </a:solidFill>
              <a:latin typeface="Arial"/>
            </a:endParaRPr>
          </a:p>
          <a:p>
            <a:pPr algn="ctr">
              <a:lnSpc>
                <a:spcPct val="100000"/>
              </a:lnSpc>
            </a:pPr>
            <a:r>
              <a:rPr b="0" lang="pt-BR" sz="2000" spc="-1" strike="noStrike">
                <a:solidFill>
                  <a:srgbClr val="202427"/>
                </a:solidFill>
                <a:latin typeface="Calibri"/>
              </a:rPr>
              <a:t>Farma</a:t>
            </a:r>
            <a:endParaRPr b="0" lang="pt-BR" sz="2000" spc="-1" strike="noStrike">
              <a:solidFill>
                <a:srgbClr val="ffffff"/>
              </a:solidFill>
              <a:latin typeface="Arial"/>
            </a:endParaRPr>
          </a:p>
        </p:txBody>
      </p:sp>
      <p:sp>
        <p:nvSpPr>
          <p:cNvPr id="724" name="AutoShape 13"/>
          <p:cNvSpPr/>
          <p:nvPr/>
        </p:nvSpPr>
        <p:spPr>
          <a:xfrm>
            <a:off x="14128920" y="1785960"/>
            <a:ext cx="1384920" cy="1002240"/>
          </a:xfrm>
          <a:prstGeom prst="roundRect">
            <a:avLst>
              <a:gd name="adj" fmla="val 16667"/>
            </a:avLst>
          </a:prstGeom>
          <a:solidFill>
            <a:srgbClr val="800000">
              <a:alpha val="35000"/>
            </a:srgbClr>
          </a:solidFill>
          <a:ln w="0">
            <a:noFill/>
          </a:ln>
        </p:spPr>
        <p:style>
          <a:lnRef idx="0"/>
          <a:fillRef idx="0"/>
          <a:effectRef idx="0"/>
          <a:fontRef idx="minor"/>
        </p:style>
        <p:txBody>
          <a:bodyPr wrap="none" lIns="90000" rIns="90000" tIns="45000" bIns="45000" anchor="ctr">
            <a:noAutofit/>
          </a:bodyPr>
          <a:p>
            <a:pPr algn="ctr">
              <a:lnSpc>
                <a:spcPct val="100000"/>
              </a:lnSpc>
            </a:pPr>
            <a:r>
              <a:rPr b="0" lang="pt-BR" sz="2000" spc="-1" strike="noStrike">
                <a:solidFill>
                  <a:srgbClr val="202427"/>
                </a:solidFill>
                <a:latin typeface="Calibri"/>
              </a:rPr>
              <a:t>Indústria </a:t>
            </a:r>
            <a:endParaRPr b="0" lang="pt-BR" sz="2000" spc="-1" strike="noStrike">
              <a:solidFill>
                <a:srgbClr val="ffffff"/>
              </a:solidFill>
              <a:latin typeface="Arial"/>
            </a:endParaRPr>
          </a:p>
          <a:p>
            <a:pPr algn="ctr">
              <a:lnSpc>
                <a:spcPct val="100000"/>
              </a:lnSpc>
            </a:pPr>
            <a:r>
              <a:rPr b="0" lang="pt-BR" sz="2000" spc="-1" strike="noStrike">
                <a:solidFill>
                  <a:srgbClr val="202427"/>
                </a:solidFill>
                <a:latin typeface="Calibri"/>
              </a:rPr>
              <a:t>Devices</a:t>
            </a:r>
            <a:endParaRPr b="0" lang="pt-BR" sz="2000" spc="-1" strike="noStrike">
              <a:solidFill>
                <a:srgbClr val="ffffff"/>
              </a:solidFill>
              <a:latin typeface="Arial"/>
            </a:endParaRPr>
          </a:p>
        </p:txBody>
      </p:sp>
      <p:sp>
        <p:nvSpPr>
          <p:cNvPr id="725" name="Line 23"/>
          <p:cNvSpPr/>
          <p:nvPr/>
        </p:nvSpPr>
        <p:spPr>
          <a:xfrm>
            <a:off x="5329080" y="1447560"/>
            <a:ext cx="8752680" cy="360"/>
          </a:xfrm>
          <a:prstGeom prst="line">
            <a:avLst/>
          </a:prstGeom>
          <a:ln w="9525">
            <a:solidFill>
              <a:srgbClr val="202427">
                <a:lumMod val="65000"/>
                <a:lumOff val="35000"/>
              </a:srgbClr>
            </a:solidFill>
            <a:round/>
          </a:ln>
        </p:spPr>
        <p:style>
          <a:lnRef idx="0"/>
          <a:fillRef idx="0"/>
          <a:effectRef idx="0"/>
          <a:fontRef idx="minor"/>
        </p:style>
        <p:txBody>
          <a:bodyPr lIns="90000" rIns="90000" tIns="-44640" bIns="-44640" anchor="ctr" anchorCtr="1">
            <a:noAutofit/>
          </a:bodyPr>
          <a:p>
            <a:endParaRPr b="0" lang="en-US" sz="2700" spc="-1" strike="noStrike">
              <a:solidFill>
                <a:srgbClr val="202427"/>
              </a:solidFill>
              <a:latin typeface="Calibri"/>
            </a:endParaRPr>
          </a:p>
        </p:txBody>
      </p:sp>
      <p:sp>
        <p:nvSpPr>
          <p:cNvPr id="726" name="Line 22"/>
          <p:cNvSpPr/>
          <p:nvPr/>
        </p:nvSpPr>
        <p:spPr>
          <a:xfrm>
            <a:off x="5329080" y="1447560"/>
            <a:ext cx="360" cy="1022040"/>
          </a:xfrm>
          <a:prstGeom prst="line">
            <a:avLst/>
          </a:prstGeom>
          <a:ln w="9525">
            <a:solidFill>
              <a:srgbClr val="202427">
                <a:lumMod val="65000"/>
                <a:lumOff val="35000"/>
              </a:srgbClr>
            </a:solidFill>
            <a:round/>
            <a:tailEnd len="med" type="triangle" w="med"/>
          </a:ln>
        </p:spPr>
        <p:style>
          <a:lnRef idx="0"/>
          <a:fillRef idx="0"/>
          <a:effectRef idx="0"/>
          <a:fontRef idx="minor"/>
        </p:style>
        <p:txBody>
          <a:bodyPr lIns="90000" rIns="90000" tIns="45000" bIns="45000" anchor="ctr" anchorCtr="1">
            <a:noAutofit/>
          </a:bodyPr>
          <a:p>
            <a:endParaRPr b="0" lang="en-US" sz="2700" spc="-1" strike="noStrike">
              <a:solidFill>
                <a:srgbClr val="202427"/>
              </a:solidFill>
              <a:latin typeface="Calibri"/>
            </a:endParaRPr>
          </a:p>
        </p:txBody>
      </p:sp>
      <p:sp>
        <p:nvSpPr>
          <p:cNvPr id="727" name="Line 20"/>
          <p:cNvSpPr/>
          <p:nvPr/>
        </p:nvSpPr>
        <p:spPr>
          <a:xfrm flipV="1">
            <a:off x="5329080" y="3805920"/>
            <a:ext cx="360" cy="740880"/>
          </a:xfrm>
          <a:prstGeom prst="line">
            <a:avLst/>
          </a:prstGeom>
          <a:ln w="9525">
            <a:solidFill>
              <a:srgbClr val="202427"/>
            </a:solidFill>
            <a:round/>
            <a:tailEnd len="med" type="triangle" w="med"/>
          </a:ln>
        </p:spPr>
        <p:style>
          <a:lnRef idx="0"/>
          <a:fillRef idx="0"/>
          <a:effectRef idx="0"/>
          <a:fontRef idx="minor"/>
        </p:style>
        <p:txBody>
          <a:bodyPr lIns="90000" rIns="90000" tIns="45000" bIns="45000" anchor="ctr" anchorCtr="1">
            <a:noAutofit/>
          </a:bodyPr>
          <a:p>
            <a:endParaRPr b="0" lang="en-US" sz="2700" spc="-1" strike="noStrike">
              <a:solidFill>
                <a:srgbClr val="202427"/>
              </a:solidFill>
              <a:latin typeface="Calibri"/>
            </a:endParaRPr>
          </a:p>
        </p:txBody>
      </p:sp>
      <p:sp>
        <p:nvSpPr>
          <p:cNvPr id="728" name="TextBox 1"/>
          <p:cNvSpPr/>
          <p:nvPr/>
        </p:nvSpPr>
        <p:spPr>
          <a:xfrm>
            <a:off x="4858920" y="4056840"/>
            <a:ext cx="35352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700" spc="-1" strike="noStrike">
                <a:solidFill>
                  <a:srgbClr val="ff0000"/>
                </a:solidFill>
                <a:latin typeface="Calibri"/>
              </a:rPr>
              <a:t>$</a:t>
            </a:r>
            <a:endParaRPr b="0" lang="pt-BR" sz="2700" spc="-1" strike="noStrike">
              <a:solidFill>
                <a:srgbClr val="000000"/>
              </a:solidFill>
              <a:latin typeface="Arial"/>
            </a:endParaRPr>
          </a:p>
        </p:txBody>
      </p:sp>
      <p:sp>
        <p:nvSpPr>
          <p:cNvPr id="729" name="TextBox 34"/>
          <p:cNvSpPr/>
          <p:nvPr/>
        </p:nvSpPr>
        <p:spPr>
          <a:xfrm>
            <a:off x="6953400" y="4927320"/>
            <a:ext cx="35352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700" spc="-1" strike="noStrike">
                <a:solidFill>
                  <a:srgbClr val="ff0000"/>
                </a:solidFill>
                <a:latin typeface="Calibri"/>
              </a:rPr>
              <a:t>$</a:t>
            </a:r>
            <a:endParaRPr b="0" lang="pt-BR" sz="2700" spc="-1" strike="noStrike">
              <a:solidFill>
                <a:srgbClr val="000000"/>
              </a:solidFill>
              <a:latin typeface="Arial"/>
            </a:endParaRPr>
          </a:p>
        </p:txBody>
      </p:sp>
      <p:sp>
        <p:nvSpPr>
          <p:cNvPr id="730" name="Oval 22"/>
          <p:cNvSpPr/>
          <p:nvPr/>
        </p:nvSpPr>
        <p:spPr>
          <a:xfrm>
            <a:off x="3342960" y="6465960"/>
            <a:ext cx="2796120" cy="2630880"/>
          </a:xfrm>
          <a:prstGeom prst="ellipse">
            <a:avLst/>
          </a:prstGeom>
          <a:gradFill rotWithShape="0">
            <a:gsLst>
              <a:gs pos="0">
                <a:srgbClr val="9dc2e8"/>
              </a:gs>
              <a:gs pos="100000">
                <a:srgbClr val="90b8df"/>
              </a:gs>
            </a:gsLst>
            <a:lin ang="5400000"/>
          </a:gradFill>
          <a:ln>
            <a:solidFill>
              <a:srgbClr val="008bc9"/>
            </a:solidFill>
          </a:ln>
        </p:spPr>
        <p:style>
          <a:lnRef idx="1">
            <a:schemeClr val="accent3"/>
          </a:lnRef>
          <a:fillRef idx="2">
            <a:schemeClr val="accent3"/>
          </a:fillRef>
          <a:effectRef idx="1">
            <a:schemeClr val="accent3"/>
          </a:effectRef>
          <a:fontRef idx="minor"/>
        </p:style>
        <p:txBody>
          <a:bodyPr lIns="90000" rIns="90000" tIns="45000" bIns="45000" anchor="ctr">
            <a:noAutofit/>
          </a:bodyPr>
          <a:p>
            <a:pPr algn="ctr">
              <a:lnSpc>
                <a:spcPct val="100000"/>
              </a:lnSpc>
            </a:pPr>
            <a:r>
              <a:rPr b="0" lang="en-US" sz="2700" spc="-1" strike="noStrike">
                <a:solidFill>
                  <a:schemeClr val="dk1"/>
                </a:solidFill>
                <a:latin typeface="Calibri"/>
              </a:rPr>
              <a:t>F – 3ª</a:t>
            </a:r>
            <a:endParaRPr b="0" lang="pt-BR" sz="2700" spc="-1" strike="noStrike">
              <a:solidFill>
                <a:srgbClr val="000000"/>
              </a:solidFill>
              <a:latin typeface="Arial"/>
            </a:endParaRPr>
          </a:p>
          <a:p>
            <a:pPr algn="ctr">
              <a:lnSpc>
                <a:spcPct val="100000"/>
              </a:lnSpc>
            </a:pPr>
            <a:endParaRPr b="0" lang="pt-BR" sz="2700" spc="-1" strike="noStrike">
              <a:solidFill>
                <a:srgbClr val="000000"/>
              </a:solidFill>
              <a:latin typeface="Arial"/>
            </a:endParaRPr>
          </a:p>
          <a:p>
            <a:pPr algn="ctr">
              <a:lnSpc>
                <a:spcPct val="100000"/>
              </a:lnSpc>
            </a:pPr>
            <a:endParaRPr b="0" lang="pt-BR" sz="2700" spc="-1" strike="noStrike">
              <a:solidFill>
                <a:srgbClr val="000000"/>
              </a:solidFill>
              <a:latin typeface="Arial"/>
            </a:endParaRPr>
          </a:p>
          <a:p>
            <a:pPr algn="ctr">
              <a:lnSpc>
                <a:spcPct val="100000"/>
              </a:lnSpc>
            </a:pPr>
            <a:endParaRPr b="0" lang="pt-BR" sz="2700" spc="-1" strike="noStrike">
              <a:solidFill>
                <a:srgbClr val="000000"/>
              </a:solidFill>
              <a:latin typeface="Arial"/>
            </a:endParaRPr>
          </a:p>
          <a:p>
            <a:pPr algn="ctr">
              <a:lnSpc>
                <a:spcPct val="100000"/>
              </a:lnSpc>
            </a:pPr>
            <a:endParaRPr b="0" lang="pt-BR" sz="2700" spc="-1" strike="noStrike">
              <a:solidFill>
                <a:srgbClr val="000000"/>
              </a:solidFill>
              <a:latin typeface="Arial"/>
            </a:endParaRPr>
          </a:p>
        </p:txBody>
      </p:sp>
      <p:sp>
        <p:nvSpPr>
          <p:cNvPr id="731" name="Oval 23"/>
          <p:cNvSpPr/>
          <p:nvPr/>
        </p:nvSpPr>
        <p:spPr>
          <a:xfrm>
            <a:off x="3614400" y="7425360"/>
            <a:ext cx="2252880" cy="1739520"/>
          </a:xfrm>
          <a:prstGeom prst="ellipse">
            <a:avLst/>
          </a:prstGeom>
          <a:gradFill rotWithShape="0">
            <a:gsLst>
              <a:gs pos="0">
                <a:srgbClr val="4b5a88"/>
              </a:gs>
              <a:gs pos="100000">
                <a:srgbClr val="003a78"/>
              </a:gs>
            </a:gsLst>
            <a:lin ang="5400000"/>
          </a:gradFill>
          <a:ln>
            <a:solidFill>
              <a:srgbClr val="003a79"/>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2700" spc="-1" strike="noStrike">
                <a:solidFill>
                  <a:schemeClr val="lt1"/>
                </a:solidFill>
                <a:latin typeface="Calibri"/>
              </a:rPr>
              <a:t>E – 2ª/3ª</a:t>
            </a:r>
            <a:endParaRPr b="0" lang="pt-BR" sz="2700" spc="-1" strike="noStrike">
              <a:solidFill>
                <a:srgbClr val="000000"/>
              </a:solidFill>
              <a:latin typeface="Arial"/>
            </a:endParaRPr>
          </a:p>
          <a:p>
            <a:pPr algn="ctr">
              <a:lnSpc>
                <a:spcPct val="100000"/>
              </a:lnSpc>
            </a:pPr>
            <a:endParaRPr b="0" lang="pt-BR" sz="2700" spc="-1" strike="noStrike">
              <a:solidFill>
                <a:srgbClr val="000000"/>
              </a:solidFill>
              <a:latin typeface="Arial"/>
            </a:endParaRPr>
          </a:p>
          <a:p>
            <a:pPr algn="ctr">
              <a:lnSpc>
                <a:spcPct val="100000"/>
              </a:lnSpc>
            </a:pPr>
            <a:endParaRPr b="0" lang="pt-BR" sz="2700" spc="-1" strike="noStrike">
              <a:solidFill>
                <a:srgbClr val="000000"/>
              </a:solidFill>
              <a:latin typeface="Arial"/>
            </a:endParaRPr>
          </a:p>
        </p:txBody>
      </p:sp>
      <p:sp>
        <p:nvSpPr>
          <p:cNvPr id="732" name="Oval 24"/>
          <p:cNvSpPr/>
          <p:nvPr/>
        </p:nvSpPr>
        <p:spPr>
          <a:xfrm>
            <a:off x="3913920" y="8231760"/>
            <a:ext cx="1710360" cy="1021680"/>
          </a:xfrm>
          <a:prstGeom prst="ellipse">
            <a:avLst/>
          </a:prstGeom>
          <a:gradFill rotWithShape="0">
            <a:gsLst>
              <a:gs pos="0">
                <a:srgbClr val="9df9d5"/>
              </a:gs>
              <a:gs pos="100000">
                <a:srgbClr val="90f1cc"/>
              </a:gs>
            </a:gsLst>
            <a:lin ang="5400000"/>
          </a:gradFill>
          <a:ln>
            <a:solidFill>
              <a:srgbClr val="00e1ac"/>
            </a:solidFill>
          </a:ln>
        </p:spPr>
        <p:style>
          <a:lnRef idx="1">
            <a:schemeClr val="accent5"/>
          </a:lnRef>
          <a:fillRef idx="2">
            <a:schemeClr val="accent5"/>
          </a:fillRef>
          <a:effectRef idx="1">
            <a:schemeClr val="accent5"/>
          </a:effectRef>
          <a:fontRef idx="minor"/>
        </p:style>
        <p:txBody>
          <a:bodyPr lIns="90000" rIns="90000" tIns="45000" bIns="45000" anchor="ctr">
            <a:noAutofit/>
          </a:bodyPr>
          <a:p>
            <a:pPr algn="ctr">
              <a:lnSpc>
                <a:spcPct val="100000"/>
              </a:lnSpc>
            </a:pPr>
            <a:r>
              <a:rPr b="0" lang="en-US" sz="2700" spc="-1" strike="noStrike">
                <a:solidFill>
                  <a:schemeClr val="dk1"/>
                </a:solidFill>
                <a:latin typeface="Calibri"/>
              </a:rPr>
              <a:t>M – 1ª</a:t>
            </a:r>
            <a:endParaRPr b="0" lang="pt-BR" sz="2700" spc="-1" strike="noStrike">
              <a:solidFill>
                <a:srgbClr val="000000"/>
              </a:solidFill>
              <a:latin typeface="Arial"/>
            </a:endParaRPr>
          </a:p>
        </p:txBody>
      </p:sp>
      <p:sp>
        <p:nvSpPr>
          <p:cNvPr id="733" name="Line 20"/>
          <p:cNvSpPr/>
          <p:nvPr/>
        </p:nvSpPr>
        <p:spPr>
          <a:xfrm>
            <a:off x="5910480" y="6224040"/>
            <a:ext cx="360" cy="750960"/>
          </a:xfrm>
          <a:prstGeom prst="line">
            <a:avLst/>
          </a:prstGeom>
          <a:ln w="9525">
            <a:solidFill>
              <a:srgbClr val="202427"/>
            </a:solidFill>
            <a:round/>
            <a:tailEnd len="med" type="triangle" w="med"/>
          </a:ln>
        </p:spPr>
        <p:style>
          <a:lnRef idx="0"/>
          <a:fillRef idx="0"/>
          <a:effectRef idx="0"/>
          <a:fontRef idx="minor"/>
        </p:style>
        <p:txBody>
          <a:bodyPr lIns="90000" rIns="90000" tIns="45000" bIns="45000" anchor="ctr" anchorCtr="1">
            <a:noAutofit/>
          </a:bodyPr>
          <a:p>
            <a:endParaRPr b="0" lang="en-US" sz="2700" spc="-1" strike="noStrike">
              <a:solidFill>
                <a:srgbClr val="202427"/>
              </a:solidFill>
              <a:latin typeface="Calibri"/>
            </a:endParaRPr>
          </a:p>
        </p:txBody>
      </p:sp>
      <p:sp>
        <p:nvSpPr>
          <p:cNvPr id="734" name="TextBox 2"/>
          <p:cNvSpPr/>
          <p:nvPr/>
        </p:nvSpPr>
        <p:spPr>
          <a:xfrm>
            <a:off x="3258000" y="6374880"/>
            <a:ext cx="71316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700" spc="-1" strike="noStrike">
                <a:solidFill>
                  <a:srgbClr val="ff0000"/>
                </a:solidFill>
                <a:latin typeface="Calibri"/>
              </a:rPr>
              <a:t>SUS</a:t>
            </a:r>
            <a:endParaRPr b="0" lang="pt-BR" sz="2700" spc="-1" strike="noStrike">
              <a:solidFill>
                <a:srgbClr val="000000"/>
              </a:solidFill>
              <a:latin typeface="Arial"/>
            </a:endParaRPr>
          </a:p>
        </p:txBody>
      </p:sp>
      <p:sp>
        <p:nvSpPr>
          <p:cNvPr id="735" name="AutoShape 9"/>
          <p:cNvSpPr/>
          <p:nvPr/>
        </p:nvSpPr>
        <p:spPr>
          <a:xfrm>
            <a:off x="11792520" y="3969720"/>
            <a:ext cx="3433680" cy="4478040"/>
          </a:xfrm>
          <a:prstGeom prst="roundRect">
            <a:avLst>
              <a:gd name="adj" fmla="val 16667"/>
            </a:avLst>
          </a:prstGeom>
          <a:solidFill>
            <a:srgbClr val="cc99ff">
              <a:alpha val="52000"/>
            </a:srgbClr>
          </a:solidFill>
          <a:ln w="0">
            <a:noFill/>
          </a:ln>
        </p:spPr>
        <p:style>
          <a:lnRef idx="0"/>
          <a:fillRef idx="0"/>
          <a:effectRef idx="0"/>
          <a:fontRef idx="minor"/>
        </p:style>
        <p:txBody>
          <a:bodyPr wrap="none" lIns="90000" rIns="90000" tIns="45000" bIns="45000" anchor="ctr">
            <a:noAutofit/>
          </a:bodyPr>
          <a:p>
            <a:pPr algn="ctr">
              <a:lnSpc>
                <a:spcPct val="100000"/>
              </a:lnSpc>
            </a:pPr>
            <a:r>
              <a:rPr b="1" lang="pt-BR" sz="2200" spc="-1" strike="noStrike">
                <a:solidFill>
                  <a:srgbClr val="202427"/>
                </a:solidFill>
                <a:latin typeface="Calibri"/>
              </a:rPr>
              <a:t>Prestadores</a:t>
            </a:r>
            <a:endParaRPr b="0" lang="pt-BR" sz="2200" spc="-1" strike="noStrike">
              <a:solidFill>
                <a:srgbClr val="000000"/>
              </a:solidFill>
              <a:latin typeface="Arial"/>
            </a:endParaRPr>
          </a:p>
          <a:p>
            <a:pPr algn="ctr">
              <a:lnSpc>
                <a:spcPct val="100000"/>
              </a:lnSpc>
            </a:pPr>
            <a:r>
              <a:rPr b="0" lang="pt-BR" sz="2000" spc="-1" strike="noStrike">
                <a:solidFill>
                  <a:srgbClr val="202427"/>
                </a:solidFill>
                <a:latin typeface="Calibri"/>
              </a:rPr>
              <a:t>Hospitais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Médicos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Psicólogos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Nutricionistas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Fisioterapeutas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Laboratórios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Home Care</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Clínicas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APS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Gestão Crônicos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APH</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Empresas de Sistemas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Etc.</a:t>
            </a:r>
            <a:endParaRPr b="0" lang="pt-BR" sz="2000" spc="-1" strike="noStrike">
              <a:solidFill>
                <a:srgbClr val="000000"/>
              </a:solidFill>
              <a:latin typeface="Arial"/>
            </a:endParaRPr>
          </a:p>
        </p:txBody>
      </p:sp>
      <p:sp>
        <p:nvSpPr>
          <p:cNvPr id="736" name="AutoShape 12"/>
          <p:cNvSpPr/>
          <p:nvPr/>
        </p:nvSpPr>
        <p:spPr>
          <a:xfrm>
            <a:off x="4734360" y="2573280"/>
            <a:ext cx="1331280" cy="1021680"/>
          </a:xfrm>
          <a:prstGeom prst="roundRect">
            <a:avLst>
              <a:gd name="adj" fmla="val 16667"/>
            </a:avLst>
          </a:prstGeom>
          <a:solidFill>
            <a:srgbClr val="cc99ff">
              <a:alpha val="52000"/>
            </a:srgbClr>
          </a:solidFill>
          <a:ln w="0">
            <a:noFill/>
          </a:ln>
        </p:spPr>
        <p:style>
          <a:lnRef idx="0"/>
          <a:fillRef idx="0"/>
          <a:effectRef idx="0"/>
          <a:fontRef idx="minor"/>
        </p:style>
        <p:txBody>
          <a:bodyPr wrap="none" lIns="90000" rIns="90000" tIns="45000" bIns="45000" anchor="ctr">
            <a:noAutofit/>
          </a:bodyPr>
          <a:p>
            <a:pPr algn="ctr">
              <a:lnSpc>
                <a:spcPct val="100000"/>
              </a:lnSpc>
            </a:pPr>
            <a:r>
              <a:rPr b="0" lang="pt-BR" sz="2000" spc="-1" strike="noStrike">
                <a:solidFill>
                  <a:srgbClr val="202427"/>
                </a:solidFill>
                <a:latin typeface="Calibri"/>
              </a:rPr>
              <a:t>Farmácias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PBM</a:t>
            </a:r>
            <a:endParaRPr b="0" lang="pt-BR" sz="2000" spc="-1" strike="noStrike">
              <a:solidFill>
                <a:srgbClr val="000000"/>
              </a:solidFill>
              <a:latin typeface="Arial"/>
            </a:endParaRPr>
          </a:p>
        </p:txBody>
      </p:sp>
      <p:sp>
        <p:nvSpPr>
          <p:cNvPr id="737" name="AutoShape 13"/>
          <p:cNvSpPr/>
          <p:nvPr/>
        </p:nvSpPr>
        <p:spPr>
          <a:xfrm>
            <a:off x="10702800" y="2937240"/>
            <a:ext cx="1539360" cy="983520"/>
          </a:xfrm>
          <a:prstGeom prst="roundRect">
            <a:avLst>
              <a:gd name="adj" fmla="val 16667"/>
            </a:avLst>
          </a:prstGeom>
          <a:solidFill>
            <a:srgbClr val="003a79"/>
          </a:solidFill>
          <a:ln>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pt-BR" sz="2000" spc="-1" strike="noStrike">
                <a:solidFill>
                  <a:schemeClr val="lt1"/>
                </a:solidFill>
                <a:latin typeface="Calibri"/>
              </a:rPr>
              <a:t>Regulação</a:t>
            </a:r>
            <a:endParaRPr b="0" lang="pt-BR" sz="2000" spc="-1" strike="noStrike">
              <a:solidFill>
                <a:srgbClr val="ffffff"/>
              </a:solidFill>
              <a:latin typeface="Arial"/>
            </a:endParaRPr>
          </a:p>
          <a:p>
            <a:pPr algn="ctr">
              <a:lnSpc>
                <a:spcPct val="100000"/>
              </a:lnSpc>
            </a:pPr>
            <a:r>
              <a:rPr b="0" lang="pt-BR" sz="2000" spc="-1" strike="noStrike">
                <a:solidFill>
                  <a:schemeClr val="lt1"/>
                </a:solidFill>
                <a:latin typeface="Calibri"/>
              </a:rPr>
              <a:t> </a:t>
            </a:r>
            <a:r>
              <a:rPr b="0" lang="pt-BR" sz="2000" spc="-1" strike="noStrike">
                <a:solidFill>
                  <a:schemeClr val="lt1"/>
                </a:solidFill>
                <a:latin typeface="Calibri"/>
              </a:rPr>
              <a:t>Consultorias</a:t>
            </a:r>
            <a:endParaRPr b="0" lang="pt-BR" sz="2000" spc="-1" strike="noStrike">
              <a:solidFill>
                <a:srgbClr val="ffffff"/>
              </a:solidFill>
              <a:latin typeface="Arial"/>
            </a:endParaRPr>
          </a:p>
          <a:p>
            <a:pPr algn="ctr">
              <a:lnSpc>
                <a:spcPct val="100000"/>
              </a:lnSpc>
            </a:pPr>
            <a:r>
              <a:rPr b="0" lang="pt-BR" sz="2000" spc="-1" strike="noStrike">
                <a:solidFill>
                  <a:schemeClr val="lt1"/>
                </a:solidFill>
                <a:latin typeface="Calibri"/>
              </a:rPr>
              <a:t>Auditorias</a:t>
            </a:r>
            <a:endParaRPr b="0" lang="pt-BR" sz="2000" spc="-1" strike="noStrike">
              <a:solidFill>
                <a:srgbClr val="ffffff"/>
              </a:solidFill>
              <a:latin typeface="Arial"/>
            </a:endParaRPr>
          </a:p>
        </p:txBody>
      </p:sp>
      <p:sp>
        <p:nvSpPr>
          <p:cNvPr id="738" name="AutoShape 9"/>
          <p:cNvSpPr/>
          <p:nvPr/>
        </p:nvSpPr>
        <p:spPr>
          <a:xfrm>
            <a:off x="2958120" y="2202120"/>
            <a:ext cx="1739520" cy="1935360"/>
          </a:xfrm>
          <a:prstGeom prst="roundRect">
            <a:avLst>
              <a:gd name="adj" fmla="val 16667"/>
            </a:avLst>
          </a:prstGeom>
          <a:solidFill>
            <a:srgbClr val="cc99ff">
              <a:alpha val="52000"/>
            </a:srgbClr>
          </a:solidFill>
          <a:ln w="0">
            <a:noFill/>
          </a:ln>
        </p:spPr>
        <p:style>
          <a:lnRef idx="0"/>
          <a:fillRef idx="0"/>
          <a:effectRef idx="0"/>
          <a:fontRef idx="minor"/>
        </p:style>
        <p:txBody>
          <a:bodyPr wrap="none" lIns="90000" rIns="90000" tIns="45000" bIns="45000" anchor="ctr">
            <a:noAutofit/>
          </a:bodyPr>
          <a:p>
            <a:pPr algn="ctr">
              <a:lnSpc>
                <a:spcPct val="100000"/>
              </a:lnSpc>
            </a:pPr>
            <a:r>
              <a:rPr b="0" lang="pt-BR" sz="2000" spc="-1" strike="noStrike">
                <a:solidFill>
                  <a:srgbClr val="202427"/>
                </a:solidFill>
                <a:latin typeface="Calibri"/>
              </a:rPr>
              <a:t>EAP</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E-health</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Wereables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Cartões Desc.</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Etc.</a:t>
            </a:r>
            <a:endParaRPr b="0" lang="pt-BR" sz="2000" spc="-1" strike="noStrike">
              <a:solidFill>
                <a:srgbClr val="000000"/>
              </a:solidFill>
              <a:latin typeface="Arial"/>
            </a:endParaRPr>
          </a:p>
        </p:txBody>
      </p:sp>
      <p:sp>
        <p:nvSpPr>
          <p:cNvPr id="739" name="Line 20"/>
          <p:cNvSpPr/>
          <p:nvPr/>
        </p:nvSpPr>
        <p:spPr>
          <a:xfrm flipH="1" flipV="1">
            <a:off x="4498200" y="4241160"/>
            <a:ext cx="855360" cy="305640"/>
          </a:xfrm>
          <a:prstGeom prst="line">
            <a:avLst/>
          </a:prstGeom>
          <a:ln w="9525">
            <a:solidFill>
              <a:srgbClr val="202427"/>
            </a:solidFill>
            <a:round/>
            <a:tailEnd len="med" type="triangle" w="med"/>
          </a:ln>
        </p:spPr>
        <p:style>
          <a:lnRef idx="0"/>
          <a:fillRef idx="0"/>
          <a:effectRef idx="0"/>
          <a:fontRef idx="minor"/>
        </p:style>
        <p:txBody>
          <a:bodyPr lIns="90000" rIns="90000" tIns="45000" bIns="45000" anchor="ctr" anchorCtr="1">
            <a:noAutofit/>
          </a:bodyPr>
          <a:p>
            <a:endParaRPr b="0" lang="en-US" sz="2700" spc="-1" strike="noStrike">
              <a:solidFill>
                <a:srgbClr val="202427"/>
              </a:solidFill>
              <a:latin typeface="Calibri"/>
            </a:endParaRPr>
          </a:p>
        </p:txBody>
      </p:sp>
      <p:sp>
        <p:nvSpPr>
          <p:cNvPr id="740" name="AutoShape 12"/>
          <p:cNvSpPr/>
          <p:nvPr/>
        </p:nvSpPr>
        <p:spPr>
          <a:xfrm>
            <a:off x="6995160" y="2937240"/>
            <a:ext cx="1665720" cy="1008720"/>
          </a:xfrm>
          <a:prstGeom prst="roundRect">
            <a:avLst>
              <a:gd name="adj" fmla="val 16667"/>
            </a:avLst>
          </a:prstGeom>
          <a:solidFill>
            <a:srgbClr val="c0c0c0">
              <a:alpha val="68000"/>
            </a:srgbClr>
          </a:solidFill>
          <a:ln w="9525">
            <a:solidFill>
              <a:srgbClr val="c0c0c0"/>
            </a:solidFill>
            <a:round/>
          </a:ln>
        </p:spPr>
        <p:style>
          <a:lnRef idx="0"/>
          <a:fillRef idx="0"/>
          <a:effectRef idx="0"/>
          <a:fontRef idx="minor"/>
        </p:style>
        <p:txBody>
          <a:bodyPr wrap="none" lIns="90000" rIns="90000" tIns="45000" bIns="45000" anchor="ctr">
            <a:noAutofit/>
          </a:bodyPr>
          <a:p>
            <a:pPr algn="ctr">
              <a:lnSpc>
                <a:spcPct val="100000"/>
              </a:lnSpc>
            </a:pPr>
            <a:r>
              <a:rPr b="0" lang="pt-BR" sz="2000" spc="-1" strike="noStrike">
                <a:solidFill>
                  <a:srgbClr val="202427"/>
                </a:solidFill>
                <a:latin typeface="Calibri"/>
              </a:rPr>
              <a:t>Corretores</a:t>
            </a:r>
            <a:endParaRPr b="0" lang="pt-BR" sz="2000" spc="-1" strike="noStrike">
              <a:solidFill>
                <a:srgbClr val="000000"/>
              </a:solidFill>
              <a:latin typeface="Arial"/>
            </a:endParaRPr>
          </a:p>
          <a:p>
            <a:pPr algn="ctr">
              <a:lnSpc>
                <a:spcPct val="100000"/>
              </a:lnSpc>
            </a:pPr>
            <a:r>
              <a:rPr b="0" lang="pt-BR" sz="2000" spc="-1" strike="noStrike">
                <a:solidFill>
                  <a:srgbClr val="202427"/>
                </a:solidFill>
                <a:latin typeface="Calibri"/>
              </a:rPr>
              <a:t>de Benefícios</a:t>
            </a:r>
            <a:endParaRPr b="0" lang="pt-BR" sz="2000" spc="-1" strike="noStrike">
              <a:solidFill>
                <a:srgbClr val="000000"/>
              </a:solidFill>
              <a:latin typeface="Arial"/>
            </a:endParaRPr>
          </a:p>
        </p:txBody>
      </p:sp>
      <p:sp>
        <p:nvSpPr>
          <p:cNvPr id="741" name="Oval 17"/>
          <p:cNvSpPr/>
          <p:nvPr/>
        </p:nvSpPr>
        <p:spPr>
          <a:xfrm>
            <a:off x="14486760" y="5750280"/>
            <a:ext cx="1027440" cy="978480"/>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p:style>
        <p:txBody>
          <a:bodyPr wrap="none" lIns="90000" rIns="90000" tIns="45000" bIns="45000" anchor="ctr">
            <a:noAutofit/>
          </a:bodyPr>
          <a:p>
            <a:pPr algn="ctr">
              <a:lnSpc>
                <a:spcPct val="100000"/>
              </a:lnSpc>
            </a:pPr>
            <a:endParaRPr b="0" lang="pt-BR" sz="1600" spc="-1" strike="noStrike">
              <a:solidFill>
                <a:srgbClr val="000000"/>
              </a:solidFill>
              <a:latin typeface="Arial"/>
            </a:endParaRPr>
          </a:p>
          <a:p>
            <a:pPr algn="ctr">
              <a:lnSpc>
                <a:spcPct val="100000"/>
              </a:lnSpc>
            </a:pPr>
            <a:r>
              <a:rPr b="0" lang="pt-BR" sz="1600" spc="-1" strike="noStrike">
                <a:solidFill>
                  <a:schemeClr val="lt1"/>
                </a:solidFill>
                <a:latin typeface="Calibri"/>
              </a:rPr>
              <a:t>CFM</a:t>
            </a:r>
            <a:endParaRPr b="0" lang="pt-BR" sz="1600" spc="-1" strike="noStrike">
              <a:solidFill>
                <a:srgbClr val="000000"/>
              </a:solidFill>
              <a:latin typeface="Arial"/>
            </a:endParaRPr>
          </a:p>
          <a:p>
            <a:pPr algn="ctr">
              <a:lnSpc>
                <a:spcPct val="100000"/>
              </a:lnSpc>
            </a:pPr>
            <a:endParaRPr b="0" lang="pt-BR" sz="1600" spc="-1" strike="noStrike">
              <a:solidFill>
                <a:srgbClr val="000000"/>
              </a:solidFill>
              <a:latin typeface="Arial"/>
            </a:endParaRPr>
          </a:p>
        </p:txBody>
      </p:sp>
      <p:sp>
        <p:nvSpPr>
          <p:cNvPr id="742" name="Oval 17"/>
          <p:cNvSpPr/>
          <p:nvPr/>
        </p:nvSpPr>
        <p:spPr>
          <a:xfrm>
            <a:off x="14486760" y="6635880"/>
            <a:ext cx="1027440" cy="978480"/>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p:style>
        <p:txBody>
          <a:bodyPr wrap="none" lIns="90000" rIns="90000" tIns="45000" bIns="45000" anchor="ctr">
            <a:noAutofit/>
          </a:bodyPr>
          <a:p>
            <a:pPr algn="ctr">
              <a:lnSpc>
                <a:spcPct val="100000"/>
              </a:lnSpc>
            </a:pPr>
            <a:endParaRPr b="0" lang="pt-BR" sz="1600" spc="-1" strike="noStrike">
              <a:solidFill>
                <a:srgbClr val="000000"/>
              </a:solidFill>
              <a:latin typeface="Arial"/>
            </a:endParaRPr>
          </a:p>
          <a:p>
            <a:pPr algn="ctr">
              <a:lnSpc>
                <a:spcPct val="100000"/>
              </a:lnSpc>
            </a:pPr>
            <a:r>
              <a:rPr b="0" lang="pt-BR" sz="1600" spc="-1" strike="noStrike">
                <a:solidFill>
                  <a:schemeClr val="lt1"/>
                </a:solidFill>
                <a:latin typeface="Calibri"/>
              </a:rPr>
              <a:t>COREN</a:t>
            </a:r>
            <a:endParaRPr b="0" lang="pt-BR" sz="1600" spc="-1" strike="noStrike">
              <a:solidFill>
                <a:srgbClr val="000000"/>
              </a:solidFill>
              <a:latin typeface="Arial"/>
            </a:endParaRPr>
          </a:p>
          <a:p>
            <a:pPr algn="ctr">
              <a:lnSpc>
                <a:spcPct val="100000"/>
              </a:lnSpc>
            </a:pPr>
            <a:endParaRPr b="0" lang="pt-BR" sz="1600" spc="-1" strike="noStrike">
              <a:solidFill>
                <a:srgbClr val="000000"/>
              </a:solidFill>
              <a:latin typeface="Arial"/>
            </a:endParaRPr>
          </a:p>
        </p:txBody>
      </p:sp>
      <p:sp>
        <p:nvSpPr>
          <p:cNvPr id="743" name="Oval 17"/>
          <p:cNvSpPr/>
          <p:nvPr/>
        </p:nvSpPr>
        <p:spPr>
          <a:xfrm>
            <a:off x="14486760" y="7469280"/>
            <a:ext cx="1027440" cy="978480"/>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p:style>
        <p:txBody>
          <a:bodyPr wrap="none" lIns="90000" rIns="90000" tIns="45000" bIns="45000" anchor="ctr">
            <a:noAutofit/>
          </a:bodyPr>
          <a:p>
            <a:pPr algn="ctr">
              <a:lnSpc>
                <a:spcPct val="100000"/>
              </a:lnSpc>
            </a:pPr>
            <a:endParaRPr b="0" lang="pt-BR" sz="1600" spc="-1" strike="noStrike">
              <a:solidFill>
                <a:srgbClr val="000000"/>
              </a:solidFill>
              <a:latin typeface="Arial"/>
            </a:endParaRPr>
          </a:p>
          <a:p>
            <a:pPr algn="ctr">
              <a:lnSpc>
                <a:spcPct val="100000"/>
              </a:lnSpc>
            </a:pPr>
            <a:r>
              <a:rPr b="0" lang="pt-BR" sz="1600" spc="-1" strike="noStrike">
                <a:solidFill>
                  <a:schemeClr val="lt1"/>
                </a:solidFill>
                <a:latin typeface="Calibri"/>
              </a:rPr>
              <a:t>CREFITO</a:t>
            </a:r>
            <a:endParaRPr b="0" lang="pt-BR" sz="1600" spc="-1" strike="noStrike">
              <a:solidFill>
                <a:srgbClr val="000000"/>
              </a:solidFill>
              <a:latin typeface="Arial"/>
            </a:endParaRPr>
          </a:p>
          <a:p>
            <a:pPr algn="ctr">
              <a:lnSpc>
                <a:spcPct val="100000"/>
              </a:lnSpc>
            </a:pPr>
            <a:endParaRPr b="0" lang="pt-BR" sz="1600" spc="-1" strike="noStrike">
              <a:solidFill>
                <a:srgbClr val="000000"/>
              </a:solidFill>
              <a:latin typeface="Arial"/>
            </a:endParaRPr>
          </a:p>
        </p:txBody>
      </p:sp>
      <p:sp>
        <p:nvSpPr>
          <p:cNvPr id="744" name="Oval 17"/>
          <p:cNvSpPr/>
          <p:nvPr/>
        </p:nvSpPr>
        <p:spPr>
          <a:xfrm>
            <a:off x="14486760" y="8298000"/>
            <a:ext cx="1027440" cy="978480"/>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p:style>
        <p:txBody>
          <a:bodyPr wrap="none" lIns="90000" rIns="90000" tIns="45000" bIns="45000" anchor="ctr">
            <a:noAutofit/>
          </a:bodyPr>
          <a:p>
            <a:pPr algn="ctr">
              <a:lnSpc>
                <a:spcPct val="100000"/>
              </a:lnSpc>
            </a:pPr>
            <a:endParaRPr b="0" lang="pt-BR" sz="1600" spc="-1" strike="noStrike">
              <a:solidFill>
                <a:srgbClr val="000000"/>
              </a:solidFill>
              <a:latin typeface="Arial"/>
            </a:endParaRPr>
          </a:p>
          <a:p>
            <a:pPr algn="ctr">
              <a:lnSpc>
                <a:spcPct val="100000"/>
              </a:lnSpc>
            </a:pPr>
            <a:r>
              <a:rPr b="0" lang="pt-BR" sz="1600" spc="-1" strike="noStrike">
                <a:solidFill>
                  <a:schemeClr val="lt1"/>
                </a:solidFill>
                <a:latin typeface="Calibri"/>
              </a:rPr>
              <a:t>Etc.</a:t>
            </a:r>
            <a:endParaRPr b="0" lang="pt-BR" sz="1600" spc="-1" strike="noStrike">
              <a:solidFill>
                <a:srgbClr val="000000"/>
              </a:solidFill>
              <a:latin typeface="Arial"/>
            </a:endParaRPr>
          </a:p>
          <a:p>
            <a:pPr algn="ctr">
              <a:lnSpc>
                <a:spcPct val="100000"/>
              </a:lnSpc>
            </a:pPr>
            <a:endParaRPr b="0" lang="pt-BR" sz="1600" spc="-1" strike="noStrike">
              <a:solidFill>
                <a:srgbClr val="000000"/>
              </a:solidFill>
              <a:latin typeface="Arial"/>
            </a:endParaRPr>
          </a:p>
        </p:txBody>
      </p:sp>
      <p:sp>
        <p:nvSpPr>
          <p:cNvPr id="745" name="Oval 17"/>
          <p:cNvSpPr/>
          <p:nvPr/>
        </p:nvSpPr>
        <p:spPr>
          <a:xfrm>
            <a:off x="14486760" y="4916880"/>
            <a:ext cx="1027440" cy="978480"/>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p:style>
        <p:txBody>
          <a:bodyPr wrap="none" lIns="90000" rIns="90000" tIns="45000" bIns="45000" anchor="ctr">
            <a:noAutofit/>
          </a:bodyPr>
          <a:p>
            <a:pPr algn="ctr">
              <a:lnSpc>
                <a:spcPct val="100000"/>
              </a:lnSpc>
            </a:pPr>
            <a:endParaRPr b="0" lang="pt-BR" sz="1600" spc="-1" strike="noStrike">
              <a:solidFill>
                <a:srgbClr val="000000"/>
              </a:solidFill>
              <a:latin typeface="Arial"/>
            </a:endParaRPr>
          </a:p>
          <a:p>
            <a:pPr algn="ctr">
              <a:lnSpc>
                <a:spcPct val="100000"/>
              </a:lnSpc>
            </a:pPr>
            <a:r>
              <a:rPr b="0" lang="pt-BR" sz="1600" spc="-1" strike="noStrike">
                <a:solidFill>
                  <a:schemeClr val="lt1"/>
                </a:solidFill>
                <a:latin typeface="Calibri"/>
              </a:rPr>
              <a:t>AMB</a:t>
            </a:r>
            <a:endParaRPr b="0" lang="pt-BR" sz="1600" spc="-1" strike="noStrike">
              <a:solidFill>
                <a:srgbClr val="000000"/>
              </a:solidFill>
              <a:latin typeface="Arial"/>
            </a:endParaRPr>
          </a:p>
          <a:p>
            <a:pPr algn="ctr">
              <a:lnSpc>
                <a:spcPct val="100000"/>
              </a:lnSpc>
            </a:pPr>
            <a:endParaRPr b="0" lang="pt-BR" sz="1600" spc="-1" strike="noStrike">
              <a:solidFill>
                <a:srgbClr val="000000"/>
              </a:solidFill>
              <a:latin typeface="Arial"/>
            </a:endParaRPr>
          </a:p>
        </p:txBody>
      </p:sp>
      <p:sp>
        <p:nvSpPr>
          <p:cNvPr id="746" name="Oval 17"/>
          <p:cNvSpPr/>
          <p:nvPr/>
        </p:nvSpPr>
        <p:spPr>
          <a:xfrm>
            <a:off x="9245880" y="7270200"/>
            <a:ext cx="1027440" cy="978480"/>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p:style>
        <p:txBody>
          <a:bodyPr wrap="none" lIns="90000" rIns="90000" tIns="45000" bIns="45000" anchor="ctr">
            <a:noAutofit/>
          </a:bodyPr>
          <a:p>
            <a:pPr algn="ctr">
              <a:lnSpc>
                <a:spcPct val="100000"/>
              </a:lnSpc>
            </a:pPr>
            <a:endParaRPr b="0" lang="pt-BR" sz="1600" spc="-1" strike="noStrike">
              <a:solidFill>
                <a:srgbClr val="000000"/>
              </a:solidFill>
              <a:latin typeface="Arial"/>
            </a:endParaRPr>
          </a:p>
          <a:p>
            <a:pPr algn="ctr">
              <a:lnSpc>
                <a:spcPct val="100000"/>
              </a:lnSpc>
            </a:pPr>
            <a:r>
              <a:rPr b="0" lang="pt-BR" sz="1600" spc="-1" strike="noStrike">
                <a:solidFill>
                  <a:schemeClr val="lt1"/>
                </a:solidFill>
                <a:latin typeface="Calibri"/>
              </a:rPr>
              <a:t>ANS</a:t>
            </a:r>
            <a:endParaRPr b="0" lang="pt-BR" sz="1600" spc="-1" strike="noStrike">
              <a:solidFill>
                <a:srgbClr val="000000"/>
              </a:solidFill>
              <a:latin typeface="Arial"/>
            </a:endParaRPr>
          </a:p>
          <a:p>
            <a:pPr algn="ctr">
              <a:lnSpc>
                <a:spcPct val="100000"/>
              </a:lnSpc>
            </a:pPr>
            <a:endParaRPr b="0" lang="pt-BR" sz="1600" spc="-1" strike="noStrike">
              <a:solidFill>
                <a:srgbClr val="000000"/>
              </a:solidFill>
              <a:latin typeface="Arial"/>
            </a:endParaRPr>
          </a:p>
        </p:txBody>
      </p:sp>
      <p:sp>
        <p:nvSpPr>
          <p:cNvPr id="747" name="Oval 17"/>
          <p:cNvSpPr/>
          <p:nvPr/>
        </p:nvSpPr>
        <p:spPr>
          <a:xfrm>
            <a:off x="9168120" y="1809720"/>
            <a:ext cx="1027440" cy="978480"/>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p:style>
        <p:txBody>
          <a:bodyPr wrap="none" lIns="90000" rIns="90000" tIns="45000" bIns="45000" anchor="ctr">
            <a:noAutofit/>
          </a:bodyPr>
          <a:p>
            <a:pPr algn="ctr">
              <a:lnSpc>
                <a:spcPct val="100000"/>
              </a:lnSpc>
            </a:pPr>
            <a:endParaRPr b="0" lang="pt-BR" sz="1600" spc="-1" strike="noStrike">
              <a:solidFill>
                <a:srgbClr val="000000"/>
              </a:solidFill>
              <a:latin typeface="Arial"/>
            </a:endParaRPr>
          </a:p>
          <a:p>
            <a:pPr algn="ctr">
              <a:lnSpc>
                <a:spcPct val="100000"/>
              </a:lnSpc>
            </a:pPr>
            <a:r>
              <a:rPr b="0" lang="pt-BR" sz="1600" spc="-1" strike="noStrike">
                <a:solidFill>
                  <a:schemeClr val="lt1"/>
                </a:solidFill>
                <a:latin typeface="Calibri"/>
              </a:rPr>
              <a:t>ANVISA</a:t>
            </a:r>
            <a:endParaRPr b="0" lang="pt-BR" sz="1600" spc="-1" strike="noStrike">
              <a:solidFill>
                <a:srgbClr val="000000"/>
              </a:solidFill>
              <a:latin typeface="Arial"/>
            </a:endParaRPr>
          </a:p>
          <a:p>
            <a:pPr algn="ctr">
              <a:lnSpc>
                <a:spcPct val="100000"/>
              </a:lnSpc>
            </a:pPr>
            <a:endParaRPr b="0" lang="pt-BR" sz="1600" spc="-1" strike="noStrike">
              <a:solidFill>
                <a:srgbClr val="000000"/>
              </a:solidFill>
              <a:latin typeface="Arial"/>
            </a:endParaRPr>
          </a:p>
        </p:txBody>
      </p:sp>
      <p:sp>
        <p:nvSpPr>
          <p:cNvPr id="748" name="Oval 17"/>
          <p:cNvSpPr/>
          <p:nvPr/>
        </p:nvSpPr>
        <p:spPr>
          <a:xfrm>
            <a:off x="2948400" y="6765120"/>
            <a:ext cx="1027440" cy="978480"/>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p:style>
        <p:txBody>
          <a:bodyPr wrap="none" lIns="90000" rIns="90000" tIns="45000" bIns="45000" anchor="ctr">
            <a:noAutofit/>
          </a:bodyPr>
          <a:p>
            <a:pPr algn="ctr">
              <a:lnSpc>
                <a:spcPct val="100000"/>
              </a:lnSpc>
            </a:pPr>
            <a:endParaRPr b="0" lang="pt-BR" sz="1600" spc="-1" strike="noStrike">
              <a:solidFill>
                <a:srgbClr val="000000"/>
              </a:solidFill>
              <a:latin typeface="Arial"/>
            </a:endParaRPr>
          </a:p>
          <a:p>
            <a:pPr algn="ctr">
              <a:lnSpc>
                <a:spcPct val="100000"/>
              </a:lnSpc>
            </a:pPr>
            <a:r>
              <a:rPr b="0" lang="pt-BR" sz="1600" spc="-1" strike="noStrike">
                <a:solidFill>
                  <a:schemeClr val="lt1"/>
                </a:solidFill>
                <a:latin typeface="Calibri"/>
              </a:rPr>
              <a:t>MS</a:t>
            </a:r>
            <a:endParaRPr b="0" lang="pt-BR" sz="1600" spc="-1" strike="noStrike">
              <a:solidFill>
                <a:srgbClr val="000000"/>
              </a:solidFill>
              <a:latin typeface="Arial"/>
            </a:endParaRPr>
          </a:p>
          <a:p>
            <a:pPr algn="ctr">
              <a:lnSpc>
                <a:spcPct val="100000"/>
              </a:lnSpc>
            </a:pPr>
            <a:endParaRPr b="0" lang="pt-BR" sz="1600" spc="-1" strike="noStrike">
              <a:solidFill>
                <a:srgbClr val="000000"/>
              </a:solidFill>
              <a:latin typeface="Arial"/>
            </a:endParaRPr>
          </a:p>
        </p:txBody>
      </p:sp>
      <p:sp>
        <p:nvSpPr>
          <p:cNvPr id="749" name="Line 20"/>
          <p:cNvSpPr/>
          <p:nvPr/>
        </p:nvSpPr>
        <p:spPr>
          <a:xfrm flipV="1">
            <a:off x="14128560" y="8170920"/>
            <a:ext cx="360" cy="277200"/>
          </a:xfrm>
          <a:prstGeom prst="line">
            <a:avLst/>
          </a:prstGeom>
          <a:ln w="9525">
            <a:solidFill>
              <a:srgbClr val="202427"/>
            </a:solidFill>
            <a:round/>
            <a:tailEnd len="med" type="triangle" w="med"/>
          </a:ln>
        </p:spPr>
        <p:style>
          <a:lnRef idx="0"/>
          <a:fillRef idx="0"/>
          <a:effectRef idx="0"/>
          <a:fontRef idx="minor"/>
        </p:style>
        <p:txBody>
          <a:bodyPr lIns="90000" rIns="90000" tIns="45000" bIns="45000" anchor="ctr" anchorCtr="1">
            <a:noAutofit/>
          </a:bodyPr>
          <a:p>
            <a:endParaRPr b="0" lang="en-US" sz="2700" spc="-1" strike="noStrike">
              <a:solidFill>
                <a:srgbClr val="202427"/>
              </a:solidFill>
              <a:latin typeface="Calibri"/>
            </a:endParaRPr>
          </a:p>
        </p:txBody>
      </p:sp>
      <p:sp>
        <p:nvSpPr>
          <p:cNvPr id="750" name="Line 23"/>
          <p:cNvSpPr/>
          <p:nvPr/>
        </p:nvSpPr>
        <p:spPr>
          <a:xfrm>
            <a:off x="5982480" y="8448120"/>
            <a:ext cx="8146080" cy="0"/>
          </a:xfrm>
          <a:prstGeom prst="line">
            <a:avLst/>
          </a:prstGeom>
          <a:ln w="9525">
            <a:solidFill>
              <a:srgbClr val="202427"/>
            </a:solidFill>
            <a:round/>
          </a:ln>
        </p:spPr>
        <p:style>
          <a:lnRef idx="0"/>
          <a:fillRef idx="0"/>
          <a:effectRef idx="0"/>
          <a:fontRef idx="minor"/>
        </p:style>
        <p:txBody>
          <a:bodyPr lIns="90000" rIns="90000" tIns="-45000" bIns="-45000" anchor="ctr" anchorCtr="1">
            <a:noAutofit/>
          </a:bodyPr>
          <a:p>
            <a:endParaRPr b="0" lang="en-US" sz="2700" spc="-1" strike="noStrike">
              <a:solidFill>
                <a:srgbClr val="202427"/>
              </a:solidFill>
              <a:latin typeface="Calibri"/>
            </a:endParaRPr>
          </a:p>
        </p:txBody>
      </p:sp>
      <p:sp>
        <p:nvSpPr>
          <p:cNvPr id="751" name="Retângulo 43"/>
          <p:cNvSpPr/>
          <p:nvPr/>
        </p:nvSpPr>
        <p:spPr>
          <a:xfrm>
            <a:off x="2837160" y="9783360"/>
            <a:ext cx="568116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rgbClr val="86939c"/>
                </a:solidFill>
                <a:latin typeface="Calibri"/>
              </a:rPr>
              <a:t>Fonte: Fernando Fernandes - Fronteiras da Auditoria, 2009. Atualizado, 2018</a:t>
            </a:r>
            <a:endParaRPr b="0" lang="pt-BR" sz="1400" spc="-1" strike="noStrike">
              <a:solidFill>
                <a:srgbClr val="000000"/>
              </a:solidFill>
              <a:latin typeface="Arial"/>
            </a:endParaRPr>
          </a:p>
        </p:txBody>
      </p:sp>
      <p:sp>
        <p:nvSpPr>
          <p:cNvPr id="752" name="Retângulo 1">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title"/>
          </p:nvPr>
        </p:nvSpPr>
        <p:spPr>
          <a:xfrm>
            <a:off x="2987280" y="282960"/>
            <a:ext cx="702036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Agressores dos Sistemas de Saúde</a:t>
            </a:r>
            <a:endParaRPr b="0" lang="en-US" sz="3600" spc="-1" strike="noStrike">
              <a:solidFill>
                <a:srgbClr val="202427"/>
              </a:solidFill>
              <a:latin typeface="Lato regular"/>
            </a:endParaRPr>
          </a:p>
        </p:txBody>
      </p:sp>
      <p:sp>
        <p:nvSpPr>
          <p:cNvPr id="754" name="Retângulo 1">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755" name="Retângulo Arredondado 2"/>
          <p:cNvSpPr/>
          <p:nvPr/>
        </p:nvSpPr>
        <p:spPr>
          <a:xfrm>
            <a:off x="1526040" y="1166040"/>
            <a:ext cx="3672000" cy="994320"/>
          </a:xfrm>
          <a:prstGeom prst="roundRect">
            <a:avLst>
              <a:gd name="adj" fmla="val 16667"/>
            </a:avLst>
          </a:prstGeom>
          <a:solidFill>
            <a:srgbClr val="003a79"/>
          </a:solidFill>
          <a:ln>
            <a:solidFill>
              <a:srgbClr val="f6f7fb"/>
            </a:solidFill>
          </a:ln>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Envelhecimento da População</a:t>
            </a:r>
            <a:endParaRPr b="0" lang="pt-BR" sz="2400" spc="-1" strike="noStrike">
              <a:solidFill>
                <a:srgbClr val="ffffff"/>
              </a:solidFill>
              <a:latin typeface="Arial"/>
            </a:endParaRPr>
          </a:p>
        </p:txBody>
      </p:sp>
      <p:sp>
        <p:nvSpPr>
          <p:cNvPr id="756" name="Retângulo Arredondado 3"/>
          <p:cNvSpPr/>
          <p:nvPr/>
        </p:nvSpPr>
        <p:spPr>
          <a:xfrm>
            <a:off x="1509840" y="2246040"/>
            <a:ext cx="3672000" cy="994320"/>
          </a:xfrm>
          <a:prstGeom prst="roundRect">
            <a:avLst>
              <a:gd name="adj" fmla="val 16667"/>
            </a:avLst>
          </a:prstGeom>
          <a:solidFill>
            <a:srgbClr val="003a79"/>
          </a:solidFill>
          <a:ln>
            <a:solidFill>
              <a:srgbClr val="f6f7fb"/>
            </a:solidFill>
          </a:ln>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Doenças Crônico-Degenerativas</a:t>
            </a:r>
            <a:endParaRPr b="0" lang="pt-BR" sz="2400" spc="-1" strike="noStrike">
              <a:solidFill>
                <a:srgbClr val="ffffff"/>
              </a:solidFill>
              <a:latin typeface="Arial"/>
            </a:endParaRPr>
          </a:p>
        </p:txBody>
      </p:sp>
      <p:sp>
        <p:nvSpPr>
          <p:cNvPr id="757" name="Retângulo Arredondado 4"/>
          <p:cNvSpPr/>
          <p:nvPr/>
        </p:nvSpPr>
        <p:spPr>
          <a:xfrm>
            <a:off x="1509840" y="4406400"/>
            <a:ext cx="3672000" cy="994320"/>
          </a:xfrm>
          <a:prstGeom prst="roundRect">
            <a:avLst>
              <a:gd name="adj" fmla="val 16667"/>
            </a:avLst>
          </a:prstGeom>
          <a:solidFill>
            <a:srgbClr val="003a79"/>
          </a:solidFill>
          <a:ln>
            <a:solidFill>
              <a:srgbClr val="f6f7fb"/>
            </a:solidFill>
          </a:ln>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Determinantes Sociais de Saúde (DSS)</a:t>
            </a:r>
            <a:endParaRPr b="0" lang="pt-BR" sz="2400" spc="-1" strike="noStrike">
              <a:solidFill>
                <a:srgbClr val="ffffff"/>
              </a:solidFill>
              <a:latin typeface="Arial"/>
            </a:endParaRPr>
          </a:p>
        </p:txBody>
      </p:sp>
      <p:sp>
        <p:nvSpPr>
          <p:cNvPr id="758" name="Retângulo Arredondado 6"/>
          <p:cNvSpPr/>
          <p:nvPr/>
        </p:nvSpPr>
        <p:spPr>
          <a:xfrm>
            <a:off x="1493640" y="8150760"/>
            <a:ext cx="3672000" cy="1367640"/>
          </a:xfrm>
          <a:prstGeom prst="roundRect">
            <a:avLst>
              <a:gd name="adj" fmla="val 16667"/>
            </a:avLst>
          </a:prstGeom>
          <a:solidFill>
            <a:srgbClr val="003a79"/>
          </a:solidFill>
          <a:ln>
            <a:solidFill>
              <a:srgbClr val="f6f7fb"/>
            </a:solidFill>
          </a:ln>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r>
              <a:rPr b="1" i="1" lang="pt-BR" sz="3000" spc="-1" strike="noStrike">
                <a:solidFill>
                  <a:schemeClr val="lt1"/>
                </a:solidFill>
                <a:latin typeface="Lato regular"/>
              </a:rPr>
              <a:t>Aumento da </a:t>
            </a:r>
            <a:endParaRPr b="0" lang="pt-BR" sz="3000" spc="-1" strike="noStrike">
              <a:solidFill>
                <a:srgbClr val="ffffff"/>
              </a:solidFill>
              <a:latin typeface="Arial"/>
            </a:endParaRPr>
          </a:p>
          <a:p>
            <a:pPr algn="ctr">
              <a:lnSpc>
                <a:spcPct val="100000"/>
              </a:lnSpc>
            </a:pPr>
            <a:r>
              <a:rPr b="1" i="1" lang="pt-BR" sz="3000" spc="-1" strike="noStrike">
                <a:solidFill>
                  <a:schemeClr val="lt1"/>
                </a:solidFill>
                <a:latin typeface="Lato regular"/>
              </a:rPr>
              <a:t>Sinistralidade</a:t>
            </a:r>
            <a:endParaRPr b="0" lang="pt-BR" sz="3000" spc="-1" strike="noStrike">
              <a:solidFill>
                <a:srgbClr val="ffffff"/>
              </a:solidFill>
              <a:latin typeface="Arial"/>
            </a:endParaRPr>
          </a:p>
        </p:txBody>
      </p:sp>
      <p:sp>
        <p:nvSpPr>
          <p:cNvPr id="759" name="Retângulo Arredondado 8"/>
          <p:cNvSpPr/>
          <p:nvPr/>
        </p:nvSpPr>
        <p:spPr>
          <a:xfrm>
            <a:off x="1526040" y="3326400"/>
            <a:ext cx="3672000" cy="994320"/>
          </a:xfrm>
          <a:prstGeom prst="roundRect">
            <a:avLst>
              <a:gd name="adj" fmla="val 16667"/>
            </a:avLst>
          </a:prstGeom>
          <a:solidFill>
            <a:srgbClr val="003a79"/>
          </a:solidFill>
          <a:ln>
            <a:solidFill>
              <a:srgbClr val="f6f7fb"/>
            </a:solidFill>
          </a:ln>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Estilo de Vida Não Saudável</a:t>
            </a:r>
            <a:endParaRPr b="0" lang="pt-BR" sz="2400" spc="-1" strike="noStrike">
              <a:solidFill>
                <a:srgbClr val="ffffff"/>
              </a:solidFill>
              <a:latin typeface="Arial"/>
            </a:endParaRPr>
          </a:p>
        </p:txBody>
      </p:sp>
      <p:sp>
        <p:nvSpPr>
          <p:cNvPr id="760" name="Retângulo Arredondado 9"/>
          <p:cNvSpPr/>
          <p:nvPr/>
        </p:nvSpPr>
        <p:spPr>
          <a:xfrm>
            <a:off x="7302960" y="1166040"/>
            <a:ext cx="3672000" cy="994320"/>
          </a:xfrm>
          <a:prstGeom prst="roundRect">
            <a:avLst>
              <a:gd name="adj" fmla="val 16667"/>
            </a:avLst>
          </a:prstGeom>
          <a:solidFill>
            <a:srgbClr val="008bc9"/>
          </a:solidFill>
          <a:ln>
            <a:solidFill>
              <a:srgbClr val="f6f7fb"/>
            </a:solidFill>
          </a:ln>
        </p:spPr>
        <p:style>
          <a:lnRef idx="3">
            <a:schemeClr val="lt1"/>
          </a:lnRef>
          <a:fillRef idx="1">
            <a:schemeClr val="accent3"/>
          </a:fillRef>
          <a:effectRef idx="1">
            <a:schemeClr val="accent3"/>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Fee For Service (FFS)</a:t>
            </a:r>
            <a:endParaRPr b="0" lang="pt-BR" sz="2400" spc="-1" strike="noStrike">
              <a:solidFill>
                <a:srgbClr val="000000"/>
              </a:solidFill>
              <a:latin typeface="Arial"/>
            </a:endParaRPr>
          </a:p>
        </p:txBody>
      </p:sp>
      <p:sp>
        <p:nvSpPr>
          <p:cNvPr id="761" name="Retângulo Arredondado 10"/>
          <p:cNvSpPr/>
          <p:nvPr/>
        </p:nvSpPr>
        <p:spPr>
          <a:xfrm>
            <a:off x="7286760" y="2246040"/>
            <a:ext cx="3672000" cy="994320"/>
          </a:xfrm>
          <a:prstGeom prst="roundRect">
            <a:avLst>
              <a:gd name="adj" fmla="val 16667"/>
            </a:avLst>
          </a:prstGeom>
          <a:solidFill>
            <a:srgbClr val="008bc9"/>
          </a:solidFill>
          <a:ln>
            <a:solidFill>
              <a:srgbClr val="f6f7fb"/>
            </a:solidFill>
          </a:ln>
        </p:spPr>
        <p:style>
          <a:lnRef idx="3">
            <a:schemeClr val="lt1"/>
          </a:lnRef>
          <a:fillRef idx="1">
            <a:schemeClr val="accent3"/>
          </a:fillRef>
          <a:effectRef idx="1">
            <a:schemeClr val="accent3"/>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Acesso Facilitado </a:t>
            </a:r>
            <a:endParaRPr b="0" lang="pt-BR" sz="2400" spc="-1" strike="noStrike">
              <a:solidFill>
                <a:srgbClr val="000000"/>
              </a:solidFill>
              <a:latin typeface="Arial"/>
            </a:endParaRPr>
          </a:p>
          <a:p>
            <a:pPr algn="ctr">
              <a:lnSpc>
                <a:spcPct val="100000"/>
              </a:lnSpc>
            </a:pPr>
            <a:r>
              <a:rPr b="0" i="1" lang="pt-BR" sz="2400" spc="-1" strike="noStrike">
                <a:solidFill>
                  <a:schemeClr val="lt1"/>
                </a:solidFill>
                <a:latin typeface="Lato regular"/>
              </a:rPr>
              <a:t>(Muitos Pestadores)</a:t>
            </a:r>
            <a:endParaRPr b="0" lang="pt-BR" sz="2400" spc="-1" strike="noStrike">
              <a:solidFill>
                <a:srgbClr val="000000"/>
              </a:solidFill>
              <a:latin typeface="Arial"/>
            </a:endParaRPr>
          </a:p>
        </p:txBody>
      </p:sp>
      <p:sp>
        <p:nvSpPr>
          <p:cNvPr id="762" name="Retângulo Arredondado 11"/>
          <p:cNvSpPr/>
          <p:nvPr/>
        </p:nvSpPr>
        <p:spPr>
          <a:xfrm>
            <a:off x="7286760" y="4406400"/>
            <a:ext cx="3672000" cy="994320"/>
          </a:xfrm>
          <a:prstGeom prst="roundRect">
            <a:avLst>
              <a:gd name="adj" fmla="val 16667"/>
            </a:avLst>
          </a:prstGeom>
          <a:solidFill>
            <a:srgbClr val="008bc9"/>
          </a:solidFill>
          <a:ln>
            <a:solidFill>
              <a:srgbClr val="f6f7fb"/>
            </a:solidFill>
          </a:ln>
        </p:spPr>
        <p:style>
          <a:lnRef idx="3">
            <a:schemeClr val="lt1"/>
          </a:lnRef>
          <a:fillRef idx="1">
            <a:schemeClr val="accent3"/>
          </a:fillRef>
          <a:effectRef idx="1">
            <a:schemeClr val="accent3"/>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Força do Maior</a:t>
            </a:r>
            <a:endParaRPr b="0" lang="pt-BR" sz="2400" spc="-1" strike="noStrike">
              <a:solidFill>
                <a:srgbClr val="000000"/>
              </a:solidFill>
              <a:latin typeface="Arial"/>
            </a:endParaRPr>
          </a:p>
        </p:txBody>
      </p:sp>
      <p:sp>
        <p:nvSpPr>
          <p:cNvPr id="763" name="Retângulo Arredondado 12"/>
          <p:cNvSpPr/>
          <p:nvPr/>
        </p:nvSpPr>
        <p:spPr>
          <a:xfrm>
            <a:off x="7270560" y="8150760"/>
            <a:ext cx="3672000" cy="1367640"/>
          </a:xfrm>
          <a:prstGeom prst="roundRect">
            <a:avLst>
              <a:gd name="adj" fmla="val 16667"/>
            </a:avLst>
          </a:prstGeom>
          <a:solidFill>
            <a:srgbClr val="008bc9"/>
          </a:solidFill>
          <a:ln>
            <a:solidFill>
              <a:srgbClr val="f6f7fb"/>
            </a:solidFill>
          </a:ln>
        </p:spPr>
        <p:style>
          <a:lnRef idx="3">
            <a:schemeClr val="lt1"/>
          </a:lnRef>
          <a:fillRef idx="1">
            <a:schemeClr val="accent3"/>
          </a:fillRef>
          <a:effectRef idx="1">
            <a:schemeClr val="accent3"/>
          </a:effectRef>
          <a:fontRef idx="minor"/>
        </p:style>
        <p:txBody>
          <a:bodyPr lIns="90000" rIns="90000" tIns="45000" bIns="45000" anchor="ctr">
            <a:noAutofit/>
          </a:bodyPr>
          <a:p>
            <a:pPr algn="ctr">
              <a:lnSpc>
                <a:spcPct val="100000"/>
              </a:lnSpc>
            </a:pPr>
            <a:r>
              <a:rPr b="1" i="1" lang="pt-BR" sz="3000" spc="-1" strike="noStrike">
                <a:solidFill>
                  <a:schemeClr val="lt1"/>
                </a:solidFill>
                <a:latin typeface="Lato regular"/>
              </a:rPr>
              <a:t>Desconfiança Generalizada</a:t>
            </a:r>
            <a:endParaRPr b="0" lang="pt-BR" sz="3000" spc="-1" strike="noStrike">
              <a:solidFill>
                <a:srgbClr val="000000"/>
              </a:solidFill>
              <a:latin typeface="Arial"/>
            </a:endParaRPr>
          </a:p>
        </p:txBody>
      </p:sp>
      <p:sp>
        <p:nvSpPr>
          <p:cNvPr id="764" name="Retângulo Arredondado 15"/>
          <p:cNvSpPr/>
          <p:nvPr/>
        </p:nvSpPr>
        <p:spPr>
          <a:xfrm>
            <a:off x="7302960" y="3326400"/>
            <a:ext cx="3672000" cy="994320"/>
          </a:xfrm>
          <a:prstGeom prst="roundRect">
            <a:avLst>
              <a:gd name="adj" fmla="val 16667"/>
            </a:avLst>
          </a:prstGeom>
          <a:solidFill>
            <a:srgbClr val="008bc9"/>
          </a:solidFill>
          <a:ln>
            <a:solidFill>
              <a:srgbClr val="f6f7fb"/>
            </a:solidFill>
          </a:ln>
        </p:spPr>
        <p:style>
          <a:lnRef idx="3">
            <a:schemeClr val="lt1"/>
          </a:lnRef>
          <a:fillRef idx="1">
            <a:schemeClr val="accent3"/>
          </a:fillRef>
          <a:effectRef idx="1">
            <a:schemeClr val="accent3"/>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Competição de Mercado</a:t>
            </a:r>
            <a:endParaRPr b="0" lang="pt-BR" sz="2400" spc="-1" strike="noStrike">
              <a:solidFill>
                <a:srgbClr val="000000"/>
              </a:solidFill>
              <a:latin typeface="Arial"/>
            </a:endParaRPr>
          </a:p>
        </p:txBody>
      </p:sp>
      <p:sp>
        <p:nvSpPr>
          <p:cNvPr id="765" name="Retângulo Arredondado 16"/>
          <p:cNvSpPr/>
          <p:nvPr/>
        </p:nvSpPr>
        <p:spPr>
          <a:xfrm>
            <a:off x="13079880" y="1166040"/>
            <a:ext cx="3672000" cy="994320"/>
          </a:xfrm>
          <a:prstGeom prst="roundRect">
            <a:avLst>
              <a:gd name="adj" fmla="val 16667"/>
            </a:avLst>
          </a:prstGeom>
          <a:solidFill>
            <a:srgbClr val="666666"/>
          </a:solidFill>
          <a:ln>
            <a:solidFill>
              <a:srgbClr val="f6f7fb"/>
            </a:solidFill>
          </a:ln>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Má Prática Médica</a:t>
            </a:r>
            <a:endParaRPr b="0" lang="pt-BR" sz="2400" spc="-1" strike="noStrike">
              <a:solidFill>
                <a:srgbClr val="000000"/>
              </a:solidFill>
              <a:latin typeface="Arial"/>
            </a:endParaRPr>
          </a:p>
        </p:txBody>
      </p:sp>
      <p:sp>
        <p:nvSpPr>
          <p:cNvPr id="766" name="Retângulo Arredondado 17"/>
          <p:cNvSpPr/>
          <p:nvPr/>
        </p:nvSpPr>
        <p:spPr>
          <a:xfrm>
            <a:off x="13063680" y="2246040"/>
            <a:ext cx="3672000" cy="994320"/>
          </a:xfrm>
          <a:prstGeom prst="roundRect">
            <a:avLst>
              <a:gd name="adj" fmla="val 16667"/>
            </a:avLst>
          </a:prstGeom>
          <a:solidFill>
            <a:srgbClr val="666666"/>
          </a:solidFill>
          <a:ln>
            <a:solidFill>
              <a:srgbClr val="f6f7fb"/>
            </a:solidFill>
          </a:ln>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Fraudes em Reembolsos</a:t>
            </a:r>
            <a:endParaRPr b="0" lang="pt-BR" sz="2400" spc="-1" strike="noStrike">
              <a:solidFill>
                <a:srgbClr val="000000"/>
              </a:solidFill>
              <a:latin typeface="Arial"/>
            </a:endParaRPr>
          </a:p>
        </p:txBody>
      </p:sp>
      <p:sp>
        <p:nvSpPr>
          <p:cNvPr id="767" name="Retângulo Arredondado 18"/>
          <p:cNvSpPr/>
          <p:nvPr/>
        </p:nvSpPr>
        <p:spPr>
          <a:xfrm>
            <a:off x="13063680" y="4406400"/>
            <a:ext cx="3672000" cy="994320"/>
          </a:xfrm>
          <a:prstGeom prst="roundRect">
            <a:avLst>
              <a:gd name="adj" fmla="val 16667"/>
            </a:avLst>
          </a:prstGeom>
          <a:solidFill>
            <a:srgbClr val="666666"/>
          </a:solidFill>
          <a:ln>
            <a:solidFill>
              <a:srgbClr val="f6f7fb"/>
            </a:solidFill>
          </a:ln>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Moral Hazard </a:t>
            </a:r>
            <a:endParaRPr b="0" lang="pt-BR" sz="2400" spc="-1" strike="noStrike">
              <a:solidFill>
                <a:srgbClr val="000000"/>
              </a:solidFill>
              <a:latin typeface="Arial"/>
            </a:endParaRPr>
          </a:p>
          <a:p>
            <a:pPr algn="ctr">
              <a:lnSpc>
                <a:spcPct val="100000"/>
              </a:lnSpc>
            </a:pPr>
            <a:r>
              <a:rPr b="0" i="1" lang="pt-BR" sz="2400" spc="-1" strike="noStrike">
                <a:solidFill>
                  <a:schemeClr val="lt1"/>
                </a:solidFill>
                <a:latin typeface="Lato regular"/>
              </a:rPr>
              <a:t>(Cultura do Beneficiário)</a:t>
            </a:r>
            <a:endParaRPr b="0" lang="pt-BR" sz="2400" spc="-1" strike="noStrike">
              <a:solidFill>
                <a:srgbClr val="000000"/>
              </a:solidFill>
              <a:latin typeface="Arial"/>
            </a:endParaRPr>
          </a:p>
        </p:txBody>
      </p:sp>
      <p:sp>
        <p:nvSpPr>
          <p:cNvPr id="768" name="Retângulo Arredondado 19"/>
          <p:cNvSpPr/>
          <p:nvPr/>
        </p:nvSpPr>
        <p:spPr>
          <a:xfrm>
            <a:off x="13047480" y="8150760"/>
            <a:ext cx="3672000" cy="1367640"/>
          </a:xfrm>
          <a:prstGeom prst="roundRect">
            <a:avLst>
              <a:gd name="adj" fmla="val 16667"/>
            </a:avLst>
          </a:prstGeom>
          <a:solidFill>
            <a:srgbClr val="666666"/>
          </a:solidFill>
          <a:ln>
            <a:solidFill>
              <a:srgbClr val="f6f7fb"/>
            </a:solidFill>
          </a:ln>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pPr>
            <a:r>
              <a:rPr b="1" i="1" lang="pt-BR" sz="3000" spc="-1" strike="noStrike">
                <a:solidFill>
                  <a:schemeClr val="lt1"/>
                </a:solidFill>
                <a:latin typeface="Lato regular"/>
              </a:rPr>
              <a:t>Judicialização</a:t>
            </a:r>
            <a:endParaRPr b="0" lang="pt-BR" sz="3000" spc="-1" strike="noStrike">
              <a:solidFill>
                <a:srgbClr val="000000"/>
              </a:solidFill>
              <a:latin typeface="Arial"/>
            </a:endParaRPr>
          </a:p>
        </p:txBody>
      </p:sp>
      <p:sp>
        <p:nvSpPr>
          <p:cNvPr id="769" name="Retângulo Arredondado 20"/>
          <p:cNvSpPr/>
          <p:nvPr/>
        </p:nvSpPr>
        <p:spPr>
          <a:xfrm>
            <a:off x="13079880" y="3326400"/>
            <a:ext cx="3672000" cy="994320"/>
          </a:xfrm>
          <a:prstGeom prst="roundRect">
            <a:avLst>
              <a:gd name="adj" fmla="val 16667"/>
            </a:avLst>
          </a:prstGeom>
          <a:solidFill>
            <a:srgbClr val="666666"/>
          </a:solidFill>
          <a:ln>
            <a:solidFill>
              <a:srgbClr val="f6f7fb"/>
            </a:solidFill>
          </a:ln>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Conflitos de Interesse</a:t>
            </a:r>
            <a:endParaRPr b="0" lang="pt-BR" sz="2400" spc="-1" strike="noStrike">
              <a:solidFill>
                <a:srgbClr val="000000"/>
              </a:solidFill>
              <a:latin typeface="Arial"/>
            </a:endParaRPr>
          </a:p>
        </p:txBody>
      </p:sp>
      <p:sp>
        <p:nvSpPr>
          <p:cNvPr id="770" name="Retângulo Arredondado 21"/>
          <p:cNvSpPr/>
          <p:nvPr/>
        </p:nvSpPr>
        <p:spPr>
          <a:xfrm>
            <a:off x="1505880" y="5486760"/>
            <a:ext cx="3672000" cy="994320"/>
          </a:xfrm>
          <a:prstGeom prst="roundRect">
            <a:avLst>
              <a:gd name="adj" fmla="val 16667"/>
            </a:avLst>
          </a:prstGeom>
          <a:solidFill>
            <a:srgbClr val="003a79"/>
          </a:solidFill>
          <a:ln>
            <a:solidFill>
              <a:srgbClr val="f6f7fb"/>
            </a:solidFill>
          </a:ln>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Incorporação de Novas Tecnologias de Saúde</a:t>
            </a:r>
            <a:endParaRPr b="0" lang="pt-BR" sz="2400" spc="-1" strike="noStrike">
              <a:solidFill>
                <a:srgbClr val="ffffff"/>
              </a:solidFill>
              <a:latin typeface="Arial"/>
            </a:endParaRPr>
          </a:p>
        </p:txBody>
      </p:sp>
      <p:sp>
        <p:nvSpPr>
          <p:cNvPr id="771" name="Retângulo Arredondado 22"/>
          <p:cNvSpPr/>
          <p:nvPr/>
        </p:nvSpPr>
        <p:spPr>
          <a:xfrm>
            <a:off x="7282800" y="5486760"/>
            <a:ext cx="3672000" cy="994320"/>
          </a:xfrm>
          <a:prstGeom prst="roundRect">
            <a:avLst>
              <a:gd name="adj" fmla="val 16667"/>
            </a:avLst>
          </a:prstGeom>
          <a:solidFill>
            <a:srgbClr val="008bc9"/>
          </a:solidFill>
          <a:ln>
            <a:solidFill>
              <a:srgbClr val="f6f7fb"/>
            </a:solidFill>
          </a:ln>
        </p:spPr>
        <p:style>
          <a:lnRef idx="3">
            <a:schemeClr val="lt1"/>
          </a:lnRef>
          <a:fillRef idx="1">
            <a:schemeClr val="accent3"/>
          </a:fillRef>
          <a:effectRef idx="1">
            <a:schemeClr val="accent3"/>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Consolidação do Setor </a:t>
            </a:r>
            <a:endParaRPr b="0" lang="pt-BR" sz="2400" spc="-1" strike="noStrike">
              <a:solidFill>
                <a:srgbClr val="000000"/>
              </a:solidFill>
              <a:latin typeface="Arial"/>
            </a:endParaRPr>
          </a:p>
        </p:txBody>
      </p:sp>
      <p:sp>
        <p:nvSpPr>
          <p:cNvPr id="772" name="Retângulo Arredondado 23"/>
          <p:cNvSpPr/>
          <p:nvPr/>
        </p:nvSpPr>
        <p:spPr>
          <a:xfrm>
            <a:off x="13059360" y="5486760"/>
            <a:ext cx="3672000" cy="994320"/>
          </a:xfrm>
          <a:prstGeom prst="roundRect">
            <a:avLst>
              <a:gd name="adj" fmla="val 16667"/>
            </a:avLst>
          </a:prstGeom>
          <a:solidFill>
            <a:srgbClr val="666666"/>
          </a:solidFill>
          <a:ln>
            <a:solidFill>
              <a:srgbClr val="f6f7fb"/>
            </a:solidFill>
          </a:ln>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Desenho dos Sistemas de Saúde</a:t>
            </a:r>
            <a:endParaRPr b="0" lang="pt-BR" sz="2400" spc="-1" strike="noStrike">
              <a:solidFill>
                <a:srgbClr val="000000"/>
              </a:solidFill>
              <a:latin typeface="Arial"/>
            </a:endParaRPr>
          </a:p>
        </p:txBody>
      </p:sp>
      <p:sp>
        <p:nvSpPr>
          <p:cNvPr id="773" name="Retângulo Arredondado 24"/>
          <p:cNvSpPr/>
          <p:nvPr/>
        </p:nvSpPr>
        <p:spPr>
          <a:xfrm>
            <a:off x="1501920" y="6566760"/>
            <a:ext cx="3672000" cy="994320"/>
          </a:xfrm>
          <a:prstGeom prst="roundRect">
            <a:avLst>
              <a:gd name="adj" fmla="val 16667"/>
            </a:avLst>
          </a:prstGeom>
          <a:solidFill>
            <a:srgbClr val="003a79"/>
          </a:solidFill>
          <a:ln>
            <a:solidFill>
              <a:srgbClr val="f6f7fb"/>
            </a:solidFill>
          </a:ln>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Hiper Especialização Profissional</a:t>
            </a:r>
            <a:endParaRPr b="0" lang="pt-BR" sz="2400" spc="-1" strike="noStrike">
              <a:solidFill>
                <a:srgbClr val="ffffff"/>
              </a:solidFill>
              <a:latin typeface="Arial"/>
            </a:endParaRPr>
          </a:p>
        </p:txBody>
      </p:sp>
      <p:sp>
        <p:nvSpPr>
          <p:cNvPr id="774" name="Retângulo Arredondado 25"/>
          <p:cNvSpPr/>
          <p:nvPr/>
        </p:nvSpPr>
        <p:spPr>
          <a:xfrm>
            <a:off x="7278840" y="6566760"/>
            <a:ext cx="3672000" cy="994320"/>
          </a:xfrm>
          <a:prstGeom prst="roundRect">
            <a:avLst>
              <a:gd name="adj" fmla="val 16667"/>
            </a:avLst>
          </a:prstGeom>
          <a:solidFill>
            <a:srgbClr val="008bc9"/>
          </a:solidFill>
          <a:ln>
            <a:solidFill>
              <a:srgbClr val="f6f7fb"/>
            </a:solidFill>
          </a:ln>
        </p:spPr>
        <p:style>
          <a:lnRef idx="3">
            <a:schemeClr val="lt1"/>
          </a:lnRef>
          <a:fillRef idx="1">
            <a:schemeClr val="accent3"/>
          </a:fillRef>
          <a:effectRef idx="1">
            <a:schemeClr val="accent3"/>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Falta de Transparência na Relação Comercial</a:t>
            </a:r>
            <a:endParaRPr b="0" lang="pt-BR" sz="2400" spc="-1" strike="noStrike">
              <a:solidFill>
                <a:srgbClr val="000000"/>
              </a:solidFill>
              <a:latin typeface="Arial"/>
            </a:endParaRPr>
          </a:p>
        </p:txBody>
      </p:sp>
      <p:sp>
        <p:nvSpPr>
          <p:cNvPr id="775" name="Retângulo Arredondado 26"/>
          <p:cNvSpPr/>
          <p:nvPr/>
        </p:nvSpPr>
        <p:spPr>
          <a:xfrm>
            <a:off x="13055760" y="6566760"/>
            <a:ext cx="3672000" cy="994320"/>
          </a:xfrm>
          <a:prstGeom prst="roundRect">
            <a:avLst>
              <a:gd name="adj" fmla="val 16667"/>
            </a:avLst>
          </a:prstGeom>
          <a:solidFill>
            <a:srgbClr val="666666"/>
          </a:solidFill>
          <a:ln>
            <a:solidFill>
              <a:srgbClr val="f6f7fb"/>
            </a:solidFill>
          </a:ln>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pPr>
            <a:r>
              <a:rPr b="0" i="1" lang="pt-BR" sz="2400" spc="-1" strike="noStrike">
                <a:solidFill>
                  <a:schemeClr val="lt1"/>
                </a:solidFill>
                <a:latin typeface="Lato regular"/>
              </a:rPr>
              <a:t>Pouca Regulação sobre Prestadores</a:t>
            </a:r>
            <a:endParaRPr b="0" lang="pt-BR" sz="2400" spc="-1" strike="noStrike">
              <a:solidFill>
                <a:srgbClr val="000000"/>
              </a:solidFill>
              <a:latin typeface="Arial"/>
            </a:endParaRPr>
          </a:p>
        </p:txBody>
      </p:sp>
      <p:sp>
        <p:nvSpPr>
          <p:cNvPr id="776" name="Seta para Baixo 35"/>
          <p:cNvSpPr/>
          <p:nvPr/>
        </p:nvSpPr>
        <p:spPr>
          <a:xfrm>
            <a:off x="3204000" y="7711560"/>
            <a:ext cx="284040" cy="350640"/>
          </a:xfrm>
          <a:prstGeom prst="downArrow">
            <a:avLst>
              <a:gd name="adj1" fmla="val 50000"/>
              <a:gd name="adj2" fmla="val 50000"/>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2700" spc="-1" strike="noStrike">
              <a:solidFill>
                <a:schemeClr val="lt1"/>
              </a:solidFill>
              <a:latin typeface="Lato regular"/>
            </a:endParaRPr>
          </a:p>
        </p:txBody>
      </p:sp>
      <p:sp>
        <p:nvSpPr>
          <p:cNvPr id="777" name="Seta para Baixo 36"/>
          <p:cNvSpPr/>
          <p:nvPr/>
        </p:nvSpPr>
        <p:spPr>
          <a:xfrm>
            <a:off x="8964720" y="7705800"/>
            <a:ext cx="284040" cy="350640"/>
          </a:xfrm>
          <a:prstGeom prst="downArrow">
            <a:avLst>
              <a:gd name="adj1" fmla="val 50000"/>
              <a:gd name="adj2" fmla="val 50000"/>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2700" spc="-1" strike="noStrike">
              <a:solidFill>
                <a:schemeClr val="lt1"/>
              </a:solidFill>
              <a:latin typeface="Lato regular"/>
            </a:endParaRPr>
          </a:p>
        </p:txBody>
      </p:sp>
      <p:sp>
        <p:nvSpPr>
          <p:cNvPr id="778" name="Seta para Baixo 37"/>
          <p:cNvSpPr/>
          <p:nvPr/>
        </p:nvSpPr>
        <p:spPr>
          <a:xfrm>
            <a:off x="14773680" y="7705800"/>
            <a:ext cx="284040" cy="350640"/>
          </a:xfrm>
          <a:prstGeom prst="downArrow">
            <a:avLst>
              <a:gd name="adj1" fmla="val 50000"/>
              <a:gd name="adj2" fmla="val 50000"/>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2700" spc="-1" strike="noStrike">
              <a:solidFill>
                <a:schemeClr val="lt1"/>
              </a:solidFill>
              <a:latin typeface="Lato regular"/>
            </a:endParaRPr>
          </a:p>
        </p:txBody>
      </p:sp>
    </p:spTree>
  </p:cSld>
  <mc:AlternateContent>
    <mc:Choice Requires="p14">
      <p:transition spd="med" p14:dur="700">
        <p:fade/>
      </p:transition>
    </mc:Choice>
    <mc:Fallback>
      <p:transition spd="med">
        <p:fade/>
      </p:transition>
    </mc:Fallback>
  </mc:AlternateContent>
  <p:timing>
    <p:tnLst>
      <p:par>
        <p:cTn id="89" dur="indefinite" restart="never" nodeType="tmRoot">
          <p:childTnLst>
            <p:seq>
              <p:cTn id="90" dur="indefinite" nodeType="mainSeq">
                <p:childTnLst>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758"/>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77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760"/>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761"/>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762"/>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764"/>
                                        </p:tgtEl>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tgtEl>
                                          <p:spTgt spid="771"/>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77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763"/>
                                        </p:tgtEl>
                                        <p:attrNameLst>
                                          <p:attrName>style.visibility</p:attrName>
                                        </p:attrNameLst>
                                      </p:cBhvr>
                                      <p:to>
                                        <p:strVal val="visible"/>
                                      </p:to>
                                    </p:set>
                                  </p:childTnLst>
                                </p:cTn>
                              </p:par>
                              <p:par>
                                <p:cTn id="115" nodeType="withEffect" fill="hold" presetClass="entr" presetID="1">
                                  <p:stCondLst>
                                    <p:cond delay="0"/>
                                  </p:stCondLst>
                                  <p:childTnLst>
                                    <p:set>
                                      <p:cBhvr>
                                        <p:cTn id="116" dur="1" fill="hold">
                                          <p:stCondLst>
                                            <p:cond delay="0"/>
                                          </p:stCondLst>
                                        </p:cTn>
                                        <p:tgtEl>
                                          <p:spTgt spid="77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765"/>
                                        </p:tgtEl>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tgtEl>
                                          <p:spTgt spid="766"/>
                                        </p:tgtEl>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tgtEl>
                                          <p:spTgt spid="767"/>
                                        </p:tgtEl>
                                        <p:attrNameLst>
                                          <p:attrName>style.visibility</p:attrName>
                                        </p:attrNameLst>
                                      </p:cBhvr>
                                      <p:to>
                                        <p:strVal val="visible"/>
                                      </p:to>
                                    </p:set>
                                  </p:childTnLst>
                                </p:cTn>
                              </p:par>
                              <p:par>
                                <p:cTn id="125" nodeType="withEffect" fill="hold" presetClass="entr" presetID="1">
                                  <p:stCondLst>
                                    <p:cond delay="0"/>
                                  </p:stCondLst>
                                  <p:childTnLst>
                                    <p:set>
                                      <p:cBhvr>
                                        <p:cTn id="126" dur="1" fill="hold">
                                          <p:stCondLst>
                                            <p:cond delay="0"/>
                                          </p:stCondLst>
                                        </p:cTn>
                                        <p:tgtEl>
                                          <p:spTgt spid="769"/>
                                        </p:tgtEl>
                                        <p:attrNameLst>
                                          <p:attrName>style.visibility</p:attrName>
                                        </p:attrNameLst>
                                      </p:cBhvr>
                                      <p:to>
                                        <p:strVal val="visible"/>
                                      </p:to>
                                    </p:set>
                                  </p:childTnLst>
                                </p:cTn>
                              </p:par>
                              <p:par>
                                <p:cTn id="127" nodeType="withEffect" fill="hold" presetClass="entr" presetID="1">
                                  <p:stCondLst>
                                    <p:cond delay="0"/>
                                  </p:stCondLst>
                                  <p:childTnLst>
                                    <p:set>
                                      <p:cBhvr>
                                        <p:cTn id="128" dur="1" fill="hold">
                                          <p:stCondLst>
                                            <p:cond delay="0"/>
                                          </p:stCondLst>
                                        </p:cTn>
                                        <p:tgtEl>
                                          <p:spTgt spid="772"/>
                                        </p:tgtEl>
                                        <p:attrNameLst>
                                          <p:attrName>style.visibility</p:attrName>
                                        </p:attrNameLst>
                                      </p:cBhvr>
                                      <p:to>
                                        <p:strVal val="visible"/>
                                      </p:to>
                                    </p:set>
                                  </p:childTnLst>
                                </p:cTn>
                              </p:par>
                              <p:par>
                                <p:cTn id="129" nodeType="withEffect" fill="hold" presetClass="entr" presetID="1">
                                  <p:stCondLst>
                                    <p:cond delay="0"/>
                                  </p:stCondLst>
                                  <p:childTnLst>
                                    <p:set>
                                      <p:cBhvr>
                                        <p:cTn id="130" dur="1" fill="hold">
                                          <p:stCondLst>
                                            <p:cond delay="0"/>
                                          </p:stCondLst>
                                        </p:cTn>
                                        <p:tgtEl>
                                          <p:spTgt spid="77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768"/>
                                        </p:tgtEl>
                                        <p:attrNameLst>
                                          <p:attrName>style.visibility</p:attrName>
                                        </p:attrNameLst>
                                      </p:cBhvr>
                                      <p:to>
                                        <p:strVal val="visible"/>
                                      </p:to>
                                    </p:set>
                                  </p:childTnLst>
                                </p:cTn>
                              </p:par>
                              <p:par>
                                <p:cTn id="135" nodeType="withEffect" fill="hold" presetClass="entr" presetID="1">
                                  <p:stCondLst>
                                    <p:cond delay="0"/>
                                  </p:stCondLst>
                                  <p:childTnLst>
                                    <p:set>
                                      <p:cBhvr>
                                        <p:cTn id="136" dur="1" fill="hold">
                                          <p:stCondLst>
                                            <p:cond delay="0"/>
                                          </p:stCondLst>
                                        </p:cTn>
                                        <p:tgtEl>
                                          <p:spTgt spid="7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9" name="Picture 11" descr=""/>
          <p:cNvPicPr/>
          <p:nvPr/>
        </p:nvPicPr>
        <p:blipFill>
          <a:blip r:embed="rId1"/>
          <a:stretch/>
        </p:blipFill>
        <p:spPr>
          <a:xfrm>
            <a:off x="2269080" y="498240"/>
            <a:ext cx="13067280" cy="9788400"/>
          </a:xfrm>
          <a:prstGeom prst="rect">
            <a:avLst/>
          </a:prstGeom>
          <a:ln w="0">
            <a:noFill/>
          </a:ln>
        </p:spPr>
      </p:pic>
      <p:sp>
        <p:nvSpPr>
          <p:cNvPr id="780" name="Rectangle 12"/>
          <p:cNvSpPr/>
          <p:nvPr/>
        </p:nvSpPr>
        <p:spPr>
          <a:xfrm>
            <a:off x="2688480" y="9401040"/>
            <a:ext cx="5388480" cy="546480"/>
          </a:xfrm>
          <a:prstGeom prst="rect">
            <a:avLst/>
          </a:prstGeom>
          <a:noFill/>
          <a:ln w="0">
            <a:noFill/>
          </a:ln>
          <a:effectLst>
            <a:outerShdw blurRad="50760" dir="2700000" dist="37674">
              <a:srgbClr val="000000">
                <a:alpha val="43000"/>
              </a:srgbClr>
            </a:outerShdw>
          </a:effectLst>
        </p:spPr>
        <p:style>
          <a:lnRef idx="0"/>
          <a:fillRef idx="0"/>
          <a:effectRef idx="0"/>
          <a:fontRef idx="minor"/>
        </p:style>
        <p:txBody>
          <a:bodyPr wrap="none" lIns="90000" rIns="90000" tIns="45000" bIns="45000" anchor="t">
            <a:spAutoFit/>
          </a:bodyPr>
          <a:p>
            <a:pPr>
              <a:lnSpc>
                <a:spcPct val="100000"/>
              </a:lnSpc>
            </a:pPr>
            <a:r>
              <a:rPr b="0" lang="en-US" sz="3000" spc="-1" strike="noStrike">
                <a:solidFill>
                  <a:srgbClr val="f6f7fb"/>
                </a:solidFill>
                <a:latin typeface="Calibri"/>
              </a:rPr>
              <a:t>Desejos e necessidades ilimitados</a:t>
            </a:r>
            <a:endParaRPr b="0" lang="pt-BR" sz="3000" spc="-1" strike="noStrike">
              <a:solidFill>
                <a:srgbClr val="000000"/>
              </a:solidFill>
              <a:latin typeface="Arial"/>
            </a:endParaRPr>
          </a:p>
        </p:txBody>
      </p:sp>
      <p:sp>
        <p:nvSpPr>
          <p:cNvPr id="781"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2" name="Picture 3" descr=""/>
          <p:cNvPicPr/>
          <p:nvPr/>
        </p:nvPicPr>
        <p:blipFill>
          <a:blip r:embed="rId1"/>
          <a:stretch/>
        </p:blipFill>
        <p:spPr>
          <a:xfrm>
            <a:off x="2227320" y="600480"/>
            <a:ext cx="12961440" cy="9686160"/>
          </a:xfrm>
          <a:prstGeom prst="rect">
            <a:avLst/>
          </a:prstGeom>
          <a:ln w="0">
            <a:noFill/>
          </a:ln>
        </p:spPr>
      </p:pic>
      <p:sp>
        <p:nvSpPr>
          <p:cNvPr id="783" name="Rectangle 4"/>
          <p:cNvSpPr/>
          <p:nvPr/>
        </p:nvSpPr>
        <p:spPr>
          <a:xfrm>
            <a:off x="11966040" y="600480"/>
            <a:ext cx="2669760" cy="4856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en-US" sz="2600" spc="-1" strike="noStrike">
                <a:solidFill>
                  <a:srgbClr val="65727b"/>
                </a:solidFill>
                <a:latin typeface="Calibri"/>
              </a:rPr>
              <a:t>Recursos limitados</a:t>
            </a:r>
            <a:endParaRPr b="0" lang="pt-BR" sz="2600" spc="-1" strike="noStrike">
              <a:solidFill>
                <a:srgbClr val="000000"/>
              </a:solidFill>
              <a:latin typeface="Arial"/>
            </a:endParaRPr>
          </a:p>
        </p:txBody>
      </p:sp>
      <p:sp>
        <p:nvSpPr>
          <p:cNvPr id="784"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Rectangle 3"/>
          <p:cNvSpPr/>
          <p:nvPr/>
        </p:nvSpPr>
        <p:spPr>
          <a:xfrm>
            <a:off x="2987280" y="2551320"/>
            <a:ext cx="8316720" cy="3808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2060"/>
                </a:solidFill>
                <a:latin typeface="Calibri"/>
              </a:rPr>
              <a:t>Definição:</a:t>
            </a:r>
            <a:r>
              <a:rPr b="0" lang="en-US" sz="2400" spc="-1" strike="noStrike">
                <a:solidFill>
                  <a:srgbClr val="86939c"/>
                </a:solidFill>
                <a:latin typeface="Calibri"/>
              </a:rPr>
              <a:t> </a:t>
            </a:r>
            <a:endParaRPr b="0" lang="pt-BR" sz="2400" spc="-1" strike="noStrike">
              <a:solidFill>
                <a:srgbClr val="000000"/>
              </a:solidFill>
              <a:latin typeface="Arial"/>
            </a:endParaRPr>
          </a:p>
          <a:p>
            <a:pPr>
              <a:lnSpc>
                <a:spcPct val="100000"/>
              </a:lnSpc>
            </a:pPr>
            <a:endParaRPr b="0" lang="pt-BR" sz="2000" spc="-1" strike="noStrike">
              <a:solidFill>
                <a:srgbClr val="000000"/>
              </a:solidFill>
              <a:latin typeface="Arial"/>
            </a:endParaRPr>
          </a:p>
          <a:p>
            <a:pPr>
              <a:lnSpc>
                <a:spcPct val="100000"/>
              </a:lnSpc>
            </a:pPr>
            <a:r>
              <a:rPr b="0" lang="en-US" sz="2000" spc="-1" strike="noStrike">
                <a:solidFill>
                  <a:srgbClr val="86939c"/>
                </a:solidFill>
                <a:latin typeface="Calibri"/>
              </a:rPr>
              <a:t>É a ciência que estuda como alocar melhor os escassos recursos em saúde</a:t>
            </a:r>
            <a:endParaRPr b="0" lang="pt-BR" sz="2000" spc="-1" strike="noStrike">
              <a:solidFill>
                <a:srgbClr val="000000"/>
              </a:solidFill>
              <a:latin typeface="Arial"/>
            </a:endParaRPr>
          </a:p>
          <a:p>
            <a:pPr algn="ctr">
              <a:lnSpc>
                <a:spcPct val="100000"/>
              </a:lnSpc>
            </a:pP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r>
              <a:rPr b="0" lang="en-US" sz="2400" spc="-1" strike="noStrike">
                <a:solidFill>
                  <a:srgbClr val="002060"/>
                </a:solidFill>
                <a:latin typeface="Calibri"/>
              </a:rPr>
              <a:t>Morris, Devlin and Parkin (2007): </a:t>
            </a:r>
            <a:endParaRPr b="0" lang="pt-BR" sz="2400" spc="-1" strike="noStrike">
              <a:solidFill>
                <a:srgbClr val="000000"/>
              </a:solidFill>
              <a:latin typeface="Arial"/>
            </a:endParaRPr>
          </a:p>
          <a:p>
            <a:pPr algn="ctr">
              <a:lnSpc>
                <a:spcPct val="100000"/>
              </a:lnSpc>
            </a:pPr>
            <a:endParaRPr b="0" lang="pt-BR" sz="2400" spc="-1" strike="noStrike">
              <a:solidFill>
                <a:srgbClr val="000000"/>
              </a:solidFill>
              <a:latin typeface="Arial"/>
            </a:endParaRPr>
          </a:p>
          <a:p>
            <a:pPr algn="ctr">
              <a:lnSpc>
                <a:spcPct val="100000"/>
              </a:lnSpc>
            </a:pPr>
            <a:r>
              <a:rPr b="0" lang="en-US" sz="2000" spc="-1" strike="noStrike">
                <a:solidFill>
                  <a:srgbClr val="86939c"/>
                </a:solidFill>
                <a:latin typeface="Calibri"/>
              </a:rPr>
              <a:t>É uma aplicação da teoria econômica, de modelos e técnicas empíricas para análise e tomada de decisão sobre saúde e assistência à saúde por indivíduos, prestadores de serviço em saúde e governos.”</a:t>
            </a:r>
            <a:endParaRPr b="0" lang="pt-BR" sz="2000" spc="-1" strike="noStrike">
              <a:solidFill>
                <a:srgbClr val="000000"/>
              </a:solidFill>
              <a:latin typeface="Arial"/>
            </a:endParaRPr>
          </a:p>
        </p:txBody>
      </p:sp>
      <p:pic>
        <p:nvPicPr>
          <p:cNvPr id="786" name="Picture 4" descr=""/>
          <p:cNvPicPr/>
          <p:nvPr/>
        </p:nvPicPr>
        <p:blipFill>
          <a:blip r:embed="rId1"/>
          <a:stretch/>
        </p:blipFill>
        <p:spPr>
          <a:xfrm>
            <a:off x="11304360" y="2011320"/>
            <a:ext cx="3738600" cy="5433840"/>
          </a:xfrm>
          <a:prstGeom prst="rect">
            <a:avLst/>
          </a:prstGeom>
          <a:ln w="0">
            <a:noFill/>
          </a:ln>
        </p:spPr>
      </p:pic>
      <p:sp>
        <p:nvSpPr>
          <p:cNvPr id="787" name="PlaceHolder 1"/>
          <p:cNvSpPr>
            <a:spLocks noGrp="1"/>
          </p:cNvSpPr>
          <p:nvPr>
            <p:ph type="title"/>
          </p:nvPr>
        </p:nvSpPr>
        <p:spPr>
          <a:xfrm>
            <a:off x="2987280" y="282960"/>
            <a:ext cx="781236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Introdução à Economia da Saúde</a:t>
            </a:r>
            <a:endParaRPr b="0" lang="en-US" sz="3600" spc="-1" strike="noStrike">
              <a:solidFill>
                <a:srgbClr val="202427"/>
              </a:solidFill>
              <a:latin typeface="Lato regular"/>
            </a:endParaRPr>
          </a:p>
        </p:txBody>
      </p:sp>
      <p:sp>
        <p:nvSpPr>
          <p:cNvPr id="788"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Oval 7"/>
          <p:cNvSpPr/>
          <p:nvPr/>
        </p:nvSpPr>
        <p:spPr>
          <a:xfrm>
            <a:off x="4247280" y="1290960"/>
            <a:ext cx="10941480" cy="5924880"/>
          </a:xfrm>
          <a:prstGeom prst="ellipse">
            <a:avLst/>
          </a:prstGeom>
          <a:gradFill rotWithShape="0">
            <a:gsLst>
              <a:gs pos="0">
                <a:srgbClr val="c1ecff"/>
              </a:gs>
              <a:gs pos="100000">
                <a:srgbClr val="93d1ff"/>
              </a:gs>
            </a:gsLst>
            <a:lin ang="5400000"/>
          </a:gradFill>
          <a:ln w="0">
            <a:noFill/>
          </a:ln>
          <a:effectLst>
            <a:outerShdw algn="ctr" blurRad="57240" dir="5400000" dist="19080"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rIns="90000" tIns="45000" bIns="45000" anchor="ctr">
            <a:noAutofit/>
          </a:bodyPr>
          <a:p>
            <a:pPr algn="ctr">
              <a:lnSpc>
                <a:spcPct val="100000"/>
              </a:lnSpc>
            </a:pPr>
            <a:endParaRPr b="0" lang="pt-BR" sz="2700" spc="-1" strike="noStrike">
              <a:solidFill>
                <a:srgbClr val="000000"/>
              </a:solidFill>
              <a:latin typeface="Arial"/>
            </a:endParaRPr>
          </a:p>
          <a:p>
            <a:pPr algn="ctr">
              <a:lnSpc>
                <a:spcPct val="100000"/>
              </a:lnSpc>
            </a:pPr>
            <a:endParaRPr b="0" lang="pt-BR" sz="2700" spc="-1" strike="noStrike">
              <a:solidFill>
                <a:srgbClr val="000000"/>
              </a:solidFill>
              <a:latin typeface="Arial"/>
            </a:endParaRPr>
          </a:p>
          <a:p>
            <a:pPr algn="ctr">
              <a:lnSpc>
                <a:spcPct val="100000"/>
              </a:lnSpc>
            </a:pPr>
            <a:r>
              <a:rPr b="1" lang="pt-BR" sz="2700" spc="-1" strike="noStrike">
                <a:solidFill>
                  <a:srgbClr val="000000"/>
                </a:solidFill>
                <a:latin typeface="Lato regular"/>
              </a:rPr>
              <a:t>ECONOMIA DA SAÚDE</a:t>
            </a:r>
            <a:endParaRPr b="0" lang="pt-BR" sz="2700" spc="-1" strike="noStrike">
              <a:solidFill>
                <a:srgbClr val="000000"/>
              </a:solidFill>
              <a:latin typeface="Arial"/>
            </a:endParaRPr>
          </a:p>
        </p:txBody>
      </p:sp>
      <p:sp>
        <p:nvSpPr>
          <p:cNvPr id="790" name="Oval 4"/>
          <p:cNvSpPr/>
          <p:nvPr/>
        </p:nvSpPr>
        <p:spPr>
          <a:xfrm>
            <a:off x="6049800" y="1767960"/>
            <a:ext cx="5470200" cy="2027520"/>
          </a:xfrm>
          <a:prstGeom prst="ellipse">
            <a:avLst/>
          </a:prstGeom>
          <a:gradFill rotWithShape="0">
            <a:gsLst>
              <a:gs pos="0">
                <a:srgbClr val="4b98d0"/>
              </a:gs>
              <a:gs pos="100000">
                <a:srgbClr val="008ac8"/>
              </a:gs>
            </a:gsLst>
            <a:lin ang="5400000"/>
          </a:gradFill>
          <a:ln w="0">
            <a:noFill/>
          </a:ln>
          <a:effectLst>
            <a:outerShdw algn="ctr" blurRad="57240" dir="5400000" dist="19080" rotWithShape="0">
              <a:srgbClr val="000000">
                <a:alpha val="63000"/>
              </a:srgbClr>
            </a:outerShdw>
          </a:effectLst>
        </p:spPr>
        <p:style>
          <a:lnRef idx="0">
            <a:schemeClr val="accent3"/>
          </a:lnRef>
          <a:fillRef idx="3">
            <a:schemeClr val="accent3"/>
          </a:fillRef>
          <a:effectRef idx="3">
            <a:schemeClr val="accent3"/>
          </a:effectRef>
          <a:fontRef idx="minor"/>
        </p:style>
        <p:txBody>
          <a:bodyPr lIns="90000" rIns="90000" tIns="45000" bIns="45000" anchor="ctr">
            <a:noAutofit/>
          </a:bodyPr>
          <a:p>
            <a:pPr algn="ctr">
              <a:lnSpc>
                <a:spcPct val="100000"/>
              </a:lnSpc>
            </a:pPr>
            <a:r>
              <a:rPr b="1" lang="pt-BR" sz="2700" spc="-1" strike="noStrike">
                <a:solidFill>
                  <a:srgbClr val="202427"/>
                </a:solidFill>
                <a:latin typeface="Lato regular"/>
              </a:rPr>
              <a:t>FARMACOECONOMIA</a:t>
            </a:r>
            <a:endParaRPr b="0" lang="pt-BR" sz="2700" spc="-1" strike="noStrike">
              <a:solidFill>
                <a:srgbClr val="000000"/>
              </a:solidFill>
              <a:latin typeface="Arial"/>
            </a:endParaRPr>
          </a:p>
        </p:txBody>
      </p:sp>
      <p:sp>
        <p:nvSpPr>
          <p:cNvPr id="791"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Economia da Saúde</a:t>
            </a:r>
            <a:endParaRPr b="0" lang="en-US" sz="3600" spc="-1" strike="noStrike">
              <a:solidFill>
                <a:srgbClr val="202427"/>
              </a:solidFill>
              <a:latin typeface="Lato regular"/>
            </a:endParaRPr>
          </a:p>
        </p:txBody>
      </p:sp>
      <p:sp>
        <p:nvSpPr>
          <p:cNvPr id="792" name="Rectangle 3"/>
          <p:cNvSpPr/>
          <p:nvPr/>
        </p:nvSpPr>
        <p:spPr>
          <a:xfrm>
            <a:off x="4103280" y="7435080"/>
            <a:ext cx="9734040" cy="1614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000" spc="-1" strike="noStrike">
                <a:solidFill>
                  <a:srgbClr val="65727b"/>
                </a:solidFill>
                <a:latin typeface="Söhne"/>
              </a:rPr>
              <a:t>Utiliza-se de técnicas para avaliar o valor e o impacto financeiro das intervenções em saúde:</a:t>
            </a:r>
            <a:endParaRPr b="0" lang="pt-BR" sz="2000" spc="-1" strike="noStrike">
              <a:solidFill>
                <a:srgbClr val="000000"/>
              </a:solidFill>
              <a:latin typeface="Arial"/>
            </a:endParaRPr>
          </a:p>
          <a:p>
            <a:pPr marL="285840" indent="-285840">
              <a:lnSpc>
                <a:spcPct val="100000"/>
              </a:lnSpc>
              <a:buClr>
                <a:srgbClr val="65727b"/>
              </a:buClr>
              <a:buFont typeface="Arial"/>
              <a:buChar char="•"/>
            </a:pPr>
            <a:r>
              <a:rPr b="0" lang="pt-BR" sz="2000" spc="-1" strike="noStrike">
                <a:solidFill>
                  <a:srgbClr val="65727b"/>
                </a:solidFill>
                <a:latin typeface="Söhne"/>
              </a:rPr>
              <a:t>análise de custo-efetividade</a:t>
            </a:r>
            <a:endParaRPr b="0" lang="pt-BR" sz="2000" spc="-1" strike="noStrike">
              <a:solidFill>
                <a:srgbClr val="000000"/>
              </a:solidFill>
              <a:latin typeface="Arial"/>
            </a:endParaRPr>
          </a:p>
          <a:p>
            <a:pPr marL="285840" indent="-285840">
              <a:lnSpc>
                <a:spcPct val="100000"/>
              </a:lnSpc>
              <a:buClr>
                <a:srgbClr val="65727b"/>
              </a:buClr>
              <a:buFont typeface="Arial"/>
              <a:buChar char="•"/>
            </a:pPr>
            <a:r>
              <a:rPr b="0" lang="pt-BR" sz="2000" spc="-1" strike="noStrike">
                <a:solidFill>
                  <a:srgbClr val="65727b"/>
                </a:solidFill>
                <a:latin typeface="Söhne"/>
              </a:rPr>
              <a:t>análise de custo-utilidade</a:t>
            </a:r>
            <a:endParaRPr b="0" lang="pt-BR" sz="2000" spc="-1" strike="noStrike">
              <a:solidFill>
                <a:srgbClr val="000000"/>
              </a:solidFill>
              <a:latin typeface="Arial"/>
            </a:endParaRPr>
          </a:p>
          <a:p>
            <a:pPr marL="285840" indent="-285840">
              <a:lnSpc>
                <a:spcPct val="100000"/>
              </a:lnSpc>
              <a:buClr>
                <a:srgbClr val="65727b"/>
              </a:buClr>
              <a:buFont typeface="Arial"/>
              <a:buChar char="•"/>
            </a:pPr>
            <a:r>
              <a:rPr b="0" lang="pt-BR" sz="2000" spc="-1" strike="noStrike">
                <a:solidFill>
                  <a:srgbClr val="65727b"/>
                </a:solidFill>
                <a:latin typeface="Söhne"/>
              </a:rPr>
              <a:t>análise de impacto orçamentário</a:t>
            </a:r>
            <a:endParaRPr b="0" lang="pt-BR" sz="2000" spc="-1" strike="noStrike">
              <a:solidFill>
                <a:srgbClr val="000000"/>
              </a:solidFill>
              <a:latin typeface="Arial"/>
            </a:endParaRPr>
          </a:p>
        </p:txBody>
      </p:sp>
      <p:sp>
        <p:nvSpPr>
          <p:cNvPr id="793" name="Retângulo 2">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794" name="CaixaDeTexto 3"/>
          <p:cNvSpPr/>
          <p:nvPr/>
        </p:nvSpPr>
        <p:spPr>
          <a:xfrm>
            <a:off x="4192560" y="9663480"/>
            <a:ext cx="42548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200" spc="-1" strike="noStrike">
                <a:solidFill>
                  <a:srgbClr val="202427"/>
                </a:solidFill>
                <a:latin typeface="Lato regular"/>
              </a:rPr>
              <a:t>Fonte: Prof. Fernando Fernandes, 2012 (Empresa Evidências)</a:t>
            </a:r>
            <a:endParaRPr b="0" lang="pt-BR" sz="12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Rectangle 4"/>
          <p:cNvSpPr/>
          <p:nvPr/>
        </p:nvSpPr>
        <p:spPr>
          <a:xfrm>
            <a:off x="5338080" y="5612040"/>
            <a:ext cx="3809520" cy="2027520"/>
          </a:xfrm>
          <a:prstGeom prst="rect">
            <a:avLst/>
          </a:prstGeom>
          <a:gradFill rotWithShape="0">
            <a:gsLst>
              <a:gs pos="0">
                <a:srgbClr val="4b5a88"/>
              </a:gs>
              <a:gs pos="100000">
                <a:srgbClr val="003a78"/>
              </a:gs>
            </a:gsLst>
            <a:lin ang="5400000"/>
          </a:gradFill>
          <a:ln>
            <a:solidFill>
              <a:srgbClr val="003a79"/>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pt-BR" sz="2700" spc="-1" strike="noStrike">
                <a:solidFill>
                  <a:srgbClr val="f6f7fb"/>
                </a:solidFill>
                <a:latin typeface="Lato regular"/>
              </a:rPr>
              <a:t>&lt; Custo</a:t>
            </a:r>
            <a:endParaRPr b="0" lang="pt-BR" sz="2700" spc="-1" strike="noStrike">
              <a:solidFill>
                <a:srgbClr val="000000"/>
              </a:solidFill>
              <a:latin typeface="Arial"/>
            </a:endParaRPr>
          </a:p>
          <a:p>
            <a:pPr algn="ctr">
              <a:lnSpc>
                <a:spcPct val="100000"/>
              </a:lnSpc>
            </a:pPr>
            <a:r>
              <a:rPr b="0" lang="pt-BR" sz="2700" spc="-1" strike="noStrike">
                <a:solidFill>
                  <a:srgbClr val="f6f7fb"/>
                </a:solidFill>
                <a:latin typeface="Lato regular"/>
              </a:rPr>
              <a:t>&lt; Efetividade</a:t>
            </a:r>
            <a:endParaRPr b="0" lang="pt-BR" sz="2700" spc="-1" strike="noStrike">
              <a:solidFill>
                <a:srgbClr val="000000"/>
              </a:solidFill>
              <a:latin typeface="Arial"/>
            </a:endParaRPr>
          </a:p>
        </p:txBody>
      </p:sp>
      <p:sp>
        <p:nvSpPr>
          <p:cNvPr id="796" name="Rectangle 5"/>
          <p:cNvSpPr/>
          <p:nvPr/>
        </p:nvSpPr>
        <p:spPr>
          <a:xfrm>
            <a:off x="9147960" y="5612040"/>
            <a:ext cx="3809520" cy="2027520"/>
          </a:xfrm>
          <a:prstGeom prst="rect">
            <a:avLst/>
          </a:prstGeom>
          <a:gradFill rotWithShape="0">
            <a:gsLst>
              <a:gs pos="0">
                <a:srgbClr val="92d050"/>
              </a:gs>
              <a:gs pos="100000">
                <a:srgbClr val="f6f7fb"/>
              </a:gs>
            </a:gsLst>
            <a:lin ang="5400000"/>
          </a:gradFill>
          <a:ln>
            <a:solidFill>
              <a:srgbClr val="008bc9"/>
            </a:solidFill>
          </a:ln>
        </p:spPr>
        <p:style>
          <a:lnRef idx="1">
            <a:schemeClr val="accent3"/>
          </a:lnRef>
          <a:fillRef idx="3">
            <a:schemeClr val="accent3"/>
          </a:fillRef>
          <a:effectRef idx="2">
            <a:schemeClr val="accent3"/>
          </a:effectRef>
          <a:fontRef idx="minor"/>
        </p:style>
        <p:txBody>
          <a:bodyPr lIns="90000" rIns="90000" tIns="45000" bIns="45000" anchor="ctr">
            <a:noAutofit/>
          </a:bodyPr>
          <a:p>
            <a:pPr algn="ctr">
              <a:lnSpc>
                <a:spcPct val="100000"/>
              </a:lnSpc>
            </a:pPr>
            <a:r>
              <a:rPr b="0" lang="pt-BR" sz="2700" spc="-1" strike="noStrike">
                <a:solidFill>
                  <a:srgbClr val="000000"/>
                </a:solidFill>
                <a:latin typeface="Lato regular"/>
              </a:rPr>
              <a:t>&gt; Efetividade</a:t>
            </a:r>
            <a:endParaRPr b="0" lang="pt-BR" sz="2700" spc="-1" strike="noStrike">
              <a:solidFill>
                <a:srgbClr val="000000"/>
              </a:solidFill>
              <a:latin typeface="Arial"/>
            </a:endParaRPr>
          </a:p>
          <a:p>
            <a:pPr algn="ctr">
              <a:lnSpc>
                <a:spcPct val="100000"/>
              </a:lnSpc>
            </a:pPr>
            <a:r>
              <a:rPr b="0" lang="pt-BR" sz="2700" spc="-1" strike="noStrike">
                <a:solidFill>
                  <a:srgbClr val="000000"/>
                </a:solidFill>
                <a:latin typeface="Lato regular"/>
              </a:rPr>
              <a:t>&lt; Custo</a:t>
            </a:r>
            <a:endParaRPr b="0" lang="pt-BR" sz="2700" spc="-1" strike="noStrike">
              <a:solidFill>
                <a:srgbClr val="000000"/>
              </a:solidFill>
              <a:latin typeface="Arial"/>
            </a:endParaRPr>
          </a:p>
        </p:txBody>
      </p:sp>
      <p:sp>
        <p:nvSpPr>
          <p:cNvPr id="797" name="Rectangle 7"/>
          <p:cNvSpPr/>
          <p:nvPr/>
        </p:nvSpPr>
        <p:spPr>
          <a:xfrm>
            <a:off x="5338080" y="3584160"/>
            <a:ext cx="3809520" cy="2027520"/>
          </a:xfrm>
          <a:prstGeom prst="rect">
            <a:avLst/>
          </a:prstGeom>
          <a:gradFill rotWithShape="0">
            <a:gsLst>
              <a:gs pos="0">
                <a:srgbClr val="ffc000"/>
              </a:gs>
              <a:gs pos="100000">
                <a:srgbClr val="f6f7fb"/>
              </a:gs>
            </a:gsLst>
            <a:lin ang="5400000"/>
          </a:gradFill>
          <a:ln>
            <a:solidFill>
              <a:srgbClr val="0c63aa"/>
            </a:solid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a:lnSpc>
                <a:spcPct val="100000"/>
              </a:lnSpc>
            </a:pPr>
            <a:r>
              <a:rPr b="0" lang="pt-BR" sz="2700" spc="-1" strike="noStrike">
                <a:solidFill>
                  <a:srgbClr val="000000"/>
                </a:solidFill>
                <a:latin typeface="Lato regular"/>
              </a:rPr>
              <a:t>&gt; Custo</a:t>
            </a:r>
            <a:endParaRPr b="0" lang="pt-BR" sz="2700" spc="-1" strike="noStrike">
              <a:solidFill>
                <a:srgbClr val="000000"/>
              </a:solidFill>
              <a:latin typeface="Arial"/>
            </a:endParaRPr>
          </a:p>
          <a:p>
            <a:pPr algn="ctr">
              <a:lnSpc>
                <a:spcPct val="100000"/>
              </a:lnSpc>
            </a:pPr>
            <a:r>
              <a:rPr b="0" lang="pt-BR" sz="2700" spc="-1" strike="noStrike">
                <a:solidFill>
                  <a:srgbClr val="000000"/>
                </a:solidFill>
                <a:latin typeface="Lato regular"/>
              </a:rPr>
              <a:t>&lt; Efetividade</a:t>
            </a:r>
            <a:endParaRPr b="0" lang="pt-BR" sz="2700" spc="-1" strike="noStrike">
              <a:solidFill>
                <a:srgbClr val="000000"/>
              </a:solidFill>
              <a:latin typeface="Arial"/>
            </a:endParaRPr>
          </a:p>
        </p:txBody>
      </p:sp>
      <p:sp>
        <p:nvSpPr>
          <p:cNvPr id="798" name="Rectangle 8"/>
          <p:cNvSpPr/>
          <p:nvPr/>
        </p:nvSpPr>
        <p:spPr>
          <a:xfrm>
            <a:off x="9147960" y="3584160"/>
            <a:ext cx="3809520" cy="2027520"/>
          </a:xfrm>
          <a:prstGeom prst="rect">
            <a:avLst/>
          </a:prstGeom>
          <a:gradFill rotWithShape="0">
            <a:gsLst>
              <a:gs pos="0">
                <a:srgbClr val="4b5a88"/>
              </a:gs>
              <a:gs pos="100000">
                <a:srgbClr val="003a78"/>
              </a:gs>
            </a:gsLst>
            <a:lin ang="5400000"/>
          </a:gradFill>
          <a:ln>
            <a:solidFill>
              <a:srgbClr val="003a79"/>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pt-BR" sz="2700" spc="-1" strike="noStrike">
                <a:solidFill>
                  <a:srgbClr val="f6f7fb"/>
                </a:solidFill>
                <a:latin typeface="Lato regular"/>
              </a:rPr>
              <a:t>&gt; Custo</a:t>
            </a:r>
            <a:endParaRPr b="0" lang="pt-BR" sz="2700" spc="-1" strike="noStrike">
              <a:solidFill>
                <a:srgbClr val="000000"/>
              </a:solidFill>
              <a:latin typeface="Arial"/>
            </a:endParaRPr>
          </a:p>
          <a:p>
            <a:pPr algn="ctr">
              <a:lnSpc>
                <a:spcPct val="100000"/>
              </a:lnSpc>
            </a:pPr>
            <a:r>
              <a:rPr b="0" lang="pt-BR" sz="2700" spc="-1" strike="noStrike">
                <a:solidFill>
                  <a:srgbClr val="f6f7fb"/>
                </a:solidFill>
                <a:latin typeface="Lato regular"/>
              </a:rPr>
              <a:t>&gt; Efetividade</a:t>
            </a:r>
            <a:endParaRPr b="0" lang="pt-BR" sz="2700" spc="-1" strike="noStrike">
              <a:solidFill>
                <a:srgbClr val="000000"/>
              </a:solidFill>
              <a:latin typeface="Arial"/>
            </a:endParaRPr>
          </a:p>
        </p:txBody>
      </p:sp>
      <p:cxnSp>
        <p:nvCxnSpPr>
          <p:cNvPr id="799" name="Straight Arrow Connector 10"/>
          <p:cNvCxnSpPr/>
          <p:nvPr/>
        </p:nvCxnSpPr>
        <p:spPr>
          <a:xfrm flipV="1">
            <a:off x="4682520" y="2887920"/>
            <a:ext cx="20520" cy="5182200"/>
          </a:xfrm>
          <a:prstGeom prst="straightConnector1">
            <a:avLst/>
          </a:prstGeom>
          <a:ln w="38100">
            <a:solidFill>
              <a:srgbClr val="0c63aa"/>
            </a:solidFill>
            <a:round/>
            <a:tailEnd len="med" type="arrow" w="med"/>
          </a:ln>
        </p:spPr>
      </p:cxnSp>
      <p:sp>
        <p:nvSpPr>
          <p:cNvPr id="800" name="Rectangle 11"/>
          <p:cNvSpPr/>
          <p:nvPr/>
        </p:nvSpPr>
        <p:spPr>
          <a:xfrm>
            <a:off x="2784240" y="3030480"/>
            <a:ext cx="15634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x-none" sz="2700" spc="-1" strike="noStrike">
                <a:solidFill>
                  <a:srgbClr val="202427"/>
                </a:solidFill>
                <a:latin typeface="Calibri"/>
              </a:rPr>
              <a:t>Custo $$$</a:t>
            </a:r>
            <a:endParaRPr b="0" lang="pt-BR" sz="2700" spc="-1" strike="noStrike">
              <a:solidFill>
                <a:srgbClr val="000000"/>
              </a:solidFill>
              <a:latin typeface="Arial"/>
            </a:endParaRPr>
          </a:p>
        </p:txBody>
      </p:sp>
      <p:cxnSp>
        <p:nvCxnSpPr>
          <p:cNvPr id="801" name="Straight Arrow Connector 12"/>
          <p:cNvCxnSpPr/>
          <p:nvPr/>
        </p:nvCxnSpPr>
        <p:spPr>
          <a:xfrm>
            <a:off x="4911120" y="8298360"/>
            <a:ext cx="8907120" cy="2520"/>
          </a:xfrm>
          <a:prstGeom prst="straightConnector1">
            <a:avLst/>
          </a:prstGeom>
          <a:ln w="38100">
            <a:solidFill>
              <a:srgbClr val="0c63aa"/>
            </a:solidFill>
            <a:round/>
            <a:tailEnd len="med" type="arrow" w="med"/>
          </a:ln>
        </p:spPr>
      </p:cxnSp>
      <p:sp>
        <p:nvSpPr>
          <p:cNvPr id="802" name="Rectangle 14"/>
          <p:cNvSpPr/>
          <p:nvPr/>
        </p:nvSpPr>
        <p:spPr>
          <a:xfrm>
            <a:off x="11871720" y="8298360"/>
            <a:ext cx="17218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x-none" sz="2700" spc="-1" strike="noStrike">
                <a:solidFill>
                  <a:srgbClr val="202427"/>
                </a:solidFill>
                <a:latin typeface="Calibri"/>
              </a:rPr>
              <a:t>Efetividade</a:t>
            </a:r>
            <a:endParaRPr b="0" lang="pt-BR" sz="2700" spc="-1" strike="noStrike">
              <a:solidFill>
                <a:srgbClr val="000000"/>
              </a:solidFill>
              <a:latin typeface="Arial"/>
            </a:endParaRPr>
          </a:p>
        </p:txBody>
      </p:sp>
      <p:sp>
        <p:nvSpPr>
          <p:cNvPr id="803" name="Multiply 13"/>
          <p:cNvSpPr/>
          <p:nvPr/>
        </p:nvSpPr>
        <p:spPr>
          <a:xfrm>
            <a:off x="5338080" y="3030480"/>
            <a:ext cx="1310400" cy="1188720"/>
          </a:xfrm>
          <a:prstGeom prst="mathMultiply">
            <a:avLst>
              <a:gd name="adj1" fmla="val 23520"/>
            </a:avLst>
          </a:prstGeom>
          <a:solidFill>
            <a:srgbClr val="ff0000"/>
          </a:solidFill>
          <a:ln w="0">
            <a:solidFill>
              <a:srgbClr val="000000"/>
            </a:solidFill>
          </a:ln>
          <a:effectLst>
            <a:outerShdw algn="ctr" blurRad="57240" dir="5400000" dist="19080" rotWithShape="0">
              <a:srgbClr val="000000">
                <a:alpha val="63000"/>
              </a:srgbClr>
            </a:outerShdw>
          </a:effectLst>
        </p:spPr>
        <p:style>
          <a:lnRef idx="0">
            <a:schemeClr val="accent2"/>
          </a:lnRef>
          <a:fillRef idx="3">
            <a:schemeClr val="accent2"/>
          </a:fillRef>
          <a:effectRef idx="3">
            <a:schemeClr val="accent2"/>
          </a:effectRef>
          <a:fontRef idx="minor"/>
        </p:style>
        <p:txBody>
          <a:bodyPr lIns="90000" rIns="90000" tIns="45000" bIns="45000" anchor="ctr">
            <a:noAutofit/>
          </a:bodyPr>
          <a:p>
            <a:pPr algn="ctr">
              <a:lnSpc>
                <a:spcPct val="100000"/>
              </a:lnSpc>
            </a:pPr>
            <a:endParaRPr b="0" lang="pt-BR" sz="2700" spc="-1" strike="noStrike">
              <a:solidFill>
                <a:schemeClr val="lt1"/>
              </a:solidFill>
              <a:latin typeface="Lato regular"/>
            </a:endParaRPr>
          </a:p>
        </p:txBody>
      </p:sp>
      <p:sp>
        <p:nvSpPr>
          <p:cNvPr id="804" name="Smiley Face 15"/>
          <p:cNvSpPr/>
          <p:nvPr/>
        </p:nvSpPr>
        <p:spPr>
          <a:xfrm>
            <a:off x="12507120" y="7209720"/>
            <a:ext cx="921240" cy="860040"/>
          </a:xfrm>
          <a:prstGeom prst="smileyFace">
            <a:avLst>
              <a:gd name="adj" fmla="val 4653"/>
            </a:avLst>
          </a:prstGeom>
          <a:solidFill>
            <a:srgbClr val="ffff00"/>
          </a:solidFill>
          <a:ln w="28575">
            <a:solidFill>
              <a:srgbClr val="202427"/>
            </a:solidFill>
            <a:round/>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endParaRPr b="0" lang="pt-BR" sz="2700" spc="-1" strike="noStrike">
              <a:solidFill>
                <a:srgbClr val="000000"/>
              </a:solidFill>
              <a:latin typeface="Lato regular"/>
            </a:endParaRPr>
          </a:p>
        </p:txBody>
      </p:sp>
      <p:sp>
        <p:nvSpPr>
          <p:cNvPr id="805" name="Cloud Callout 16"/>
          <p:cNvSpPr/>
          <p:nvPr/>
        </p:nvSpPr>
        <p:spPr>
          <a:xfrm>
            <a:off x="12120120" y="3030480"/>
            <a:ext cx="1697400" cy="840240"/>
          </a:xfrm>
          <a:prstGeom prst="cloudCallout">
            <a:avLst>
              <a:gd name="adj1" fmla="val -22040"/>
              <a:gd name="adj2" fmla="val 86862"/>
            </a:avLst>
          </a:prstGeom>
          <a:solidFill>
            <a:schemeClr val="bg1"/>
          </a:solidFill>
          <a:ln w="28575">
            <a:solidFill>
              <a:srgbClr val="000000"/>
            </a:solidFill>
            <a:round/>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endParaRPr b="0" lang="pt-BR" sz="2700" spc="-1" strike="noStrike">
              <a:solidFill>
                <a:schemeClr val="lt1"/>
              </a:solidFill>
              <a:latin typeface="Lato regular"/>
            </a:endParaRPr>
          </a:p>
        </p:txBody>
      </p:sp>
      <p:sp>
        <p:nvSpPr>
          <p:cNvPr id="806" name="Cloud Callout 17"/>
          <p:cNvSpPr/>
          <p:nvPr/>
        </p:nvSpPr>
        <p:spPr>
          <a:xfrm>
            <a:off x="4489200" y="7209720"/>
            <a:ext cx="1697400" cy="840240"/>
          </a:xfrm>
          <a:prstGeom prst="cloudCallout">
            <a:avLst>
              <a:gd name="adj1" fmla="val -22040"/>
              <a:gd name="adj2" fmla="val 86862"/>
            </a:avLst>
          </a:prstGeom>
          <a:solidFill>
            <a:schemeClr val="bg1"/>
          </a:solidFill>
          <a:ln w="28575">
            <a:solidFill>
              <a:srgbClr val="000000"/>
            </a:solidFill>
            <a:round/>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endParaRPr b="0" lang="pt-BR" sz="2700" spc="-1" strike="noStrike">
              <a:solidFill>
                <a:schemeClr val="lt1"/>
              </a:solidFill>
              <a:latin typeface="Lato regular"/>
            </a:endParaRPr>
          </a:p>
        </p:txBody>
      </p:sp>
      <p:sp>
        <p:nvSpPr>
          <p:cNvPr id="807"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Economia da Saúde</a:t>
            </a:r>
            <a:endParaRPr b="0" lang="en-US" sz="3600" spc="-1" strike="noStrike">
              <a:solidFill>
                <a:srgbClr val="202427"/>
              </a:solidFill>
              <a:latin typeface="Lato regular"/>
            </a:endParaRPr>
          </a:p>
        </p:txBody>
      </p:sp>
      <p:sp>
        <p:nvSpPr>
          <p:cNvPr id="808" name="Retângulo 1">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809" name="CaixaDeTexto 2"/>
          <p:cNvSpPr/>
          <p:nvPr/>
        </p:nvSpPr>
        <p:spPr>
          <a:xfrm>
            <a:off x="5000400" y="8529120"/>
            <a:ext cx="42548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200" spc="-1" strike="noStrike">
                <a:solidFill>
                  <a:srgbClr val="202427"/>
                </a:solidFill>
                <a:latin typeface="Lato regular"/>
              </a:rPr>
              <a:t>Fonte: Prof. Fernando Fernandes, 2012 (Empresa Evidências)</a:t>
            </a:r>
            <a:endParaRPr b="0" lang="pt-BR" sz="12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timing>
    <p:tnLst>
      <p:par>
        <p:cTn id="137" dur="indefinite" restart="never" nodeType="tmRoot">
          <p:childTnLst>
            <p:seq>
              <p:cTn id="138" dur="indefinite" nodeType="mainSeq">
                <p:childTnLst>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80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804"/>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805"/>
                                        </p:tgtEl>
                                        <p:attrNameLst>
                                          <p:attrName>style.visibility</p:attrName>
                                        </p:attrNameLst>
                                      </p:cBhvr>
                                      <p:to>
                                        <p:strVal val="visible"/>
                                      </p:to>
                                    </p:set>
                                  </p:childTnLst>
                                </p:cTn>
                              </p:par>
                              <p:par>
                                <p:cTn id="151" nodeType="withEffect" fill="hold" presetClass="entr" presetID="1">
                                  <p:stCondLst>
                                    <p:cond delay="0"/>
                                  </p:stCondLst>
                                  <p:childTnLst>
                                    <p:set>
                                      <p:cBhvr>
                                        <p:cTn id="152"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Práticas em Economia da Saúde</a:t>
            </a:r>
            <a:endParaRPr b="0" lang="en-US" sz="3600" spc="-1" strike="noStrike">
              <a:solidFill>
                <a:srgbClr val="202427"/>
              </a:solidFill>
              <a:latin typeface="Lato regular"/>
            </a:endParaRPr>
          </a:p>
        </p:txBody>
      </p:sp>
      <p:sp>
        <p:nvSpPr>
          <p:cNvPr id="811" name="CaixaDeTexto 2"/>
          <p:cNvSpPr/>
          <p:nvPr/>
        </p:nvSpPr>
        <p:spPr>
          <a:xfrm>
            <a:off x="2938320" y="1353240"/>
            <a:ext cx="14542560" cy="7798320"/>
          </a:xfrm>
          <a:prstGeom prst="rect">
            <a:avLst/>
          </a:prstGeom>
          <a:noFill/>
          <a:ln w="0">
            <a:noFill/>
          </a:ln>
        </p:spPr>
        <p:style>
          <a:lnRef idx="0"/>
          <a:fillRef idx="0"/>
          <a:effectRef idx="0"/>
          <a:fontRef idx="minor"/>
        </p:style>
        <p:txBody>
          <a:bodyPr lIns="90000" rIns="90000" tIns="45000" bIns="45000" anchor="t">
            <a:spAutoFit/>
          </a:bodyPr>
          <a:p>
            <a:pPr indent="-216000">
              <a:lnSpc>
                <a:spcPct val="100000"/>
              </a:lnSpc>
              <a:buClr>
                <a:srgbClr val="65727b"/>
              </a:buClr>
              <a:buFont typeface="Montserrat Bold"/>
              <a:buAutoNum type="arabicPeriod"/>
            </a:pPr>
            <a:r>
              <a:rPr b="0" lang="pt-BR" sz="2200" spc="-1" strike="noStrike">
                <a:solidFill>
                  <a:srgbClr val="65727b"/>
                </a:solidFill>
                <a:latin typeface="Calibri"/>
              </a:rPr>
              <a:t>Análise de custo-efetividade: busca comparar os custos relativos aos benefícios de diferentes opções de tratamento ou intervenções, levando em consideração os resultados clínicos e de saúde. </a:t>
            </a:r>
            <a:endParaRPr b="0" lang="pt-BR" sz="2200" spc="-1" strike="noStrike">
              <a:solidFill>
                <a:srgbClr val="000000"/>
              </a:solidFill>
              <a:latin typeface="Arial"/>
            </a:endParaRPr>
          </a:p>
          <a:p>
            <a:pPr lvl="1" marL="628560" indent="-171360">
              <a:lnSpc>
                <a:spcPct val="100000"/>
              </a:lnSpc>
              <a:buClr>
                <a:srgbClr val="0070c0"/>
              </a:buClr>
              <a:buFont typeface="Arial"/>
              <a:buChar char="•"/>
            </a:pPr>
            <a:r>
              <a:rPr b="0" lang="pt-BR" sz="2200" spc="-1" strike="noStrike">
                <a:solidFill>
                  <a:srgbClr val="0070c0"/>
                </a:solidFill>
                <a:latin typeface="Calibri"/>
              </a:rPr>
              <a:t>Alocação eficiente de recursos e a priorização de intervenções com melhor relação custo-efetividade</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indent="-216000">
              <a:lnSpc>
                <a:spcPct val="100000"/>
              </a:lnSpc>
              <a:buClr>
                <a:srgbClr val="65727b"/>
              </a:buClr>
              <a:buFont typeface="Montserrat Bold"/>
              <a:buAutoNum type="arabicPeriod"/>
            </a:pPr>
            <a:r>
              <a:rPr b="0" lang="pt-BR" sz="2200" spc="-1" strike="noStrike">
                <a:solidFill>
                  <a:srgbClr val="65727b"/>
                </a:solidFill>
                <a:latin typeface="Calibri"/>
              </a:rPr>
              <a:t>Avaliação de impacto orçamentário: estimar os efeitos financeiros de incorporar uma nova tecnologia em saúde no sistema de saúde (custos diretos e indiretos, além de implicações orçamentárias a curto e longo prazo) </a:t>
            </a:r>
            <a:endParaRPr b="0" lang="pt-BR" sz="2200" spc="-1" strike="noStrike">
              <a:solidFill>
                <a:srgbClr val="000000"/>
              </a:solidFill>
              <a:latin typeface="Arial"/>
            </a:endParaRPr>
          </a:p>
          <a:p>
            <a:pPr lvl="1" marL="628560" indent="-171360">
              <a:lnSpc>
                <a:spcPct val="100000"/>
              </a:lnSpc>
              <a:buClr>
                <a:srgbClr val="0070c0"/>
              </a:buClr>
              <a:buFont typeface="Arial"/>
              <a:buChar char="•"/>
            </a:pPr>
            <a:r>
              <a:rPr b="0" lang="pt-BR" sz="2200" spc="-1" strike="noStrike">
                <a:solidFill>
                  <a:srgbClr val="0070c0"/>
                </a:solidFill>
                <a:latin typeface="Calibri"/>
              </a:rPr>
              <a:t>Considera a sustentabilidade financeira e a capacidade de absorção de novas tecnologias</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indent="-216000">
              <a:lnSpc>
                <a:spcPct val="100000"/>
              </a:lnSpc>
              <a:buClr>
                <a:srgbClr val="65727b"/>
              </a:buClr>
              <a:buFont typeface="Montserrat Bold"/>
              <a:buAutoNum type="arabicPeriod"/>
            </a:pPr>
            <a:r>
              <a:rPr b="0" lang="pt-BR" sz="2200" spc="-1" strike="noStrike">
                <a:solidFill>
                  <a:srgbClr val="65727b"/>
                </a:solidFill>
                <a:latin typeface="Calibri"/>
              </a:rPr>
              <a:t>Avaliação de tecnologias em saúde (ATS): abordagem sistemática para avaliar as evidências clínicas, econômicas e sociais de uma tecnologia em saúde (eficácia, segurança, efetividade, custo-efetividade e impacto orçamentário)</a:t>
            </a:r>
            <a:endParaRPr b="0" lang="pt-BR" sz="2200" spc="-1" strike="noStrike">
              <a:solidFill>
                <a:srgbClr val="000000"/>
              </a:solidFill>
              <a:latin typeface="Arial"/>
            </a:endParaRPr>
          </a:p>
          <a:p>
            <a:pPr lvl="1" marL="628560" indent="-171360">
              <a:lnSpc>
                <a:spcPct val="100000"/>
              </a:lnSpc>
              <a:buClr>
                <a:srgbClr val="0070c0"/>
              </a:buClr>
              <a:buFont typeface="Arial"/>
              <a:buChar char="•"/>
            </a:pPr>
            <a:r>
              <a:rPr b="0" lang="pt-BR" sz="2200" spc="-1" strike="noStrike">
                <a:solidFill>
                  <a:srgbClr val="0070c0"/>
                </a:solidFill>
                <a:latin typeface="Calibri"/>
              </a:rPr>
              <a:t>Ajuda na decisão sobre a incorporação, uso racional e financiamento de tecnologias em saúde</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indent="-216000">
              <a:lnSpc>
                <a:spcPct val="100000"/>
              </a:lnSpc>
              <a:buClr>
                <a:srgbClr val="65727b"/>
              </a:buClr>
              <a:buFont typeface="Montserrat Bold"/>
              <a:buAutoNum type="arabicPeriod"/>
            </a:pPr>
            <a:r>
              <a:rPr b="0" lang="pt-BR" sz="2200" spc="-1" strike="noStrike">
                <a:solidFill>
                  <a:srgbClr val="65727b"/>
                </a:solidFill>
                <a:latin typeface="Calibri"/>
              </a:rPr>
              <a:t>Pagamento por desempenho: incentivar cuidados de saúde baseados em resultados e qualidade. Envolve metas e indicadores de desempenho</a:t>
            </a:r>
            <a:endParaRPr b="0" lang="pt-BR" sz="2200" spc="-1" strike="noStrike">
              <a:solidFill>
                <a:srgbClr val="000000"/>
              </a:solidFill>
              <a:latin typeface="Arial"/>
            </a:endParaRPr>
          </a:p>
          <a:p>
            <a:pPr lvl="1" marL="628560" indent="-171360">
              <a:lnSpc>
                <a:spcPct val="100000"/>
              </a:lnSpc>
              <a:buClr>
                <a:srgbClr val="0070c0"/>
              </a:buClr>
              <a:buFont typeface="Arial"/>
              <a:buChar char="•"/>
            </a:pPr>
            <a:r>
              <a:rPr b="0" lang="pt-BR" sz="2200" spc="-1" strike="noStrike">
                <a:solidFill>
                  <a:srgbClr val="0070c0"/>
                </a:solidFill>
                <a:latin typeface="Calibri"/>
              </a:rPr>
              <a:t>Alinhar os incentivos financeiros com a qualidade dos cuidados prestados</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indent="-216000">
              <a:lnSpc>
                <a:spcPct val="100000"/>
              </a:lnSpc>
              <a:buClr>
                <a:srgbClr val="65727b"/>
              </a:buClr>
              <a:buFont typeface="Montserrat Bold"/>
              <a:buAutoNum type="arabicPeriod"/>
            </a:pPr>
            <a:r>
              <a:rPr b="0" lang="pt-BR" sz="2200" spc="-1" strike="noStrike">
                <a:solidFill>
                  <a:srgbClr val="65727b"/>
                </a:solidFill>
                <a:latin typeface="Calibri"/>
              </a:rPr>
              <a:t>Modelos de compartilhamento de risco: mitigar o risco financeiro com acordos entre pagadores e fabricantes, com base no desempenho clínico ou nos resultados alcançados.</a:t>
            </a:r>
            <a:endParaRPr b="0" lang="pt-BR" sz="2200" spc="-1" strike="noStrike">
              <a:solidFill>
                <a:srgbClr val="000000"/>
              </a:solidFill>
              <a:latin typeface="Arial"/>
            </a:endParaRPr>
          </a:p>
          <a:p>
            <a:pPr lvl="1" marL="628560" indent="-171360">
              <a:lnSpc>
                <a:spcPct val="100000"/>
              </a:lnSpc>
              <a:buClr>
                <a:srgbClr val="0070c0"/>
              </a:buClr>
              <a:buFont typeface="Arial"/>
              <a:buChar char="•"/>
            </a:pPr>
            <a:r>
              <a:rPr b="0" lang="pt-BR" sz="2200" spc="-1" strike="noStrike">
                <a:solidFill>
                  <a:srgbClr val="0070c0"/>
                </a:solidFill>
                <a:latin typeface="Calibri"/>
              </a:rPr>
              <a:t>Permite a transferência de riscos para o fabricante e o estabelecimento de preços mais justos e condicionais</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indent="-216000">
              <a:lnSpc>
                <a:spcPct val="100000"/>
              </a:lnSpc>
              <a:buClr>
                <a:srgbClr val="65727b"/>
              </a:buClr>
              <a:buFont typeface="Montserrat Bold"/>
              <a:buAutoNum type="arabicPeriod"/>
            </a:pPr>
            <a:r>
              <a:rPr b="0" lang="pt-BR" sz="2200" spc="-1" strike="noStrike">
                <a:solidFill>
                  <a:srgbClr val="65727b"/>
                </a:solidFill>
                <a:latin typeface="Calibri"/>
              </a:rPr>
              <a:t>Envolvimento das partes interessadas: participação ativa das partes interessadas para garantir que as decisões sejam baseadas em evidências. </a:t>
            </a:r>
            <a:endParaRPr b="0" lang="pt-BR" sz="2200" spc="-1" strike="noStrike">
              <a:solidFill>
                <a:srgbClr val="000000"/>
              </a:solidFill>
              <a:latin typeface="Arial"/>
            </a:endParaRPr>
          </a:p>
          <a:p>
            <a:pPr lvl="1" marL="628560" indent="-171360">
              <a:lnSpc>
                <a:spcPct val="100000"/>
              </a:lnSpc>
              <a:buClr>
                <a:srgbClr val="0070c0"/>
              </a:buClr>
              <a:buFont typeface="Arial"/>
              <a:buChar char="•"/>
            </a:pPr>
            <a:r>
              <a:rPr b="0" lang="pt-BR" sz="2200" spc="-1" strike="noStrike">
                <a:solidFill>
                  <a:srgbClr val="0070c0"/>
                </a:solidFill>
                <a:latin typeface="Calibri"/>
              </a:rPr>
              <a:t>Consideração as preferências dos pacientes e sejam socialmente aceitáveis.</a:t>
            </a:r>
            <a:endParaRPr b="0" lang="pt-BR" sz="2200" spc="-1" strike="noStrike">
              <a:solidFill>
                <a:srgbClr val="000000"/>
              </a:solidFill>
              <a:latin typeface="Arial"/>
            </a:endParaRPr>
          </a:p>
        </p:txBody>
      </p:sp>
      <p:sp>
        <p:nvSpPr>
          <p:cNvPr id="812" name="Retângulo 1">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timing>
    <p:tnLst>
      <p:par>
        <p:cTn id="153" dur="indefinite" restart="never" nodeType="tmRoot">
          <p:childTnLst>
            <p:seq>
              <p:cTn id="154" dur="indefinite" nodeType="mainSeq">
                <p:childTnLst>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811">
                                            <p:txEl>
                                              <p:pRg st="0" end="0"/>
                                            </p:txEl>
                                          </p:spTgt>
                                        </p:tgtEl>
                                        <p:attrNameLst>
                                          <p:attrName>style.visibility</p:attrName>
                                        </p:attrNameLst>
                                      </p:cBhvr>
                                      <p:to>
                                        <p:strVal val="visible"/>
                                      </p:to>
                                    </p:set>
                                  </p:childTnLst>
                                </p:cTn>
                              </p:par>
                              <p:par>
                                <p:cTn id="159" nodeType="withEffect" fill="hold" presetClass="entr" presetID="1">
                                  <p:stCondLst>
                                    <p:cond delay="0"/>
                                  </p:stCondLst>
                                  <p:childTnLst>
                                    <p:set>
                                      <p:cBhvr>
                                        <p:cTn id="160" dur="1" fill="hold">
                                          <p:stCondLst>
                                            <p:cond delay="0"/>
                                          </p:stCondLst>
                                        </p:cTn>
                                        <p:tgtEl>
                                          <p:spTgt spid="811">
                                            <p:txEl>
                                              <p:pRg st="1" end="1"/>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811">
                                            <p:txEl>
                                              <p:pRg st="3" end="3"/>
                                            </p:txEl>
                                          </p:spTgt>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811">
                                            <p:txEl>
                                              <p:pRg st="4" end="4"/>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811">
                                            <p:txEl>
                                              <p:pRg st="6" end="6"/>
                                            </p:txEl>
                                          </p:spTgt>
                                        </p:tgtEl>
                                        <p:attrNameLst>
                                          <p:attrName>style.visibility</p:attrName>
                                        </p:attrNameLst>
                                      </p:cBhvr>
                                      <p:to>
                                        <p:strVal val="visible"/>
                                      </p:to>
                                    </p:set>
                                  </p:childTnLst>
                                </p:cTn>
                              </p:par>
                              <p:par>
                                <p:cTn id="171" nodeType="withEffect" fill="hold" presetClass="entr" presetID="1">
                                  <p:stCondLst>
                                    <p:cond delay="0"/>
                                  </p:stCondLst>
                                  <p:childTnLst>
                                    <p:set>
                                      <p:cBhvr>
                                        <p:cTn id="172" dur="1" fill="hold">
                                          <p:stCondLst>
                                            <p:cond delay="0"/>
                                          </p:stCondLst>
                                        </p:cTn>
                                        <p:tgtEl>
                                          <p:spTgt spid="811">
                                            <p:txEl>
                                              <p:pRg st="7" end="7"/>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811">
                                            <p:txEl>
                                              <p:pRg st="9" end="9"/>
                                            </p:txEl>
                                          </p:spTgt>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811">
                                            <p:txEl>
                                              <p:pRg st="10" end="10"/>
                                            </p:txEl>
                                          </p:spTgt>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811">
                                            <p:txEl>
                                              <p:pRg st="12" end="12"/>
                                            </p:txEl>
                                          </p:spTgt>
                                        </p:tgtEl>
                                        <p:attrNameLst>
                                          <p:attrName>style.visibility</p:attrName>
                                        </p:attrNameLst>
                                      </p:cBhvr>
                                      <p:to>
                                        <p:strVal val="visible"/>
                                      </p:to>
                                    </p:set>
                                  </p:childTnLst>
                                </p:cTn>
                              </p:par>
                              <p:par>
                                <p:cTn id="183" nodeType="withEffect" fill="hold" presetClass="entr" presetID="1">
                                  <p:stCondLst>
                                    <p:cond delay="0"/>
                                  </p:stCondLst>
                                  <p:childTnLst>
                                    <p:set>
                                      <p:cBhvr>
                                        <p:cTn id="184" dur="1" fill="hold">
                                          <p:stCondLst>
                                            <p:cond delay="0"/>
                                          </p:stCondLst>
                                        </p:cTn>
                                        <p:tgtEl>
                                          <p:spTgt spid="811">
                                            <p:txEl>
                                              <p:pRg st="13" end="13"/>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811">
                                            <p:txEl>
                                              <p:pRg st="15" end="15"/>
                                            </p:txEl>
                                          </p:spTgt>
                                        </p:tgtEl>
                                        <p:attrNameLst>
                                          <p:attrName>style.visibility</p:attrName>
                                        </p:attrNameLst>
                                      </p:cBhvr>
                                      <p:to>
                                        <p:strVal val="visible"/>
                                      </p:to>
                                    </p:set>
                                  </p:childTnLst>
                                </p:cTn>
                              </p:par>
                              <p:par>
                                <p:cTn id="189" nodeType="withEffect" fill="hold" presetClass="entr" presetID="1">
                                  <p:stCondLst>
                                    <p:cond delay="0"/>
                                  </p:stCondLst>
                                  <p:childTnLst>
                                    <p:set>
                                      <p:cBhvr>
                                        <p:cTn id="190" dur="1" fill="hold">
                                          <p:stCondLst>
                                            <p:cond delay="0"/>
                                          </p:stCondLst>
                                        </p:cTn>
                                        <p:tgtEl>
                                          <p:spTgt spid="811">
                                            <p:txEl>
                                              <p:pRg st="16" end="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Rectangle 4"/>
          <p:cNvSpPr/>
          <p:nvPr/>
        </p:nvSpPr>
        <p:spPr>
          <a:xfrm>
            <a:off x="5338080" y="5612040"/>
            <a:ext cx="3809520" cy="2027520"/>
          </a:xfrm>
          <a:prstGeom prst="rect">
            <a:avLst/>
          </a:prstGeom>
          <a:gradFill rotWithShape="0">
            <a:gsLst>
              <a:gs pos="0">
                <a:srgbClr val="4b5a88"/>
              </a:gs>
              <a:gs pos="100000">
                <a:srgbClr val="003a78"/>
              </a:gs>
            </a:gsLst>
            <a:lin ang="5400000"/>
          </a:gradFill>
          <a:ln>
            <a:solidFill>
              <a:srgbClr val="003a79"/>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pt-BR" sz="2700" spc="-1" strike="noStrike">
                <a:solidFill>
                  <a:srgbClr val="f6f7fb"/>
                </a:solidFill>
                <a:latin typeface="Lato regular"/>
              </a:rPr>
              <a:t>&lt; Custo</a:t>
            </a:r>
            <a:endParaRPr b="0" lang="pt-BR" sz="2700" spc="-1" strike="noStrike">
              <a:solidFill>
                <a:srgbClr val="000000"/>
              </a:solidFill>
              <a:latin typeface="Arial"/>
            </a:endParaRPr>
          </a:p>
          <a:p>
            <a:pPr algn="ctr">
              <a:lnSpc>
                <a:spcPct val="100000"/>
              </a:lnSpc>
            </a:pPr>
            <a:r>
              <a:rPr b="0" lang="pt-BR" sz="2700" spc="-1" strike="noStrike">
                <a:solidFill>
                  <a:srgbClr val="f6f7fb"/>
                </a:solidFill>
                <a:latin typeface="Lato regular"/>
              </a:rPr>
              <a:t>&lt; Efetividade</a:t>
            </a:r>
            <a:endParaRPr b="0" lang="pt-BR" sz="2700" spc="-1" strike="noStrike">
              <a:solidFill>
                <a:srgbClr val="000000"/>
              </a:solidFill>
              <a:latin typeface="Arial"/>
            </a:endParaRPr>
          </a:p>
        </p:txBody>
      </p:sp>
      <p:sp>
        <p:nvSpPr>
          <p:cNvPr id="814" name="Rectangle 5"/>
          <p:cNvSpPr/>
          <p:nvPr/>
        </p:nvSpPr>
        <p:spPr>
          <a:xfrm>
            <a:off x="9147960" y="5612040"/>
            <a:ext cx="3809520" cy="2027520"/>
          </a:xfrm>
          <a:prstGeom prst="rect">
            <a:avLst/>
          </a:prstGeom>
          <a:gradFill rotWithShape="0">
            <a:gsLst>
              <a:gs pos="0">
                <a:srgbClr val="92d050"/>
              </a:gs>
              <a:gs pos="100000">
                <a:srgbClr val="f6f7fb"/>
              </a:gs>
            </a:gsLst>
            <a:lin ang="5400000"/>
          </a:gradFill>
          <a:ln>
            <a:solidFill>
              <a:srgbClr val="008bc9"/>
            </a:solidFill>
          </a:ln>
        </p:spPr>
        <p:style>
          <a:lnRef idx="1">
            <a:schemeClr val="accent3"/>
          </a:lnRef>
          <a:fillRef idx="3">
            <a:schemeClr val="accent3"/>
          </a:fillRef>
          <a:effectRef idx="2">
            <a:schemeClr val="accent3"/>
          </a:effectRef>
          <a:fontRef idx="minor"/>
        </p:style>
        <p:txBody>
          <a:bodyPr lIns="90000" rIns="90000" tIns="45000" bIns="45000" anchor="ctr">
            <a:noAutofit/>
          </a:bodyPr>
          <a:p>
            <a:pPr algn="ctr">
              <a:lnSpc>
                <a:spcPct val="100000"/>
              </a:lnSpc>
            </a:pPr>
            <a:r>
              <a:rPr b="0" lang="pt-BR" sz="2700" spc="-1" strike="noStrike">
                <a:solidFill>
                  <a:srgbClr val="000000"/>
                </a:solidFill>
                <a:latin typeface="Lato regular"/>
              </a:rPr>
              <a:t>&gt; Efetividade</a:t>
            </a:r>
            <a:endParaRPr b="0" lang="pt-BR" sz="2700" spc="-1" strike="noStrike">
              <a:solidFill>
                <a:srgbClr val="000000"/>
              </a:solidFill>
              <a:latin typeface="Arial"/>
            </a:endParaRPr>
          </a:p>
          <a:p>
            <a:pPr algn="ctr">
              <a:lnSpc>
                <a:spcPct val="100000"/>
              </a:lnSpc>
            </a:pPr>
            <a:r>
              <a:rPr b="0" lang="pt-BR" sz="2700" spc="-1" strike="noStrike">
                <a:solidFill>
                  <a:srgbClr val="000000"/>
                </a:solidFill>
                <a:latin typeface="Lato regular"/>
              </a:rPr>
              <a:t>&lt; Custo</a:t>
            </a:r>
            <a:endParaRPr b="0" lang="pt-BR" sz="2700" spc="-1" strike="noStrike">
              <a:solidFill>
                <a:srgbClr val="000000"/>
              </a:solidFill>
              <a:latin typeface="Arial"/>
            </a:endParaRPr>
          </a:p>
        </p:txBody>
      </p:sp>
      <p:sp>
        <p:nvSpPr>
          <p:cNvPr id="815" name="Rectangle 7"/>
          <p:cNvSpPr/>
          <p:nvPr/>
        </p:nvSpPr>
        <p:spPr>
          <a:xfrm>
            <a:off x="5338080" y="3584160"/>
            <a:ext cx="3809520" cy="2027520"/>
          </a:xfrm>
          <a:prstGeom prst="rect">
            <a:avLst/>
          </a:prstGeom>
          <a:gradFill rotWithShape="0">
            <a:gsLst>
              <a:gs pos="0">
                <a:srgbClr val="ffc000"/>
              </a:gs>
              <a:gs pos="100000">
                <a:srgbClr val="f6f7fb"/>
              </a:gs>
            </a:gsLst>
            <a:lin ang="5400000"/>
          </a:gradFill>
          <a:ln>
            <a:solidFill>
              <a:srgbClr val="0c63aa"/>
            </a:solid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a:lnSpc>
                <a:spcPct val="100000"/>
              </a:lnSpc>
            </a:pPr>
            <a:r>
              <a:rPr b="0" lang="pt-BR" sz="2700" spc="-1" strike="noStrike">
                <a:solidFill>
                  <a:srgbClr val="000000"/>
                </a:solidFill>
                <a:latin typeface="Lato regular"/>
              </a:rPr>
              <a:t>&gt; Custo</a:t>
            </a:r>
            <a:endParaRPr b="0" lang="pt-BR" sz="2700" spc="-1" strike="noStrike">
              <a:solidFill>
                <a:srgbClr val="000000"/>
              </a:solidFill>
              <a:latin typeface="Arial"/>
            </a:endParaRPr>
          </a:p>
          <a:p>
            <a:pPr algn="ctr">
              <a:lnSpc>
                <a:spcPct val="100000"/>
              </a:lnSpc>
            </a:pPr>
            <a:r>
              <a:rPr b="0" lang="pt-BR" sz="2700" spc="-1" strike="noStrike">
                <a:solidFill>
                  <a:srgbClr val="000000"/>
                </a:solidFill>
                <a:latin typeface="Lato regular"/>
              </a:rPr>
              <a:t>&lt; Efetividade</a:t>
            </a:r>
            <a:endParaRPr b="0" lang="pt-BR" sz="2700" spc="-1" strike="noStrike">
              <a:solidFill>
                <a:srgbClr val="000000"/>
              </a:solidFill>
              <a:latin typeface="Arial"/>
            </a:endParaRPr>
          </a:p>
        </p:txBody>
      </p:sp>
      <p:sp>
        <p:nvSpPr>
          <p:cNvPr id="816" name="Rectangle 8"/>
          <p:cNvSpPr/>
          <p:nvPr/>
        </p:nvSpPr>
        <p:spPr>
          <a:xfrm>
            <a:off x="9147960" y="3584160"/>
            <a:ext cx="3809520" cy="2027520"/>
          </a:xfrm>
          <a:prstGeom prst="rect">
            <a:avLst/>
          </a:prstGeom>
          <a:gradFill rotWithShape="0">
            <a:gsLst>
              <a:gs pos="0">
                <a:srgbClr val="4b5a88"/>
              </a:gs>
              <a:gs pos="100000">
                <a:srgbClr val="003a78"/>
              </a:gs>
            </a:gsLst>
            <a:lin ang="5400000"/>
          </a:gradFill>
          <a:ln>
            <a:solidFill>
              <a:srgbClr val="003a79"/>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pt-BR" sz="2700" spc="-1" strike="noStrike">
                <a:solidFill>
                  <a:srgbClr val="f6f7fb"/>
                </a:solidFill>
                <a:latin typeface="Lato regular"/>
              </a:rPr>
              <a:t>&gt; Custo</a:t>
            </a:r>
            <a:endParaRPr b="0" lang="pt-BR" sz="2700" spc="-1" strike="noStrike">
              <a:solidFill>
                <a:srgbClr val="000000"/>
              </a:solidFill>
              <a:latin typeface="Arial"/>
            </a:endParaRPr>
          </a:p>
          <a:p>
            <a:pPr algn="ctr">
              <a:lnSpc>
                <a:spcPct val="100000"/>
              </a:lnSpc>
            </a:pPr>
            <a:r>
              <a:rPr b="0" lang="pt-BR" sz="2700" spc="-1" strike="noStrike">
                <a:solidFill>
                  <a:srgbClr val="f6f7fb"/>
                </a:solidFill>
                <a:latin typeface="Lato regular"/>
              </a:rPr>
              <a:t>&gt; Efetividade</a:t>
            </a:r>
            <a:endParaRPr b="0" lang="pt-BR" sz="2700" spc="-1" strike="noStrike">
              <a:solidFill>
                <a:srgbClr val="000000"/>
              </a:solidFill>
              <a:latin typeface="Arial"/>
            </a:endParaRPr>
          </a:p>
        </p:txBody>
      </p:sp>
      <p:cxnSp>
        <p:nvCxnSpPr>
          <p:cNvPr id="817" name="Straight Arrow Connector 10"/>
          <p:cNvCxnSpPr/>
          <p:nvPr/>
        </p:nvCxnSpPr>
        <p:spPr>
          <a:xfrm flipV="1">
            <a:off x="4682520" y="2887920"/>
            <a:ext cx="20520" cy="5182200"/>
          </a:xfrm>
          <a:prstGeom prst="straightConnector1">
            <a:avLst/>
          </a:prstGeom>
          <a:ln w="38100">
            <a:solidFill>
              <a:srgbClr val="0c63aa"/>
            </a:solidFill>
            <a:round/>
            <a:tailEnd len="med" type="arrow" w="med"/>
          </a:ln>
        </p:spPr>
      </p:cxnSp>
      <p:sp>
        <p:nvSpPr>
          <p:cNvPr id="818" name="Rectangle 11"/>
          <p:cNvSpPr/>
          <p:nvPr/>
        </p:nvSpPr>
        <p:spPr>
          <a:xfrm>
            <a:off x="2784240" y="3030480"/>
            <a:ext cx="15634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x-none" sz="2700" spc="-1" strike="noStrike">
                <a:solidFill>
                  <a:srgbClr val="202427"/>
                </a:solidFill>
                <a:latin typeface="Calibri"/>
              </a:rPr>
              <a:t>Custo $$$</a:t>
            </a:r>
            <a:endParaRPr b="0" lang="pt-BR" sz="2700" spc="-1" strike="noStrike">
              <a:solidFill>
                <a:srgbClr val="000000"/>
              </a:solidFill>
              <a:latin typeface="Arial"/>
            </a:endParaRPr>
          </a:p>
        </p:txBody>
      </p:sp>
      <p:cxnSp>
        <p:nvCxnSpPr>
          <p:cNvPr id="819" name="Straight Arrow Connector 12"/>
          <p:cNvCxnSpPr/>
          <p:nvPr/>
        </p:nvCxnSpPr>
        <p:spPr>
          <a:xfrm>
            <a:off x="4911120" y="8298360"/>
            <a:ext cx="8907120" cy="2520"/>
          </a:xfrm>
          <a:prstGeom prst="straightConnector1">
            <a:avLst/>
          </a:prstGeom>
          <a:ln w="38100">
            <a:solidFill>
              <a:srgbClr val="0c63aa"/>
            </a:solidFill>
            <a:round/>
            <a:tailEnd len="med" type="arrow" w="med"/>
          </a:ln>
        </p:spPr>
      </p:cxnSp>
      <p:sp>
        <p:nvSpPr>
          <p:cNvPr id="820" name="Rectangle 14"/>
          <p:cNvSpPr/>
          <p:nvPr/>
        </p:nvSpPr>
        <p:spPr>
          <a:xfrm>
            <a:off x="11871720" y="8298360"/>
            <a:ext cx="17218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x-none" sz="2700" spc="-1" strike="noStrike">
                <a:solidFill>
                  <a:srgbClr val="202427"/>
                </a:solidFill>
                <a:latin typeface="Calibri"/>
              </a:rPr>
              <a:t>Efetividade</a:t>
            </a:r>
            <a:endParaRPr b="0" lang="pt-BR" sz="2700" spc="-1" strike="noStrike">
              <a:solidFill>
                <a:srgbClr val="000000"/>
              </a:solidFill>
              <a:latin typeface="Arial"/>
            </a:endParaRPr>
          </a:p>
        </p:txBody>
      </p:sp>
      <p:sp>
        <p:nvSpPr>
          <p:cNvPr id="821"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Economia da Saúde</a:t>
            </a:r>
            <a:endParaRPr b="0" lang="en-US" sz="3600" spc="-1" strike="noStrike">
              <a:solidFill>
                <a:srgbClr val="202427"/>
              </a:solidFill>
              <a:latin typeface="Lato regular"/>
            </a:endParaRPr>
          </a:p>
        </p:txBody>
      </p:sp>
      <p:sp>
        <p:nvSpPr>
          <p:cNvPr id="822" name="Retângulo 1">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823" name="CaixaDeTexto 2"/>
          <p:cNvSpPr/>
          <p:nvPr/>
        </p:nvSpPr>
        <p:spPr>
          <a:xfrm>
            <a:off x="5000400" y="8529120"/>
            <a:ext cx="42548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200" spc="-1" strike="noStrike">
                <a:solidFill>
                  <a:srgbClr val="202427"/>
                </a:solidFill>
                <a:latin typeface="Lato regular"/>
              </a:rPr>
              <a:t>Fonte: Prof. Fernando Fernandes, 2012 (Empresa Evidências)</a:t>
            </a:r>
            <a:endParaRPr b="0" lang="pt-BR" sz="1200" spc="-1" strike="noStrike">
              <a:solidFill>
                <a:srgbClr val="000000"/>
              </a:solidFill>
              <a:latin typeface="Arial"/>
            </a:endParaRPr>
          </a:p>
        </p:txBody>
      </p:sp>
      <p:cxnSp>
        <p:nvCxnSpPr>
          <p:cNvPr id="824" name="Straight Connector 19"/>
          <p:cNvCxnSpPr/>
          <p:nvPr/>
        </p:nvCxnSpPr>
        <p:spPr>
          <a:xfrm flipV="1">
            <a:off x="9147600" y="3030120"/>
            <a:ext cx="4808160" cy="2581920"/>
          </a:xfrm>
          <a:prstGeom prst="straightConnector1">
            <a:avLst/>
          </a:prstGeom>
          <a:ln w="25400">
            <a:solidFill>
              <a:srgbClr val="000000"/>
            </a:solidFill>
            <a:prstDash val="dash"/>
            <a:round/>
          </a:ln>
        </p:spPr>
      </p:cxnSp>
      <p:sp>
        <p:nvSpPr>
          <p:cNvPr id="825" name="Rectangle 20"/>
          <p:cNvSpPr/>
          <p:nvPr/>
        </p:nvSpPr>
        <p:spPr>
          <a:xfrm>
            <a:off x="13145760" y="3132720"/>
            <a:ext cx="163980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x-none" sz="2700" spc="-1" strike="noStrike">
                <a:solidFill>
                  <a:srgbClr val="ff0000"/>
                </a:solidFill>
                <a:latin typeface="Calibri"/>
              </a:rPr>
              <a:t>Limiar $$$</a:t>
            </a:r>
            <a:endParaRPr b="0" lang="pt-BR" sz="2700" spc="-1" strike="noStrike">
              <a:solidFill>
                <a:srgbClr val="000000"/>
              </a:solidFill>
              <a:latin typeface="Arial"/>
            </a:endParaRPr>
          </a:p>
        </p:txBody>
      </p:sp>
      <p:sp>
        <p:nvSpPr>
          <p:cNvPr id="826" name="Rectangle 21"/>
          <p:cNvSpPr/>
          <p:nvPr/>
        </p:nvSpPr>
        <p:spPr>
          <a:xfrm>
            <a:off x="12548160" y="3686760"/>
            <a:ext cx="270324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x-none" sz="2700" spc="-1" strike="noStrike">
                <a:solidFill>
                  <a:srgbClr val="202427"/>
                </a:solidFill>
                <a:latin typeface="Calibri"/>
              </a:rPr>
              <a:t>Willingness to pay</a:t>
            </a:r>
            <a:endParaRPr b="0" lang="pt-BR" sz="27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7" name="Picture 18" descr=""/>
          <p:cNvPicPr/>
          <p:nvPr/>
        </p:nvPicPr>
        <p:blipFill>
          <a:blip r:embed="rId1"/>
          <a:stretch/>
        </p:blipFill>
        <p:spPr>
          <a:xfrm>
            <a:off x="2286000" y="1686960"/>
            <a:ext cx="13715640" cy="8599680"/>
          </a:xfrm>
          <a:prstGeom prst="rect">
            <a:avLst/>
          </a:prstGeom>
          <a:ln w="0">
            <a:noFill/>
          </a:ln>
        </p:spPr>
      </p:pic>
      <p:sp>
        <p:nvSpPr>
          <p:cNvPr id="828"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Economia do Dia a Dia</a:t>
            </a:r>
            <a:endParaRPr b="0" lang="en-US" sz="3600" spc="-1" strike="noStrike">
              <a:solidFill>
                <a:srgbClr val="202427"/>
              </a:solidFill>
              <a:latin typeface="Lato regular"/>
            </a:endParaRPr>
          </a:p>
        </p:txBody>
      </p:sp>
      <p:sp>
        <p:nvSpPr>
          <p:cNvPr id="829"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aixaDeTexto 4"/>
          <p:cNvSpPr/>
          <p:nvPr/>
        </p:nvSpPr>
        <p:spPr>
          <a:xfrm>
            <a:off x="2687760" y="318960"/>
            <a:ext cx="574200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Modelos de Sistema de Saúde</a:t>
            </a:r>
            <a:endParaRPr b="0" lang="pt-BR" sz="3600" spc="-1" strike="noStrike">
              <a:solidFill>
                <a:srgbClr val="000000"/>
              </a:solidFill>
              <a:latin typeface="Arial"/>
            </a:endParaRPr>
          </a:p>
        </p:txBody>
      </p:sp>
      <p:sp>
        <p:nvSpPr>
          <p:cNvPr id="388" name="Retângulo 2"/>
          <p:cNvSpPr/>
          <p:nvPr/>
        </p:nvSpPr>
        <p:spPr>
          <a:xfrm>
            <a:off x="2699280" y="1130400"/>
            <a:ext cx="20174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chemeClr val="accent3">
                    <a:lumMod val="50000"/>
                  </a:schemeClr>
                </a:solidFill>
                <a:latin typeface="Calibri"/>
              </a:rPr>
              <a:t>Universalista</a:t>
            </a:r>
            <a:endParaRPr b="0" lang="pt-BR" sz="2800" spc="-1" strike="noStrike">
              <a:solidFill>
                <a:srgbClr val="000000"/>
              </a:solidFill>
              <a:latin typeface="Arial"/>
            </a:endParaRPr>
          </a:p>
        </p:txBody>
      </p:sp>
      <p:sp>
        <p:nvSpPr>
          <p:cNvPr id="389" name="Retângulo 3"/>
          <p:cNvSpPr/>
          <p:nvPr/>
        </p:nvSpPr>
        <p:spPr>
          <a:xfrm>
            <a:off x="2674440" y="3362760"/>
            <a:ext cx="20937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chemeClr val="accent6">
                    <a:lumMod val="75000"/>
                  </a:schemeClr>
                </a:solidFill>
                <a:latin typeface="Calibri"/>
              </a:rPr>
              <a:t>Seguro Social</a:t>
            </a:r>
            <a:endParaRPr b="0" lang="pt-BR" sz="2800" spc="-1" strike="noStrike">
              <a:solidFill>
                <a:srgbClr val="000000"/>
              </a:solidFill>
              <a:latin typeface="Arial"/>
            </a:endParaRPr>
          </a:p>
        </p:txBody>
      </p:sp>
      <p:sp>
        <p:nvSpPr>
          <p:cNvPr id="390" name="Retângulo 5"/>
          <p:cNvSpPr/>
          <p:nvPr/>
        </p:nvSpPr>
        <p:spPr>
          <a:xfrm>
            <a:off x="2701080" y="5644800"/>
            <a:ext cx="23468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Seguro Privado</a:t>
            </a:r>
            <a:endParaRPr b="0" lang="pt-BR" sz="2800" spc="-1" strike="noStrike">
              <a:solidFill>
                <a:srgbClr val="000000"/>
              </a:solidFill>
              <a:latin typeface="Arial"/>
            </a:endParaRPr>
          </a:p>
        </p:txBody>
      </p:sp>
      <p:sp>
        <p:nvSpPr>
          <p:cNvPr id="391" name="Retângulo 6"/>
          <p:cNvSpPr/>
          <p:nvPr/>
        </p:nvSpPr>
        <p:spPr>
          <a:xfrm>
            <a:off x="2431800" y="1609920"/>
            <a:ext cx="11521080" cy="15973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200" spc="-1" strike="noStrike">
                <a:solidFill>
                  <a:srgbClr val="86939c"/>
                </a:solidFill>
                <a:latin typeface="Calibri"/>
              </a:rPr>
              <a:t>Financiamento público (impostos)</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Acesso universal à saúde</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Prestadores públicos em sua maioria</a:t>
            </a:r>
            <a:endParaRPr b="0" lang="pt-BR" sz="2200" spc="-1" strike="noStrike">
              <a:solidFill>
                <a:srgbClr val="000000"/>
              </a:solidFill>
              <a:latin typeface="Arial"/>
            </a:endParaRPr>
          </a:p>
        </p:txBody>
      </p:sp>
      <p:sp>
        <p:nvSpPr>
          <p:cNvPr id="392" name="Retângulo 7"/>
          <p:cNvSpPr/>
          <p:nvPr/>
        </p:nvSpPr>
        <p:spPr>
          <a:xfrm>
            <a:off x="2431800" y="3857400"/>
            <a:ext cx="11521080" cy="15973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200" spc="-1" strike="noStrike">
                <a:solidFill>
                  <a:srgbClr val="86939c"/>
                </a:solidFill>
                <a:latin typeface="Calibri"/>
              </a:rPr>
              <a:t>Seguro social obrigatório</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Custeado pelas empresas e empregados</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Cobertura apenas aos contribuintes e seu grupo familiar</a:t>
            </a:r>
            <a:endParaRPr b="0" lang="pt-BR" sz="2200" spc="-1" strike="noStrike">
              <a:solidFill>
                <a:srgbClr val="000000"/>
              </a:solidFill>
              <a:latin typeface="Arial"/>
            </a:endParaRPr>
          </a:p>
        </p:txBody>
      </p:sp>
      <p:sp>
        <p:nvSpPr>
          <p:cNvPr id="393" name="Retângulo 8"/>
          <p:cNvSpPr/>
          <p:nvPr/>
        </p:nvSpPr>
        <p:spPr>
          <a:xfrm>
            <a:off x="2431800" y="6116760"/>
            <a:ext cx="11521080" cy="15973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200" spc="-1" strike="noStrike">
                <a:solidFill>
                  <a:srgbClr val="86939c"/>
                </a:solidFill>
                <a:latin typeface="Calibri"/>
              </a:rPr>
              <a:t>Escassa regulação pública</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Organização dos recursos descentralizada</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Iniciativa privada predomina</a:t>
            </a:r>
            <a:endParaRPr b="0" lang="pt-BR" sz="2200" spc="-1" strike="noStrike">
              <a:solidFill>
                <a:srgbClr val="000000"/>
              </a:solidFill>
              <a:latin typeface="Arial"/>
            </a:endParaRPr>
          </a:p>
        </p:txBody>
      </p:sp>
      <p:sp>
        <p:nvSpPr>
          <p:cNvPr id="394" name="Retângulo 9"/>
          <p:cNvSpPr/>
          <p:nvPr/>
        </p:nvSpPr>
        <p:spPr>
          <a:xfrm>
            <a:off x="2700720" y="7771680"/>
            <a:ext cx="23436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c00000"/>
                </a:solidFill>
                <a:latin typeface="Calibri"/>
              </a:rPr>
              <a:t>Assistencialista</a:t>
            </a:r>
            <a:endParaRPr b="0" lang="pt-BR" sz="2800" spc="-1" strike="noStrike">
              <a:solidFill>
                <a:srgbClr val="000000"/>
              </a:solidFill>
              <a:latin typeface="Arial"/>
            </a:endParaRPr>
          </a:p>
        </p:txBody>
      </p:sp>
      <p:sp>
        <p:nvSpPr>
          <p:cNvPr id="395" name="Retângulo 10"/>
          <p:cNvSpPr/>
          <p:nvPr/>
        </p:nvSpPr>
        <p:spPr>
          <a:xfrm>
            <a:off x="2431800" y="8175240"/>
            <a:ext cx="8550720" cy="15973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200" spc="-1" strike="noStrike">
                <a:solidFill>
                  <a:srgbClr val="86939c"/>
                </a:solidFill>
                <a:latin typeface="Calibri"/>
              </a:rPr>
              <a:t>Saúde é uma obrigação dos cidadãos</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O Estado só cobre os indivíduos “incapazes”</a:t>
            </a:r>
            <a:endParaRPr b="0" lang="pt-BR" sz="2200" spc="-1" strike="noStrike">
              <a:solidFill>
                <a:srgbClr val="000000"/>
              </a:solidFill>
              <a:latin typeface="Arial"/>
            </a:endParaRPr>
          </a:p>
          <a:p>
            <a:pPr marL="285840" indent="-285840">
              <a:lnSpc>
                <a:spcPct val="150000"/>
              </a:lnSpc>
              <a:buClr>
                <a:srgbClr val="86939c"/>
              </a:buClr>
              <a:buFont typeface="Arial"/>
              <a:buChar char="•"/>
            </a:pPr>
            <a:r>
              <a:rPr b="0" lang="pt-BR" sz="2200" spc="-1" strike="noStrike">
                <a:solidFill>
                  <a:srgbClr val="86939c"/>
                </a:solidFill>
                <a:latin typeface="Calibri"/>
              </a:rPr>
              <a:t>Serviços de saúde limitados quali e quantitativamente</a:t>
            </a:r>
            <a:endParaRPr b="0" lang="pt-BR" sz="2200" spc="-1" strike="noStrike">
              <a:solidFill>
                <a:srgbClr val="000000"/>
              </a:solidFill>
              <a:latin typeface="Arial"/>
            </a:endParaRPr>
          </a:p>
        </p:txBody>
      </p:sp>
      <p:pic>
        <p:nvPicPr>
          <p:cNvPr id="396" name="Picture 2" descr="Drapeau Allemagne"/>
          <p:cNvPicPr/>
          <p:nvPr/>
        </p:nvPicPr>
        <p:blipFill>
          <a:blip r:embed="rId1"/>
          <a:stretch/>
        </p:blipFill>
        <p:spPr>
          <a:xfrm>
            <a:off x="9792000" y="4154760"/>
            <a:ext cx="771480" cy="522720"/>
          </a:xfrm>
          <a:prstGeom prst="rect">
            <a:avLst/>
          </a:prstGeom>
          <a:ln w="0">
            <a:noFill/>
          </a:ln>
          <a:effectLst>
            <a:outerShdw algn="tl" blurRad="190440" rotWithShape="0">
              <a:srgbClr val="000000">
                <a:alpha val="70000"/>
              </a:srgbClr>
            </a:outerShdw>
          </a:effectLst>
        </p:spPr>
      </p:pic>
      <p:pic>
        <p:nvPicPr>
          <p:cNvPr id="397" name="Picture 2" descr="Drapeau Argentine"/>
          <p:cNvPicPr/>
          <p:nvPr/>
        </p:nvPicPr>
        <p:blipFill>
          <a:blip r:embed="rId2"/>
          <a:stretch/>
        </p:blipFill>
        <p:spPr>
          <a:xfrm>
            <a:off x="10728000" y="4154760"/>
            <a:ext cx="784440" cy="522720"/>
          </a:xfrm>
          <a:prstGeom prst="rect">
            <a:avLst/>
          </a:prstGeom>
          <a:ln w="0">
            <a:noFill/>
          </a:ln>
          <a:effectLst>
            <a:outerShdw algn="tl" blurRad="190440" rotWithShape="0">
              <a:srgbClr val="000000">
                <a:alpha val="70000"/>
              </a:srgbClr>
            </a:outerShdw>
          </a:effectLst>
        </p:spPr>
      </p:pic>
      <p:pic>
        <p:nvPicPr>
          <p:cNvPr id="398" name="Picture 4" descr="Drapeau Brésil"/>
          <p:cNvPicPr/>
          <p:nvPr/>
        </p:nvPicPr>
        <p:blipFill>
          <a:blip r:embed="rId3"/>
          <a:stretch/>
        </p:blipFill>
        <p:spPr>
          <a:xfrm>
            <a:off x="9766800" y="1734120"/>
            <a:ext cx="796680" cy="535320"/>
          </a:xfrm>
          <a:prstGeom prst="rect">
            <a:avLst/>
          </a:prstGeom>
          <a:ln w="0">
            <a:noFill/>
          </a:ln>
          <a:effectLst>
            <a:outerShdw algn="tl" blurRad="190440" rotWithShape="0">
              <a:srgbClr val="000000">
                <a:alpha val="70000"/>
              </a:srgbClr>
            </a:outerShdw>
          </a:effectLst>
        </p:spPr>
      </p:pic>
      <p:pic>
        <p:nvPicPr>
          <p:cNvPr id="399" name="Picture 4" descr="Drapeau Royaume-Uni"/>
          <p:cNvPicPr/>
          <p:nvPr/>
        </p:nvPicPr>
        <p:blipFill>
          <a:blip r:embed="rId4"/>
          <a:stretch/>
        </p:blipFill>
        <p:spPr>
          <a:xfrm>
            <a:off x="10728000" y="1734120"/>
            <a:ext cx="796680" cy="535320"/>
          </a:xfrm>
          <a:prstGeom prst="rect">
            <a:avLst/>
          </a:prstGeom>
          <a:ln w="0">
            <a:noFill/>
          </a:ln>
          <a:effectLst>
            <a:outerShdw algn="tl" blurRad="190440" rotWithShape="0">
              <a:srgbClr val="000000">
                <a:alpha val="70000"/>
              </a:srgbClr>
            </a:outerShdw>
          </a:effectLst>
        </p:spPr>
      </p:pic>
      <p:pic>
        <p:nvPicPr>
          <p:cNvPr id="400" name="Picture 6" descr="Drapeau États-Unis"/>
          <p:cNvPicPr/>
          <p:nvPr/>
        </p:nvPicPr>
        <p:blipFill>
          <a:blip r:embed="rId5"/>
          <a:stretch/>
        </p:blipFill>
        <p:spPr>
          <a:xfrm>
            <a:off x="9766800" y="6315120"/>
            <a:ext cx="771480" cy="522720"/>
          </a:xfrm>
          <a:prstGeom prst="rect">
            <a:avLst/>
          </a:prstGeom>
          <a:ln w="0">
            <a:noFill/>
          </a:ln>
          <a:effectLst>
            <a:outerShdw algn="tl" blurRad="190440" rotWithShape="0">
              <a:srgbClr val="000000">
                <a:alpha val="70000"/>
              </a:srgbClr>
            </a:outerShdw>
          </a:effectLst>
        </p:spPr>
      </p:pic>
      <p:pic>
        <p:nvPicPr>
          <p:cNvPr id="401" name="Picture 6" descr="Drapeau France"/>
          <p:cNvPicPr/>
          <p:nvPr/>
        </p:nvPicPr>
        <p:blipFill>
          <a:blip r:embed="rId6"/>
          <a:stretch/>
        </p:blipFill>
        <p:spPr>
          <a:xfrm>
            <a:off x="9795600" y="2932560"/>
            <a:ext cx="784440" cy="522720"/>
          </a:xfrm>
          <a:prstGeom prst="rect">
            <a:avLst/>
          </a:prstGeom>
          <a:ln w="0">
            <a:noFill/>
          </a:ln>
          <a:effectLst>
            <a:outerShdw algn="tl" blurRad="190440" rotWithShape="0">
              <a:srgbClr val="000000">
                <a:alpha val="70000"/>
              </a:srgbClr>
            </a:outerShdw>
          </a:effectLst>
        </p:spPr>
      </p:pic>
      <p:pic>
        <p:nvPicPr>
          <p:cNvPr id="402" name="Picture 12" descr="Drapeau Suède"/>
          <p:cNvPicPr/>
          <p:nvPr/>
        </p:nvPicPr>
        <p:blipFill>
          <a:blip r:embed="rId7"/>
          <a:stretch/>
        </p:blipFill>
        <p:spPr>
          <a:xfrm>
            <a:off x="10783080" y="2932560"/>
            <a:ext cx="771480" cy="522720"/>
          </a:xfrm>
          <a:prstGeom prst="rect">
            <a:avLst/>
          </a:prstGeom>
          <a:ln w="0">
            <a:noFill/>
          </a:ln>
          <a:effectLst>
            <a:outerShdw algn="tl" blurRad="190440" rotWithShape="0">
              <a:srgbClr val="000000">
                <a:alpha val="70000"/>
              </a:srgbClr>
            </a:outerShdw>
          </a:effectLst>
        </p:spPr>
      </p:pic>
      <p:pic>
        <p:nvPicPr>
          <p:cNvPr id="403" name="Picture 14" descr="Drapeau Espagne"/>
          <p:cNvPicPr/>
          <p:nvPr/>
        </p:nvPicPr>
        <p:blipFill>
          <a:blip r:embed="rId8"/>
          <a:stretch/>
        </p:blipFill>
        <p:spPr>
          <a:xfrm>
            <a:off x="11664360" y="1734120"/>
            <a:ext cx="789840" cy="535320"/>
          </a:xfrm>
          <a:prstGeom prst="rect">
            <a:avLst/>
          </a:prstGeom>
          <a:ln w="0">
            <a:noFill/>
          </a:ln>
          <a:effectLst>
            <a:outerShdw algn="tl" blurRad="190440" rotWithShape="0">
              <a:srgbClr val="000000">
                <a:alpha val="70000"/>
              </a:srgbClr>
            </a:outerShdw>
          </a:effectLst>
        </p:spPr>
      </p:pic>
      <p:pic>
        <p:nvPicPr>
          <p:cNvPr id="404" name="Picture 16" descr="Drapeau Chili"/>
          <p:cNvPicPr/>
          <p:nvPr/>
        </p:nvPicPr>
        <p:blipFill>
          <a:blip r:embed="rId9"/>
          <a:stretch/>
        </p:blipFill>
        <p:spPr>
          <a:xfrm>
            <a:off x="11668320" y="2932560"/>
            <a:ext cx="787680" cy="533880"/>
          </a:xfrm>
          <a:prstGeom prst="rect">
            <a:avLst/>
          </a:prstGeom>
          <a:ln w="0">
            <a:noFill/>
          </a:ln>
          <a:effectLst>
            <a:outerShdw algn="tl" blurRad="190440" rotWithShape="0">
              <a:srgbClr val="000000">
                <a:alpha val="70000"/>
              </a:srgbClr>
            </a:outerShdw>
          </a:effectLst>
        </p:spPr>
      </p:pic>
      <p:pic>
        <p:nvPicPr>
          <p:cNvPr id="405" name="Picture 18" descr="Drapeau Canada"/>
          <p:cNvPicPr/>
          <p:nvPr/>
        </p:nvPicPr>
        <p:blipFill>
          <a:blip r:embed="rId10"/>
          <a:stretch/>
        </p:blipFill>
        <p:spPr>
          <a:xfrm>
            <a:off x="12579120" y="1734120"/>
            <a:ext cx="789840" cy="535320"/>
          </a:xfrm>
          <a:prstGeom prst="rect">
            <a:avLst/>
          </a:prstGeom>
          <a:ln w="0">
            <a:noFill/>
          </a:ln>
          <a:effectLst>
            <a:outerShdw algn="tl" blurRad="190440" rotWithShape="0">
              <a:srgbClr val="000000">
                <a:alpha val="70000"/>
              </a:srgbClr>
            </a:outerShdw>
          </a:effectLst>
        </p:spPr>
      </p:pic>
      <p:pic>
        <p:nvPicPr>
          <p:cNvPr id="406" name="Picture 20" descr="Drapeau Chine"/>
          <p:cNvPicPr/>
          <p:nvPr/>
        </p:nvPicPr>
        <p:blipFill>
          <a:blip r:embed="rId11"/>
          <a:stretch/>
        </p:blipFill>
        <p:spPr>
          <a:xfrm>
            <a:off x="14174640" y="7184520"/>
            <a:ext cx="771480" cy="522720"/>
          </a:xfrm>
          <a:prstGeom prst="rect">
            <a:avLst/>
          </a:prstGeom>
          <a:ln w="0">
            <a:noFill/>
          </a:ln>
          <a:effectLst>
            <a:outerShdw algn="tl" blurRad="190440" rotWithShape="0">
              <a:srgbClr val="000000">
                <a:alpha val="70000"/>
              </a:srgbClr>
            </a:outerShdw>
          </a:effectLst>
        </p:spPr>
      </p:pic>
      <p:pic>
        <p:nvPicPr>
          <p:cNvPr id="407" name="Picture 22" descr="Drapeau Russie"/>
          <p:cNvPicPr/>
          <p:nvPr/>
        </p:nvPicPr>
        <p:blipFill>
          <a:blip r:embed="rId12"/>
          <a:stretch/>
        </p:blipFill>
        <p:spPr>
          <a:xfrm>
            <a:off x="12558960" y="2930400"/>
            <a:ext cx="765360" cy="514440"/>
          </a:xfrm>
          <a:prstGeom prst="rect">
            <a:avLst/>
          </a:prstGeom>
          <a:ln w="0">
            <a:noFill/>
          </a:ln>
          <a:effectLst>
            <a:outerShdw algn="tl" blurRad="190440" rotWithShape="0">
              <a:srgbClr val="000000">
                <a:alpha val="70000"/>
              </a:srgbClr>
            </a:outerShdw>
          </a:effectLst>
        </p:spPr>
      </p:pic>
      <p:cxnSp>
        <p:nvCxnSpPr>
          <p:cNvPr id="408" name="Conector Reto 13"/>
          <p:cNvCxnSpPr/>
          <p:nvPr/>
        </p:nvCxnSpPr>
        <p:spPr>
          <a:xfrm flipV="1">
            <a:off x="2687400" y="3179160"/>
            <a:ext cx="12577320" cy="39600"/>
          </a:xfrm>
          <a:prstGeom prst="straightConnector1">
            <a:avLst/>
          </a:prstGeom>
          <a:ln w="15875">
            <a:solidFill>
              <a:srgbClr val="003a79"/>
            </a:solidFill>
            <a:prstDash val="dash"/>
            <a:round/>
          </a:ln>
        </p:spPr>
      </p:cxnSp>
      <p:cxnSp>
        <p:nvCxnSpPr>
          <p:cNvPr id="409" name="Conector Reto 29"/>
          <p:cNvCxnSpPr/>
          <p:nvPr/>
        </p:nvCxnSpPr>
        <p:spPr>
          <a:xfrm flipV="1">
            <a:off x="2716200" y="5428800"/>
            <a:ext cx="12577680" cy="39960"/>
          </a:xfrm>
          <a:prstGeom prst="straightConnector1">
            <a:avLst/>
          </a:prstGeom>
          <a:ln w="15875">
            <a:solidFill>
              <a:srgbClr val="003a79"/>
            </a:solidFill>
            <a:prstDash val="dash"/>
            <a:round/>
          </a:ln>
        </p:spPr>
      </p:cxnSp>
      <p:cxnSp>
        <p:nvCxnSpPr>
          <p:cNvPr id="410" name="Conector Reto 30"/>
          <p:cNvCxnSpPr/>
          <p:nvPr/>
        </p:nvCxnSpPr>
        <p:spPr>
          <a:xfrm>
            <a:off x="2759760" y="7722360"/>
            <a:ext cx="10894680" cy="360"/>
          </a:xfrm>
          <a:prstGeom prst="straightConnector1">
            <a:avLst/>
          </a:prstGeom>
          <a:ln w="15875">
            <a:solidFill>
              <a:srgbClr val="003a79"/>
            </a:solidFill>
            <a:prstDash val="dash"/>
            <a:round/>
          </a:ln>
        </p:spPr>
      </p:cxnSp>
      <p:pic>
        <p:nvPicPr>
          <p:cNvPr id="411" name="Picture 24" descr="Bandeira do Suiça 22x32cm - Banderminas - Bandeiras - Magazine Luiza"/>
          <p:cNvPicPr/>
          <p:nvPr/>
        </p:nvPicPr>
        <p:blipFill>
          <a:blip r:embed="rId13"/>
          <a:stretch/>
        </p:blipFill>
        <p:spPr>
          <a:xfrm>
            <a:off x="9802080" y="8548200"/>
            <a:ext cx="771480" cy="541080"/>
          </a:xfrm>
          <a:prstGeom prst="rect">
            <a:avLst/>
          </a:prstGeom>
          <a:ln w="0">
            <a:noFill/>
          </a:ln>
          <a:effectLst>
            <a:outerShdw algn="tl" blurRad="190440" rotWithShape="0">
              <a:srgbClr val="000000">
                <a:alpha val="70000"/>
              </a:srgbClr>
            </a:outerShdw>
          </a:effectLst>
        </p:spPr>
      </p:pic>
      <p:sp>
        <p:nvSpPr>
          <p:cNvPr id="412" name="CaixaDeTexto 32"/>
          <p:cNvSpPr/>
          <p:nvPr/>
        </p:nvSpPr>
        <p:spPr>
          <a:xfrm>
            <a:off x="9849960" y="2260080"/>
            <a:ext cx="5742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Brasil</a:t>
            </a:r>
            <a:endParaRPr b="0" lang="pt-BR" sz="1400" spc="-1" strike="noStrike">
              <a:solidFill>
                <a:srgbClr val="000000"/>
              </a:solidFill>
              <a:latin typeface="Arial"/>
            </a:endParaRPr>
          </a:p>
        </p:txBody>
      </p:sp>
      <p:sp>
        <p:nvSpPr>
          <p:cNvPr id="413" name="CaixaDeTexto 33"/>
          <p:cNvSpPr/>
          <p:nvPr/>
        </p:nvSpPr>
        <p:spPr>
          <a:xfrm>
            <a:off x="10900440" y="2276640"/>
            <a:ext cx="3884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UK</a:t>
            </a:r>
            <a:endParaRPr b="0" lang="pt-BR" sz="1400" spc="-1" strike="noStrike">
              <a:solidFill>
                <a:srgbClr val="000000"/>
              </a:solidFill>
              <a:latin typeface="Arial"/>
            </a:endParaRPr>
          </a:p>
        </p:txBody>
      </p:sp>
      <p:sp>
        <p:nvSpPr>
          <p:cNvPr id="414" name="CaixaDeTexto 34"/>
          <p:cNvSpPr/>
          <p:nvPr/>
        </p:nvSpPr>
        <p:spPr>
          <a:xfrm>
            <a:off x="11649240" y="2276640"/>
            <a:ext cx="7876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Espanha</a:t>
            </a:r>
            <a:endParaRPr b="0" lang="pt-BR" sz="1400" spc="-1" strike="noStrike">
              <a:solidFill>
                <a:srgbClr val="000000"/>
              </a:solidFill>
              <a:latin typeface="Arial"/>
            </a:endParaRPr>
          </a:p>
        </p:txBody>
      </p:sp>
      <p:sp>
        <p:nvSpPr>
          <p:cNvPr id="415" name="CaixaDeTexto 35"/>
          <p:cNvSpPr/>
          <p:nvPr/>
        </p:nvSpPr>
        <p:spPr>
          <a:xfrm>
            <a:off x="12564720" y="2276640"/>
            <a:ext cx="7174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Canadá</a:t>
            </a:r>
            <a:endParaRPr b="0" lang="pt-BR" sz="1400" spc="-1" strike="noStrike">
              <a:solidFill>
                <a:srgbClr val="000000"/>
              </a:solidFill>
              <a:latin typeface="Arial"/>
            </a:endParaRPr>
          </a:p>
        </p:txBody>
      </p:sp>
      <p:sp>
        <p:nvSpPr>
          <p:cNvPr id="416" name="CaixaDeTexto 36"/>
          <p:cNvSpPr/>
          <p:nvPr/>
        </p:nvSpPr>
        <p:spPr>
          <a:xfrm>
            <a:off x="9783000" y="3477600"/>
            <a:ext cx="6595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França</a:t>
            </a:r>
            <a:endParaRPr b="0" lang="pt-BR" sz="1400" spc="-1" strike="noStrike">
              <a:solidFill>
                <a:srgbClr val="000000"/>
              </a:solidFill>
              <a:latin typeface="Arial"/>
            </a:endParaRPr>
          </a:p>
        </p:txBody>
      </p:sp>
      <p:sp>
        <p:nvSpPr>
          <p:cNvPr id="417" name="CaixaDeTexto 37"/>
          <p:cNvSpPr/>
          <p:nvPr/>
        </p:nvSpPr>
        <p:spPr>
          <a:xfrm>
            <a:off x="14211720" y="8514720"/>
            <a:ext cx="5378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India</a:t>
            </a:r>
            <a:endParaRPr b="0" lang="pt-BR" sz="1400" spc="-1" strike="noStrike">
              <a:solidFill>
                <a:srgbClr val="000000"/>
              </a:solidFill>
              <a:latin typeface="Arial"/>
            </a:endParaRPr>
          </a:p>
        </p:txBody>
      </p:sp>
      <p:sp>
        <p:nvSpPr>
          <p:cNvPr id="418" name="CaixaDeTexto 38"/>
          <p:cNvSpPr/>
          <p:nvPr/>
        </p:nvSpPr>
        <p:spPr>
          <a:xfrm>
            <a:off x="10810440" y="3477600"/>
            <a:ext cx="6458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Suécia</a:t>
            </a:r>
            <a:endParaRPr b="0" lang="pt-BR" sz="1400" spc="-1" strike="noStrike">
              <a:solidFill>
                <a:srgbClr val="000000"/>
              </a:solidFill>
              <a:latin typeface="Arial"/>
            </a:endParaRPr>
          </a:p>
        </p:txBody>
      </p:sp>
      <p:sp>
        <p:nvSpPr>
          <p:cNvPr id="419" name="CaixaDeTexto 39"/>
          <p:cNvSpPr/>
          <p:nvPr/>
        </p:nvSpPr>
        <p:spPr>
          <a:xfrm>
            <a:off x="11730600" y="3477600"/>
            <a:ext cx="5392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Chile</a:t>
            </a:r>
            <a:endParaRPr b="0" lang="pt-BR" sz="1400" spc="-1" strike="noStrike">
              <a:solidFill>
                <a:srgbClr val="000000"/>
              </a:solidFill>
              <a:latin typeface="Arial"/>
            </a:endParaRPr>
          </a:p>
        </p:txBody>
      </p:sp>
      <p:sp>
        <p:nvSpPr>
          <p:cNvPr id="420" name="CaixaDeTexto 40"/>
          <p:cNvSpPr/>
          <p:nvPr/>
        </p:nvSpPr>
        <p:spPr>
          <a:xfrm>
            <a:off x="14224680" y="7686000"/>
            <a:ext cx="5878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China</a:t>
            </a:r>
            <a:endParaRPr b="0" lang="pt-BR" sz="1400" spc="-1" strike="noStrike">
              <a:solidFill>
                <a:srgbClr val="000000"/>
              </a:solidFill>
              <a:latin typeface="Arial"/>
            </a:endParaRPr>
          </a:p>
        </p:txBody>
      </p:sp>
      <p:sp>
        <p:nvSpPr>
          <p:cNvPr id="421" name="CaixaDeTexto 41"/>
          <p:cNvSpPr/>
          <p:nvPr/>
        </p:nvSpPr>
        <p:spPr>
          <a:xfrm>
            <a:off x="12573720" y="3476880"/>
            <a:ext cx="6382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Rússia</a:t>
            </a:r>
            <a:endParaRPr b="0" lang="pt-BR" sz="1400" spc="-1" strike="noStrike">
              <a:solidFill>
                <a:srgbClr val="000000"/>
              </a:solidFill>
              <a:latin typeface="Arial"/>
            </a:endParaRPr>
          </a:p>
        </p:txBody>
      </p:sp>
      <p:sp>
        <p:nvSpPr>
          <p:cNvPr id="422" name="CaixaDeTexto 42"/>
          <p:cNvSpPr/>
          <p:nvPr/>
        </p:nvSpPr>
        <p:spPr>
          <a:xfrm>
            <a:off x="9663840" y="4710600"/>
            <a:ext cx="912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Alemanha</a:t>
            </a:r>
            <a:endParaRPr b="0" lang="pt-BR" sz="1400" spc="-1" strike="noStrike">
              <a:solidFill>
                <a:srgbClr val="000000"/>
              </a:solidFill>
              <a:latin typeface="Arial"/>
            </a:endParaRPr>
          </a:p>
        </p:txBody>
      </p:sp>
      <p:sp>
        <p:nvSpPr>
          <p:cNvPr id="423" name="CaixaDeTexto 43"/>
          <p:cNvSpPr/>
          <p:nvPr/>
        </p:nvSpPr>
        <p:spPr>
          <a:xfrm>
            <a:off x="10651680" y="4696200"/>
            <a:ext cx="8838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Argentina</a:t>
            </a:r>
            <a:endParaRPr b="0" lang="pt-BR" sz="1400" spc="-1" strike="noStrike">
              <a:solidFill>
                <a:srgbClr val="000000"/>
              </a:solidFill>
              <a:latin typeface="Arial"/>
            </a:endParaRPr>
          </a:p>
        </p:txBody>
      </p:sp>
      <p:sp>
        <p:nvSpPr>
          <p:cNvPr id="424" name="CaixaDeTexto 44"/>
          <p:cNvSpPr/>
          <p:nvPr/>
        </p:nvSpPr>
        <p:spPr>
          <a:xfrm>
            <a:off x="9846360" y="6829920"/>
            <a:ext cx="6829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chemeClr val="accent3">
                    <a:lumMod val="50000"/>
                  </a:schemeClr>
                </a:solidFill>
                <a:latin typeface="Calibri"/>
              </a:rPr>
              <a:t>EUA</a:t>
            </a:r>
            <a:endParaRPr b="0" lang="pt-BR" sz="1400" spc="-1" strike="noStrike">
              <a:solidFill>
                <a:srgbClr val="000000"/>
              </a:solidFill>
              <a:latin typeface="Arial"/>
            </a:endParaRPr>
          </a:p>
        </p:txBody>
      </p:sp>
      <p:sp>
        <p:nvSpPr>
          <p:cNvPr id="425" name="CaixaDeTexto 45"/>
          <p:cNvSpPr/>
          <p:nvPr/>
        </p:nvSpPr>
        <p:spPr>
          <a:xfrm>
            <a:off x="9831600" y="9089640"/>
            <a:ext cx="5576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Suiça</a:t>
            </a:r>
            <a:endParaRPr b="0" lang="pt-BR" sz="1400" spc="-1" strike="noStrike">
              <a:solidFill>
                <a:srgbClr val="000000"/>
              </a:solidFill>
              <a:latin typeface="Arial"/>
            </a:endParaRPr>
          </a:p>
        </p:txBody>
      </p:sp>
      <p:pic>
        <p:nvPicPr>
          <p:cNvPr id="426" name="Picture 2" descr="Bandeira da Holanda: cores, história e curiosidades"/>
          <p:cNvPicPr/>
          <p:nvPr/>
        </p:nvPicPr>
        <p:blipFill>
          <a:blip r:embed="rId14"/>
          <a:stretch/>
        </p:blipFill>
        <p:spPr>
          <a:xfrm>
            <a:off x="11540520" y="6325560"/>
            <a:ext cx="747000" cy="497520"/>
          </a:xfrm>
          <a:prstGeom prst="rect">
            <a:avLst/>
          </a:prstGeom>
          <a:ln w="0">
            <a:noFill/>
          </a:ln>
          <a:effectLst>
            <a:outerShdw algn="tl" blurRad="190440" rotWithShape="0">
              <a:srgbClr val="000000">
                <a:alpha val="70000"/>
              </a:srgbClr>
            </a:outerShdw>
          </a:effectLst>
        </p:spPr>
      </p:pic>
      <p:pic>
        <p:nvPicPr>
          <p:cNvPr id="427" name="Picture 2" descr="Drapeau Australie"/>
          <p:cNvPicPr/>
          <p:nvPr/>
        </p:nvPicPr>
        <p:blipFill>
          <a:blip r:embed="rId15"/>
          <a:stretch/>
        </p:blipFill>
        <p:spPr>
          <a:xfrm>
            <a:off x="13450320" y="1729440"/>
            <a:ext cx="787320" cy="524880"/>
          </a:xfrm>
          <a:prstGeom prst="rect">
            <a:avLst/>
          </a:prstGeom>
          <a:ln w="0">
            <a:noFill/>
          </a:ln>
          <a:effectLst>
            <a:outerShdw algn="tl" blurRad="190440" rotWithShape="0">
              <a:srgbClr val="000000">
                <a:alpha val="70000"/>
              </a:srgbClr>
            </a:outerShdw>
          </a:effectLst>
        </p:spPr>
      </p:pic>
      <p:pic>
        <p:nvPicPr>
          <p:cNvPr id="428" name="Picture 4" descr="Drapeau Inde"/>
          <p:cNvPicPr/>
          <p:nvPr/>
        </p:nvPicPr>
        <p:blipFill>
          <a:blip r:embed="rId16"/>
          <a:stretch/>
        </p:blipFill>
        <p:spPr>
          <a:xfrm>
            <a:off x="14158440" y="8012520"/>
            <a:ext cx="803520" cy="535320"/>
          </a:xfrm>
          <a:prstGeom prst="rect">
            <a:avLst/>
          </a:prstGeom>
          <a:ln w="0">
            <a:noFill/>
          </a:ln>
          <a:effectLst>
            <a:outerShdw algn="tl" blurRad="190440" rotWithShape="0">
              <a:srgbClr val="000000">
                <a:alpha val="70000"/>
              </a:srgbClr>
            </a:outerShdw>
          </a:effectLst>
        </p:spPr>
      </p:pic>
      <p:sp>
        <p:nvSpPr>
          <p:cNvPr id="429" name="CaixaDeTexto 49"/>
          <p:cNvSpPr/>
          <p:nvPr/>
        </p:nvSpPr>
        <p:spPr>
          <a:xfrm>
            <a:off x="13384080" y="2276640"/>
            <a:ext cx="8150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Austrália</a:t>
            </a:r>
            <a:endParaRPr b="0" lang="pt-BR" sz="1400" spc="-1" strike="noStrike">
              <a:solidFill>
                <a:srgbClr val="000000"/>
              </a:solidFill>
              <a:latin typeface="Arial"/>
            </a:endParaRPr>
          </a:p>
        </p:txBody>
      </p:sp>
      <p:sp>
        <p:nvSpPr>
          <p:cNvPr id="430" name="CaixaDeTexto 50"/>
          <p:cNvSpPr/>
          <p:nvPr/>
        </p:nvSpPr>
        <p:spPr>
          <a:xfrm>
            <a:off x="14444640" y="2258280"/>
            <a:ext cx="5954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Japão</a:t>
            </a:r>
            <a:endParaRPr b="0" lang="pt-BR" sz="1400" spc="-1" strike="noStrike">
              <a:solidFill>
                <a:srgbClr val="000000"/>
              </a:solidFill>
              <a:latin typeface="Arial"/>
            </a:endParaRPr>
          </a:p>
        </p:txBody>
      </p:sp>
      <p:cxnSp>
        <p:nvCxnSpPr>
          <p:cNvPr id="431" name="Conector de Seta Reta 15"/>
          <p:cNvCxnSpPr/>
          <p:nvPr/>
        </p:nvCxnSpPr>
        <p:spPr>
          <a:xfrm flipH="1">
            <a:off x="9441360" y="871560"/>
            <a:ext cx="24480" cy="8785440"/>
          </a:xfrm>
          <a:prstGeom prst="straightConnector1">
            <a:avLst/>
          </a:prstGeom>
          <a:ln w="25400">
            <a:solidFill>
              <a:srgbClr val="c00000"/>
            </a:solidFill>
            <a:headEnd len="med" type="triangle" w="med"/>
            <a:tailEnd len="med" type="triangle" w="med"/>
          </a:ln>
        </p:spPr>
      </p:cxnSp>
      <p:sp>
        <p:nvSpPr>
          <p:cNvPr id="432" name="CaixaDeTexto 18"/>
          <p:cNvSpPr/>
          <p:nvPr/>
        </p:nvSpPr>
        <p:spPr>
          <a:xfrm>
            <a:off x="9545400" y="678960"/>
            <a:ext cx="685764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700" spc="-1" strike="noStrike">
                <a:solidFill>
                  <a:srgbClr val="c00000"/>
                </a:solidFill>
                <a:latin typeface="Calibri"/>
              </a:rPr>
              <a:t>+ Estado - Privado</a:t>
            </a:r>
            <a:endParaRPr b="0" lang="pt-BR" sz="2700" spc="-1" strike="noStrike">
              <a:solidFill>
                <a:srgbClr val="000000"/>
              </a:solidFill>
              <a:latin typeface="Arial"/>
            </a:endParaRPr>
          </a:p>
        </p:txBody>
      </p:sp>
      <p:sp>
        <p:nvSpPr>
          <p:cNvPr id="433" name="CaixaDeTexto 19"/>
          <p:cNvSpPr/>
          <p:nvPr/>
        </p:nvSpPr>
        <p:spPr>
          <a:xfrm>
            <a:off x="9499320" y="9466560"/>
            <a:ext cx="685764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700" spc="-1" strike="noStrike">
                <a:solidFill>
                  <a:srgbClr val="c00000"/>
                </a:solidFill>
                <a:latin typeface="Calibri"/>
              </a:rPr>
              <a:t>- Estado + Privado</a:t>
            </a:r>
            <a:endParaRPr b="0" lang="pt-BR" sz="2700" spc="-1" strike="noStrike">
              <a:solidFill>
                <a:srgbClr val="000000"/>
              </a:solidFill>
              <a:latin typeface="Arial"/>
            </a:endParaRPr>
          </a:p>
        </p:txBody>
      </p:sp>
      <p:pic>
        <p:nvPicPr>
          <p:cNvPr id="434" name="Picture 2" descr="Bandeira da Bélgica: significado, história - Brasil Escola"/>
          <p:cNvPicPr/>
          <p:nvPr/>
        </p:nvPicPr>
        <p:blipFill>
          <a:blip r:embed="rId17"/>
          <a:stretch/>
        </p:blipFill>
        <p:spPr>
          <a:xfrm>
            <a:off x="10641240" y="6313680"/>
            <a:ext cx="796320" cy="529560"/>
          </a:xfrm>
          <a:prstGeom prst="rect">
            <a:avLst/>
          </a:prstGeom>
          <a:ln w="0">
            <a:noFill/>
          </a:ln>
          <a:effectLst>
            <a:outerShdw algn="tl" blurRad="291960" dir="2700000" dist="139498" rotWithShape="0">
              <a:srgbClr val="333333">
                <a:alpha val="65000"/>
              </a:srgbClr>
            </a:outerShdw>
          </a:effectLst>
        </p:spPr>
      </p:pic>
      <p:sp>
        <p:nvSpPr>
          <p:cNvPr id="435" name="CaixaDeTexto 17"/>
          <p:cNvSpPr/>
          <p:nvPr/>
        </p:nvSpPr>
        <p:spPr>
          <a:xfrm>
            <a:off x="10630440" y="6842160"/>
            <a:ext cx="81756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chemeClr val="accent3">
                    <a:lumMod val="50000"/>
                  </a:schemeClr>
                </a:solidFill>
                <a:latin typeface="Calibri"/>
              </a:rPr>
              <a:t>Bélgica</a:t>
            </a:r>
            <a:endParaRPr b="0" lang="pt-BR" sz="1400" spc="-1" strike="noStrike">
              <a:solidFill>
                <a:srgbClr val="000000"/>
              </a:solidFill>
              <a:latin typeface="Arial"/>
            </a:endParaRPr>
          </a:p>
        </p:txBody>
      </p:sp>
      <p:sp>
        <p:nvSpPr>
          <p:cNvPr id="436" name="CaixaDeTexto 20"/>
          <p:cNvSpPr/>
          <p:nvPr/>
        </p:nvSpPr>
        <p:spPr>
          <a:xfrm>
            <a:off x="11532960" y="6842160"/>
            <a:ext cx="92304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400" spc="-1" strike="noStrike">
                <a:solidFill>
                  <a:schemeClr val="accent3">
                    <a:lumMod val="50000"/>
                  </a:schemeClr>
                </a:solidFill>
                <a:latin typeface="Calibri"/>
              </a:rPr>
              <a:t>Holanda</a:t>
            </a:r>
            <a:endParaRPr b="0" lang="pt-BR" sz="1400" spc="-1" strike="noStrike">
              <a:solidFill>
                <a:srgbClr val="000000"/>
              </a:solidFill>
              <a:latin typeface="Arial"/>
            </a:endParaRPr>
          </a:p>
        </p:txBody>
      </p:sp>
      <p:pic>
        <p:nvPicPr>
          <p:cNvPr id="437" name="Picture 2" descr="Embaixada do Japão no Brasil"/>
          <p:cNvPicPr/>
          <p:nvPr/>
        </p:nvPicPr>
        <p:blipFill>
          <a:blip r:embed="rId18"/>
          <a:stretch/>
        </p:blipFill>
        <p:spPr>
          <a:xfrm>
            <a:off x="14329080" y="1739520"/>
            <a:ext cx="808200" cy="524880"/>
          </a:xfrm>
          <a:prstGeom prst="rect">
            <a:avLst/>
          </a:prstGeom>
          <a:ln w="0">
            <a:noFill/>
          </a:ln>
          <a:effectLst>
            <a:outerShdw algn="tl" blurRad="291960" dir="2700000" dist="139498" rotWithShape="0">
              <a:srgbClr val="333333">
                <a:alpha val="65000"/>
              </a:srgbClr>
            </a:outerShdw>
          </a:effectLst>
        </p:spPr>
      </p:pic>
      <p:sp>
        <p:nvSpPr>
          <p:cNvPr id="438" name="Retângulo 23"/>
          <p:cNvSpPr/>
          <p:nvPr/>
        </p:nvSpPr>
        <p:spPr>
          <a:xfrm>
            <a:off x="13812120" y="6538320"/>
            <a:ext cx="13165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65727b"/>
                </a:solidFill>
                <a:latin typeface="Calibri"/>
              </a:rPr>
              <a:t>Atípicos</a:t>
            </a:r>
            <a:endParaRPr b="0" lang="pt-BR" sz="2800" spc="-1" strike="noStrike">
              <a:solidFill>
                <a:srgbClr val="000000"/>
              </a:solidFill>
              <a:latin typeface="Arial"/>
            </a:endParaRPr>
          </a:p>
        </p:txBody>
      </p:sp>
      <p:cxnSp>
        <p:nvCxnSpPr>
          <p:cNvPr id="439" name="Conector Reto 24"/>
          <p:cNvCxnSpPr/>
          <p:nvPr/>
        </p:nvCxnSpPr>
        <p:spPr>
          <a:xfrm>
            <a:off x="13654080" y="6445800"/>
            <a:ext cx="1602360" cy="5040"/>
          </a:xfrm>
          <a:prstGeom prst="straightConnector1">
            <a:avLst/>
          </a:prstGeom>
          <a:ln w="15875">
            <a:solidFill>
              <a:srgbClr val="003a79"/>
            </a:solidFill>
            <a:prstDash val="dash"/>
            <a:round/>
          </a:ln>
        </p:spPr>
      </p:cxnSp>
      <p:cxnSp>
        <p:nvCxnSpPr>
          <p:cNvPr id="440" name="Conector Reto 27"/>
          <p:cNvCxnSpPr/>
          <p:nvPr/>
        </p:nvCxnSpPr>
        <p:spPr>
          <a:xfrm>
            <a:off x="13654080" y="6484320"/>
            <a:ext cx="360" cy="3272760"/>
          </a:xfrm>
          <a:prstGeom prst="straightConnector1">
            <a:avLst/>
          </a:prstGeom>
          <a:ln w="15875">
            <a:solidFill>
              <a:srgbClr val="003a79"/>
            </a:solidFill>
            <a:prstDash val="dash"/>
            <a:round/>
          </a:ln>
        </p:spPr>
      </p:cxnSp>
      <p:sp>
        <p:nvSpPr>
          <p:cNvPr id="441" name="Retângulo 22">
            <a:hlinkClick r:id="rId19"/>
          </p:cNvPr>
          <p:cNvSpPr/>
          <p:nvPr/>
        </p:nvSpPr>
        <p:spPr>
          <a:xfrm>
            <a:off x="13295160" y="99698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442" name="CaixaDeTexto 25"/>
          <p:cNvSpPr/>
          <p:nvPr/>
        </p:nvSpPr>
        <p:spPr>
          <a:xfrm>
            <a:off x="2651400" y="9906840"/>
            <a:ext cx="305532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200" spc="-1" strike="noStrike">
                <a:solidFill>
                  <a:srgbClr val="65727b"/>
                </a:solidFill>
                <a:latin typeface="Lato regular"/>
              </a:rPr>
              <a:t>Fonte: Prof. Fernando Fernandes, Set/2020</a:t>
            </a:r>
            <a:endParaRPr b="0" lang="pt-BR"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398"/>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412"/>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399"/>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413"/>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403"/>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414"/>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405"/>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415"/>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427"/>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429"/>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437"/>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4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396"/>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422"/>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397"/>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4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401"/>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416"/>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402"/>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418"/>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404"/>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419"/>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407"/>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4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400"/>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424"/>
                                        </p:tgtEl>
                                        <p:attrNameLst>
                                          <p:attrName>style.visibility</p:attrName>
                                        </p:attrNameLst>
                                      </p:cBhvr>
                                      <p:to>
                                        <p:strVal val="visible"/>
                                      </p:to>
                                    </p:set>
                                  </p:childTnLst>
                                </p:cTn>
                              </p:par>
                              <p:par>
                                <p:cTn id="63" nodeType="withEffect" fill="hold" presetClass="entr" presetID="1">
                                  <p:stCondLst>
                                    <p:cond delay="0"/>
                                  </p:stCondLst>
                                  <p:childTnLst>
                                    <p:set>
                                      <p:cBhvr>
                                        <p:cTn id="64" dur="1" fill="hold">
                                          <p:stCondLst>
                                            <p:cond delay="0"/>
                                          </p:stCondLst>
                                        </p:cTn>
                                        <p:tgtEl>
                                          <p:spTgt spid="434"/>
                                        </p:tgtEl>
                                        <p:attrNameLst>
                                          <p:attrName>style.visibility</p:attrName>
                                        </p:attrNameLst>
                                      </p:cBhvr>
                                      <p:to>
                                        <p:strVal val="visible"/>
                                      </p:to>
                                    </p:set>
                                  </p:childTnLst>
                                </p:cTn>
                              </p:par>
                              <p:par>
                                <p:cTn id="65" nodeType="withEffect" fill="hold" presetClass="entr" presetID="1">
                                  <p:stCondLst>
                                    <p:cond delay="0"/>
                                  </p:stCondLst>
                                  <p:childTnLst>
                                    <p:set>
                                      <p:cBhvr>
                                        <p:cTn id="66" dur="1" fill="hold">
                                          <p:stCondLst>
                                            <p:cond delay="0"/>
                                          </p:stCondLst>
                                        </p:cTn>
                                        <p:tgtEl>
                                          <p:spTgt spid="435"/>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426"/>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4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411"/>
                                        </p:tgtEl>
                                        <p:attrNameLst>
                                          <p:attrName>style.visibility</p:attrName>
                                        </p:attrNameLst>
                                      </p:cBhvr>
                                      <p:to>
                                        <p:strVal val="visible"/>
                                      </p:to>
                                    </p:set>
                                  </p:childTnLst>
                                </p:cTn>
                              </p:par>
                              <p:par>
                                <p:cTn id="75" nodeType="withEffect" fill="hold" presetClass="entr" presetID="1">
                                  <p:stCondLst>
                                    <p:cond delay="0"/>
                                  </p:stCondLst>
                                  <p:childTnLst>
                                    <p:set>
                                      <p:cBhvr>
                                        <p:cTn id="76" dur="1" fill="hold">
                                          <p:stCondLst>
                                            <p:cond delay="0"/>
                                          </p:stCondLst>
                                        </p:cTn>
                                        <p:tgtEl>
                                          <p:spTgt spid="4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438"/>
                                        </p:tgtEl>
                                        <p:attrNameLst>
                                          <p:attrName>style.visibility</p:attrName>
                                        </p:attrNameLst>
                                      </p:cBhvr>
                                      <p:to>
                                        <p:strVal val="visible"/>
                                      </p:to>
                                    </p:set>
                                  </p:childTnLst>
                                </p:cTn>
                              </p:par>
                              <p:par>
                                <p:cTn id="81" nodeType="withEffect" fill="hold" presetClass="entr" presetID="1">
                                  <p:stCondLst>
                                    <p:cond delay="0"/>
                                  </p:stCondLst>
                                  <p:childTnLst>
                                    <p:set>
                                      <p:cBhvr>
                                        <p:cTn id="82" dur="1" fill="hold">
                                          <p:stCondLst>
                                            <p:cond delay="0"/>
                                          </p:stCondLst>
                                        </p:cTn>
                                        <p:tgtEl>
                                          <p:spTgt spid="406"/>
                                        </p:tgtEl>
                                        <p:attrNameLst>
                                          <p:attrName>style.visibility</p:attrName>
                                        </p:attrNameLst>
                                      </p:cBhvr>
                                      <p:to>
                                        <p:strVal val="visible"/>
                                      </p:to>
                                    </p:set>
                                  </p:childTnLst>
                                </p:cTn>
                              </p:par>
                              <p:par>
                                <p:cTn id="83" nodeType="withEffect" fill="hold" presetClass="entr" presetID="1">
                                  <p:stCondLst>
                                    <p:cond delay="0"/>
                                  </p:stCondLst>
                                  <p:childTnLst>
                                    <p:set>
                                      <p:cBhvr>
                                        <p:cTn id="84" dur="1" fill="hold">
                                          <p:stCondLst>
                                            <p:cond delay="0"/>
                                          </p:stCondLst>
                                        </p:cTn>
                                        <p:tgtEl>
                                          <p:spTgt spid="420"/>
                                        </p:tgtEl>
                                        <p:attrNameLst>
                                          <p:attrName>style.visibility</p:attrName>
                                        </p:attrNameLst>
                                      </p:cBhvr>
                                      <p:to>
                                        <p:strVal val="visible"/>
                                      </p:to>
                                    </p:set>
                                  </p:childTnLst>
                                </p:cTn>
                              </p:par>
                              <p:par>
                                <p:cTn id="85" nodeType="withEffect" fill="hold" presetClass="entr" presetID="1">
                                  <p:stCondLst>
                                    <p:cond delay="0"/>
                                  </p:stCondLst>
                                  <p:childTnLst>
                                    <p:set>
                                      <p:cBhvr>
                                        <p:cTn id="86" dur="1" fill="hold">
                                          <p:stCondLst>
                                            <p:cond delay="0"/>
                                          </p:stCondLst>
                                        </p:cTn>
                                        <p:tgtEl>
                                          <p:spTgt spid="428"/>
                                        </p:tgtEl>
                                        <p:attrNameLst>
                                          <p:attrName>style.visibility</p:attrName>
                                        </p:attrNameLst>
                                      </p:cBhvr>
                                      <p:to>
                                        <p:strVal val="visible"/>
                                      </p:to>
                                    </p:set>
                                  </p:childTnLst>
                                </p:cTn>
                              </p:par>
                              <p:par>
                                <p:cTn id="87" nodeType="withEffect" fill="hold" presetClass="entr" presetID="1">
                                  <p:stCondLst>
                                    <p:cond delay="0"/>
                                  </p:stCondLst>
                                  <p:childTnLst>
                                    <p:set>
                                      <p:cBhvr>
                                        <p:cTn id="88"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Economia do Dia a Dia</a:t>
            </a:r>
            <a:endParaRPr b="0" lang="en-US" sz="3600" spc="-1" strike="noStrike">
              <a:solidFill>
                <a:srgbClr val="202427"/>
              </a:solidFill>
              <a:latin typeface="Lato regular"/>
            </a:endParaRPr>
          </a:p>
        </p:txBody>
      </p:sp>
      <p:sp>
        <p:nvSpPr>
          <p:cNvPr id="831" name="CaixaDeTexto 1"/>
          <p:cNvSpPr/>
          <p:nvPr/>
        </p:nvSpPr>
        <p:spPr>
          <a:xfrm>
            <a:off x="2945520" y="1038960"/>
            <a:ext cx="11958840" cy="5787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br>
              <a:rPr sz="2200"/>
            </a:br>
            <a:r>
              <a:rPr b="0" lang="pt-BR" sz="2200" spc="-1" strike="noStrike">
                <a:solidFill>
                  <a:srgbClr val="65727b"/>
                </a:solidFill>
                <a:latin typeface="Calibri"/>
              </a:rPr>
              <a:t>Disposição a Pagar (DAP), também conhecido como </a:t>
            </a:r>
            <a:r>
              <a:rPr b="1" lang="pt-BR" sz="2200" spc="-1" strike="noStrike">
                <a:solidFill>
                  <a:srgbClr val="65727b"/>
                </a:solidFill>
                <a:latin typeface="Calibri"/>
              </a:rPr>
              <a:t>Willingness to Pay (WTP)</a:t>
            </a:r>
            <a:r>
              <a:rPr b="0" lang="pt-BR" sz="2200" spc="-1" strike="noStrike">
                <a:solidFill>
                  <a:srgbClr val="65727b"/>
                </a:solidFill>
                <a:latin typeface="Calibri"/>
              </a:rPr>
              <a:t>, é utilizado no campo da economia da saúde para mensurar o valor que as pessoas atribuem a bens ou serviços relacionados à saúde. </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a:lnSpc>
                <a:spcPct val="100000"/>
              </a:lnSpc>
            </a:pPr>
            <a:r>
              <a:rPr b="0" lang="pt-BR" sz="2200" spc="-1" strike="noStrike">
                <a:solidFill>
                  <a:srgbClr val="65727b"/>
                </a:solidFill>
                <a:latin typeface="Calibri"/>
              </a:rPr>
              <a:t>É uma forma de avaliar o valor econômico ou utilidade que as pessoas atribuem à obtenção de um determinado resultado ou intervenção em saúde.</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a:lnSpc>
                <a:spcPct val="100000"/>
              </a:lnSpc>
            </a:pPr>
            <a:r>
              <a:rPr b="0" lang="pt-BR" sz="2200" spc="-1" strike="noStrike">
                <a:solidFill>
                  <a:srgbClr val="65727b"/>
                </a:solidFill>
                <a:latin typeface="Calibri"/>
              </a:rPr>
              <a:t>A DAP reflete a quantia máxima de dinheiro que as pessoas estão dispostas a sacrificar ou pagar para obter uma melhoria específica em sua saúde ou evitar um resultado negativo na saúde</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a:lnSpc>
                <a:spcPct val="100000"/>
              </a:lnSpc>
            </a:pPr>
            <a:r>
              <a:rPr b="0" lang="pt-BR" sz="2200" spc="-1" strike="noStrike" u="sng">
                <a:solidFill>
                  <a:srgbClr val="65727b"/>
                </a:solidFill>
                <a:uFillTx/>
                <a:latin typeface="Calibri"/>
              </a:rPr>
              <a:t>Usada para:</a:t>
            </a:r>
            <a:endParaRPr b="0" lang="pt-BR" sz="2200" spc="-1" strike="noStrike">
              <a:solidFill>
                <a:srgbClr val="000000"/>
              </a:solidFill>
              <a:latin typeface="Arial"/>
            </a:endParaRPr>
          </a:p>
          <a:p>
            <a:pPr indent="-216000">
              <a:lnSpc>
                <a:spcPct val="100000"/>
              </a:lnSpc>
              <a:buClr>
                <a:srgbClr val="65727b"/>
              </a:buClr>
              <a:buFont typeface="Montserrat Bold"/>
              <a:buAutoNum type="arabicPeriod"/>
            </a:pPr>
            <a:r>
              <a:rPr b="0" lang="pt-BR" sz="2200" spc="-1" strike="noStrike">
                <a:solidFill>
                  <a:srgbClr val="65727b"/>
                </a:solidFill>
                <a:latin typeface="Calibri"/>
              </a:rPr>
              <a:t>Análise de custo-efetividade</a:t>
            </a:r>
            <a:endParaRPr b="0" lang="pt-BR" sz="2200" spc="-1" strike="noStrike">
              <a:solidFill>
                <a:srgbClr val="000000"/>
              </a:solidFill>
              <a:latin typeface="Arial"/>
            </a:endParaRPr>
          </a:p>
          <a:p>
            <a:pPr indent="-216000">
              <a:lnSpc>
                <a:spcPct val="100000"/>
              </a:lnSpc>
              <a:buClr>
                <a:srgbClr val="65727b"/>
              </a:buClr>
              <a:buFont typeface="Montserrat Bold"/>
              <a:buAutoNum type="arabicPeriod"/>
            </a:pPr>
            <a:r>
              <a:rPr b="0" lang="pt-BR" sz="2200" spc="-1" strike="noStrike">
                <a:solidFill>
                  <a:srgbClr val="65727b"/>
                </a:solidFill>
                <a:latin typeface="Calibri"/>
              </a:rPr>
              <a:t>Prêmios de seguro saúde</a:t>
            </a:r>
            <a:endParaRPr b="0" lang="pt-BR" sz="2200" spc="-1" strike="noStrike">
              <a:solidFill>
                <a:srgbClr val="000000"/>
              </a:solidFill>
              <a:latin typeface="Arial"/>
            </a:endParaRPr>
          </a:p>
          <a:p>
            <a:pPr indent="-216000">
              <a:lnSpc>
                <a:spcPct val="100000"/>
              </a:lnSpc>
              <a:buClr>
                <a:srgbClr val="65727b"/>
              </a:buClr>
              <a:buFont typeface="Montserrat Bold"/>
              <a:buAutoNum type="arabicPeriod"/>
            </a:pPr>
            <a:r>
              <a:rPr b="0" lang="pt-BR" sz="2200" spc="-1" strike="noStrike">
                <a:solidFill>
                  <a:srgbClr val="65727b"/>
                </a:solidFill>
                <a:latin typeface="Calibri"/>
              </a:rPr>
              <a:t>Precificação de serviços de saúde</a:t>
            </a:r>
            <a:endParaRPr b="0" lang="pt-BR" sz="2200" spc="-1" strike="noStrike">
              <a:solidFill>
                <a:srgbClr val="000000"/>
              </a:solidFill>
              <a:latin typeface="Arial"/>
            </a:endParaRPr>
          </a:p>
          <a:p>
            <a:pPr indent="-216000">
              <a:lnSpc>
                <a:spcPct val="100000"/>
              </a:lnSpc>
              <a:buClr>
                <a:srgbClr val="65727b"/>
              </a:buClr>
              <a:buFont typeface="Montserrat Bold"/>
              <a:buAutoNum type="arabicPeriod"/>
            </a:pPr>
            <a:r>
              <a:rPr b="0" lang="pt-BR" sz="2200" spc="-1" strike="noStrike">
                <a:solidFill>
                  <a:srgbClr val="65727b"/>
                </a:solidFill>
                <a:latin typeface="Calibri"/>
              </a:rPr>
              <a:t>Priorização de programas de saúde</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p:txBody>
      </p:sp>
      <p:sp>
        <p:nvSpPr>
          <p:cNvPr id="832" name="CaixaDeTexto 2"/>
          <p:cNvSpPr/>
          <p:nvPr/>
        </p:nvSpPr>
        <p:spPr>
          <a:xfrm>
            <a:off x="2205360" y="8786160"/>
            <a:ext cx="14504400" cy="1095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2200" spc="-1" strike="noStrike">
                <a:solidFill>
                  <a:srgbClr val="0070c0"/>
                </a:solidFill>
                <a:latin typeface="Calibri"/>
              </a:rPr>
              <a:t>Ela possui limitações e desafios, como possíveis vieses nas preferências declaradas e a influência do nível de renda individual. Portanto, muitas vezes é utilizada em conjunto com outros métodos de avaliação econômica para uma compreensão mais abrangente.</a:t>
            </a:r>
            <a:endParaRPr b="0" lang="pt-BR" sz="2200" spc="-1" strike="noStrike">
              <a:solidFill>
                <a:srgbClr val="000000"/>
              </a:solidFill>
              <a:latin typeface="Arial"/>
            </a:endParaRPr>
          </a:p>
        </p:txBody>
      </p:sp>
      <p:sp>
        <p:nvSpPr>
          <p:cNvPr id="833" name="Retângulo 4">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pic>
        <p:nvPicPr>
          <p:cNvPr id="834" name="Picture 2" descr="Pagar em notas e moedas de dólar em dinheiro à disposição | Vetor Premium"/>
          <p:cNvPicPr/>
          <p:nvPr/>
        </p:nvPicPr>
        <p:blipFill>
          <a:blip r:embed="rId2"/>
          <a:stretch/>
        </p:blipFill>
        <p:spPr>
          <a:xfrm>
            <a:off x="10404360" y="4569120"/>
            <a:ext cx="5474160" cy="42062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5" name="Picture 8" descr=""/>
          <p:cNvPicPr/>
          <p:nvPr/>
        </p:nvPicPr>
        <p:blipFill>
          <a:blip r:embed="rId1"/>
          <a:stretch/>
        </p:blipFill>
        <p:spPr>
          <a:xfrm>
            <a:off x="2286000" y="0"/>
            <a:ext cx="13715640" cy="10372320"/>
          </a:xfrm>
          <a:prstGeom prst="rect">
            <a:avLst/>
          </a:prstGeom>
          <a:ln w="0">
            <a:noFill/>
          </a:ln>
        </p:spPr>
      </p:pic>
      <p:sp>
        <p:nvSpPr>
          <p:cNvPr id="836" name="Rectangle 10"/>
          <p:cNvSpPr/>
          <p:nvPr/>
        </p:nvSpPr>
        <p:spPr>
          <a:xfrm>
            <a:off x="2807280" y="9377640"/>
            <a:ext cx="1060236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1800"/>
              </a:spcAft>
            </a:pPr>
            <a:r>
              <a:rPr b="0" i="1" lang="en-US" sz="2000" spc="-1" strike="noStrike">
                <a:solidFill>
                  <a:srgbClr val="86939c"/>
                </a:solidFill>
                <a:latin typeface="Calibri"/>
              </a:rPr>
              <a:t>Tiras reagentes para glicemia capilar (Ottawa, Canada)</a:t>
            </a:r>
            <a:endParaRPr b="0" lang="pt-BR" sz="2000" spc="-1" strike="noStrike">
              <a:solidFill>
                <a:srgbClr val="000000"/>
              </a:solidFill>
              <a:latin typeface="Arial"/>
            </a:endParaRPr>
          </a:p>
        </p:txBody>
      </p:sp>
      <p:sp>
        <p:nvSpPr>
          <p:cNvPr id="837" name="PlaceHolder 1"/>
          <p:cNvSpPr>
            <a:spLocks noGrp="1"/>
          </p:cNvSpPr>
          <p:nvPr>
            <p:ph type="title"/>
          </p:nvPr>
        </p:nvSpPr>
        <p:spPr>
          <a:xfrm>
            <a:off x="2821320" y="8776080"/>
            <a:ext cx="12344040" cy="1203120"/>
          </a:xfrm>
          <a:prstGeom prst="rect">
            <a:avLst/>
          </a:prstGeom>
          <a:noFill/>
          <a:ln w="0">
            <a:noFill/>
          </a:ln>
        </p:spPr>
        <p:txBody>
          <a:bodyPr lIns="90000" rIns="90000" tIns="45000" bIns="45000" anchor="t">
            <a:normAutofit/>
          </a:bodyPr>
          <a:p>
            <a:pPr indent="0">
              <a:lnSpc>
                <a:spcPct val="90000"/>
              </a:lnSpc>
              <a:buNone/>
            </a:pPr>
            <a:r>
              <a:rPr b="1" lang="x-none" sz="2400" spc="-151" strike="noStrike">
                <a:solidFill>
                  <a:srgbClr val="002060"/>
                </a:solidFill>
                <a:latin typeface="Arial Black"/>
                <a:ea typeface="Arial Black"/>
              </a:rPr>
              <a:t>Exemplo</a:t>
            </a:r>
            <a:endParaRPr b="0" lang="en-US" sz="2400" spc="-1" strike="noStrike">
              <a:solidFill>
                <a:srgbClr val="202427"/>
              </a:solidFill>
              <a:latin typeface="Lato regular"/>
            </a:endParaRPr>
          </a:p>
        </p:txBody>
      </p:sp>
      <p:sp>
        <p:nvSpPr>
          <p:cNvPr id="838"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Rectangle 3"/>
          <p:cNvSpPr/>
          <p:nvPr/>
        </p:nvSpPr>
        <p:spPr>
          <a:xfrm>
            <a:off x="3019320" y="1573200"/>
            <a:ext cx="1228068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1800"/>
              </a:spcAft>
            </a:pPr>
            <a:r>
              <a:rPr b="0" lang="en-US" sz="2400" spc="-1" strike="noStrike">
                <a:solidFill>
                  <a:srgbClr val="65727b"/>
                </a:solidFill>
                <a:latin typeface="Calibri"/>
              </a:rPr>
              <a:t>Tiras reagentes para glicemia capilar (Ottawa, Canada)</a:t>
            </a:r>
            <a:endParaRPr b="0" lang="pt-BR" sz="2400" spc="-1" strike="noStrike">
              <a:solidFill>
                <a:srgbClr val="000000"/>
              </a:solidFill>
              <a:latin typeface="Arial"/>
            </a:endParaRPr>
          </a:p>
        </p:txBody>
      </p:sp>
      <p:pic>
        <p:nvPicPr>
          <p:cNvPr id="840" name="Picture 7" descr=""/>
          <p:cNvPicPr/>
          <p:nvPr/>
        </p:nvPicPr>
        <p:blipFill>
          <a:blip r:embed="rId1"/>
          <a:stretch/>
        </p:blipFill>
        <p:spPr>
          <a:xfrm>
            <a:off x="2519280" y="2429640"/>
            <a:ext cx="12566880" cy="7690680"/>
          </a:xfrm>
          <a:prstGeom prst="rect">
            <a:avLst/>
          </a:prstGeom>
          <a:ln w="0">
            <a:noFill/>
          </a:ln>
        </p:spPr>
      </p:pic>
      <p:sp>
        <p:nvSpPr>
          <p:cNvPr id="841"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Economia da Saúde</a:t>
            </a:r>
            <a:endParaRPr b="0" lang="en-US" sz="3600" spc="-1" strike="noStrike">
              <a:solidFill>
                <a:srgbClr val="202427"/>
              </a:solidFill>
              <a:latin typeface="Lato regular"/>
            </a:endParaRPr>
          </a:p>
        </p:txBody>
      </p:sp>
      <p:sp>
        <p:nvSpPr>
          <p:cNvPr id="842"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Rectangle 3"/>
          <p:cNvSpPr/>
          <p:nvPr/>
        </p:nvSpPr>
        <p:spPr>
          <a:xfrm>
            <a:off x="3313440" y="2268720"/>
            <a:ext cx="10388160" cy="103464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1800"/>
              </a:spcAft>
            </a:pPr>
            <a:r>
              <a:rPr b="0" lang="en-US" sz="2000" spc="-1" strike="noStrike">
                <a:solidFill>
                  <a:srgbClr val="65727b"/>
                </a:solidFill>
                <a:latin typeface="Calibri"/>
              </a:rPr>
              <a:t>Cálculo do custo depende da PERSPECTIVA</a:t>
            </a:r>
            <a:endParaRPr b="0" lang="pt-BR" sz="2000" spc="-1" strike="noStrike">
              <a:solidFill>
                <a:srgbClr val="000000"/>
              </a:solidFill>
              <a:latin typeface="Arial"/>
            </a:endParaRPr>
          </a:p>
          <a:p>
            <a:pPr>
              <a:lnSpc>
                <a:spcPct val="100000"/>
              </a:lnSpc>
              <a:spcAft>
                <a:spcPts val="1800"/>
              </a:spcAft>
            </a:pPr>
            <a:endParaRPr b="0" lang="pt-BR" sz="2700" spc="-1" strike="noStrike">
              <a:solidFill>
                <a:srgbClr val="000000"/>
              </a:solidFill>
              <a:latin typeface="Arial"/>
            </a:endParaRPr>
          </a:p>
        </p:txBody>
      </p:sp>
      <p:pic>
        <p:nvPicPr>
          <p:cNvPr id="844" name="Picture 8" descr=""/>
          <p:cNvPicPr/>
          <p:nvPr/>
        </p:nvPicPr>
        <p:blipFill>
          <a:blip r:embed="rId1"/>
          <a:stretch/>
        </p:blipFill>
        <p:spPr>
          <a:xfrm>
            <a:off x="3313440" y="6140880"/>
            <a:ext cx="2781720" cy="2781720"/>
          </a:xfrm>
          <a:prstGeom prst="rect">
            <a:avLst/>
          </a:prstGeom>
          <a:ln w="0">
            <a:noFill/>
          </a:ln>
        </p:spPr>
      </p:pic>
      <p:pic>
        <p:nvPicPr>
          <p:cNvPr id="845" name="Picture 10" descr=""/>
          <p:cNvPicPr/>
          <p:nvPr/>
        </p:nvPicPr>
        <p:blipFill>
          <a:blip r:embed="rId2"/>
          <a:stretch/>
        </p:blipFill>
        <p:spPr>
          <a:xfrm>
            <a:off x="7124760" y="4811400"/>
            <a:ext cx="4038120" cy="4514400"/>
          </a:xfrm>
          <a:prstGeom prst="rect">
            <a:avLst/>
          </a:prstGeom>
          <a:ln w="0">
            <a:noFill/>
          </a:ln>
        </p:spPr>
      </p:pic>
      <p:pic>
        <p:nvPicPr>
          <p:cNvPr id="846" name="Picture 11" descr=""/>
          <p:cNvPicPr/>
          <p:nvPr/>
        </p:nvPicPr>
        <p:blipFill>
          <a:blip r:embed="rId3"/>
          <a:stretch/>
        </p:blipFill>
        <p:spPr>
          <a:xfrm>
            <a:off x="4456800" y="2818440"/>
            <a:ext cx="3047400" cy="3047400"/>
          </a:xfrm>
          <a:prstGeom prst="rect">
            <a:avLst/>
          </a:prstGeom>
          <a:ln w="0">
            <a:noFill/>
          </a:ln>
        </p:spPr>
      </p:pic>
      <p:pic>
        <p:nvPicPr>
          <p:cNvPr id="847" name="Picture 12" descr=""/>
          <p:cNvPicPr/>
          <p:nvPr/>
        </p:nvPicPr>
        <p:blipFill>
          <a:blip r:embed="rId4"/>
          <a:stretch/>
        </p:blipFill>
        <p:spPr>
          <a:xfrm>
            <a:off x="11163240" y="2818440"/>
            <a:ext cx="2538360" cy="2538360"/>
          </a:xfrm>
          <a:prstGeom prst="rect">
            <a:avLst/>
          </a:prstGeom>
          <a:ln w="0">
            <a:noFill/>
          </a:ln>
        </p:spPr>
      </p:pic>
      <p:pic>
        <p:nvPicPr>
          <p:cNvPr id="848" name="Picture 13" descr=""/>
          <p:cNvPicPr/>
          <p:nvPr/>
        </p:nvPicPr>
        <p:blipFill>
          <a:blip r:embed="rId5"/>
          <a:stretch/>
        </p:blipFill>
        <p:spPr>
          <a:xfrm>
            <a:off x="12720240" y="6140880"/>
            <a:ext cx="2537640" cy="2537640"/>
          </a:xfrm>
          <a:prstGeom prst="rect">
            <a:avLst/>
          </a:prstGeom>
          <a:ln w="0">
            <a:noFill/>
          </a:ln>
        </p:spPr>
      </p:pic>
      <p:cxnSp>
        <p:nvCxnSpPr>
          <p:cNvPr id="849" name="Straight Arrow Connector 15"/>
          <p:cNvCxnSpPr/>
          <p:nvPr/>
        </p:nvCxnSpPr>
        <p:spPr>
          <a:xfrm flipH="1">
            <a:off x="10458720" y="4526280"/>
            <a:ext cx="704880" cy="830880"/>
          </a:xfrm>
          <a:prstGeom prst="straightConnector1">
            <a:avLst/>
          </a:prstGeom>
          <a:ln>
            <a:solidFill>
              <a:srgbClr val="003a79"/>
            </a:solidFill>
            <a:tailEnd len="med" type="arrow" w="med"/>
          </a:ln>
        </p:spPr>
      </p:cxnSp>
      <p:cxnSp>
        <p:nvCxnSpPr>
          <p:cNvPr id="850" name="Straight Arrow Connector 17"/>
          <p:cNvCxnSpPr/>
          <p:nvPr/>
        </p:nvCxnSpPr>
        <p:spPr>
          <a:xfrm>
            <a:off x="7504200" y="4526280"/>
            <a:ext cx="865440" cy="830880"/>
          </a:xfrm>
          <a:prstGeom prst="straightConnector1">
            <a:avLst/>
          </a:prstGeom>
          <a:ln>
            <a:solidFill>
              <a:srgbClr val="003a79"/>
            </a:solidFill>
            <a:tailEnd len="med" type="arrow" w="med"/>
          </a:ln>
        </p:spPr>
      </p:cxnSp>
      <p:cxnSp>
        <p:nvCxnSpPr>
          <p:cNvPr id="851" name="Straight Arrow Connector 19"/>
          <p:cNvCxnSpPr>
            <a:stCxn id="844" idx="3"/>
          </p:cNvCxnSpPr>
          <p:nvPr/>
        </p:nvCxnSpPr>
        <p:spPr>
          <a:xfrm flipV="1">
            <a:off x="6095520" y="7252920"/>
            <a:ext cx="1409040" cy="279360"/>
          </a:xfrm>
          <a:prstGeom prst="straightConnector1">
            <a:avLst/>
          </a:prstGeom>
          <a:ln>
            <a:solidFill>
              <a:srgbClr val="003a79"/>
            </a:solidFill>
            <a:tailEnd len="med" type="arrow" w="med"/>
          </a:ln>
        </p:spPr>
      </p:cxnSp>
      <p:cxnSp>
        <p:nvCxnSpPr>
          <p:cNvPr id="852" name="Straight Arrow Connector 21"/>
          <p:cNvCxnSpPr>
            <a:stCxn id="848" idx="1"/>
          </p:cNvCxnSpPr>
          <p:nvPr/>
        </p:nvCxnSpPr>
        <p:spPr>
          <a:xfrm flipH="1" flipV="1">
            <a:off x="11163240" y="7252920"/>
            <a:ext cx="1557360" cy="156960"/>
          </a:xfrm>
          <a:prstGeom prst="straightConnector1">
            <a:avLst/>
          </a:prstGeom>
          <a:ln>
            <a:solidFill>
              <a:srgbClr val="003a79"/>
            </a:solidFill>
            <a:tailEnd len="med" type="arrow" w="med"/>
          </a:ln>
        </p:spPr>
      </p:cxnSp>
      <p:sp>
        <p:nvSpPr>
          <p:cNvPr id="853"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Economia da Saúde</a:t>
            </a:r>
            <a:endParaRPr b="0" lang="en-US" sz="3600" spc="-1" strike="noStrike">
              <a:solidFill>
                <a:srgbClr val="202427"/>
              </a:solidFill>
              <a:latin typeface="Lato regular"/>
            </a:endParaRPr>
          </a:p>
        </p:txBody>
      </p:sp>
      <p:sp>
        <p:nvSpPr>
          <p:cNvPr id="854" name="Retângulo 1">
            <a:hlinkClick r:id="rId6"/>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Rectangle 3"/>
          <p:cNvSpPr/>
          <p:nvPr/>
        </p:nvSpPr>
        <p:spPr>
          <a:xfrm>
            <a:off x="2879280" y="2011320"/>
            <a:ext cx="13956120" cy="446220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1800"/>
              </a:spcAft>
            </a:pPr>
            <a:r>
              <a:rPr b="0" lang="en-US" sz="2200" spc="-1" strike="noStrike">
                <a:solidFill>
                  <a:srgbClr val="002060"/>
                </a:solidFill>
                <a:latin typeface="Calibri"/>
              </a:rPr>
              <a:t>Instrumento cirúrgico X custa R$3.000 reduz em 30 minutos o tempo de uma cirurgia de 2 horas, mas não modifica o resultado da cirurgia para o paciente.</a:t>
            </a:r>
            <a:endParaRPr b="0" lang="pt-BR" sz="2200" spc="-1" strike="noStrike">
              <a:solidFill>
                <a:srgbClr val="000000"/>
              </a:solidFill>
              <a:latin typeface="Arial"/>
            </a:endParaRPr>
          </a:p>
          <a:p>
            <a:pPr>
              <a:lnSpc>
                <a:spcPct val="100000"/>
              </a:lnSpc>
              <a:spcAft>
                <a:spcPts val="1800"/>
              </a:spcAft>
            </a:pPr>
            <a:endParaRPr b="0" lang="pt-BR" sz="2200" spc="-1" strike="noStrike">
              <a:solidFill>
                <a:srgbClr val="000000"/>
              </a:solidFill>
              <a:latin typeface="Arial"/>
            </a:endParaRPr>
          </a:p>
          <a:p>
            <a:pPr>
              <a:lnSpc>
                <a:spcPct val="100000"/>
              </a:lnSpc>
            </a:pPr>
            <a:r>
              <a:rPr b="0" lang="en-US" sz="2200" spc="-1" strike="noStrike">
                <a:solidFill>
                  <a:srgbClr val="86939c"/>
                </a:solidFill>
                <a:latin typeface="Calibri"/>
              </a:rPr>
              <a:t>1. Qual é a perspectiva de um plano de saúde privado que remunera o procedimento através da tabela AMB/CBHPM?</a:t>
            </a:r>
            <a:endParaRPr b="0" lang="pt-BR" sz="2200" spc="-1" strike="noStrike">
              <a:solidFill>
                <a:srgbClr val="000000"/>
              </a:solidFill>
              <a:latin typeface="Arial"/>
            </a:endParaRPr>
          </a:p>
          <a:p>
            <a:pPr>
              <a:lnSpc>
                <a:spcPct val="100000"/>
              </a:lnSpc>
              <a:spcAft>
                <a:spcPts val="1800"/>
              </a:spcAft>
            </a:pPr>
            <a:endParaRPr b="0" lang="pt-BR" sz="2200" spc="-1" strike="noStrike">
              <a:solidFill>
                <a:srgbClr val="000000"/>
              </a:solidFill>
              <a:latin typeface="Arial"/>
            </a:endParaRPr>
          </a:p>
          <a:p>
            <a:pPr>
              <a:lnSpc>
                <a:spcPct val="100000"/>
              </a:lnSpc>
            </a:pPr>
            <a:r>
              <a:rPr b="0" lang="en-US" sz="2200" spc="-1" strike="noStrike">
                <a:solidFill>
                  <a:srgbClr val="86939c"/>
                </a:solidFill>
                <a:latin typeface="Calibri"/>
              </a:rPr>
              <a:t>2. Qual é a perspectiva de um hospital que tem médicos contratados com jornada de trabalho fixa e recebe pela quantidade de procedimentos realizados?</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a:lnSpc>
                <a:spcPct val="100000"/>
              </a:lnSpc>
            </a:pPr>
            <a:r>
              <a:rPr b="0" lang="en-US" sz="2200" spc="-1" strike="noStrike">
                <a:solidFill>
                  <a:srgbClr val="86939c"/>
                </a:solidFill>
                <a:latin typeface="Calibri"/>
              </a:rPr>
              <a:t>3. Qual é a perspectiva do SUS? Há interesse de incorporar um valor adicional à tabela para um prestador de serviço contratado?</a:t>
            </a:r>
            <a:endParaRPr b="0" lang="pt-BR" sz="2200" spc="-1" strike="noStrike">
              <a:solidFill>
                <a:srgbClr val="000000"/>
              </a:solidFill>
              <a:latin typeface="Arial"/>
            </a:endParaRPr>
          </a:p>
        </p:txBody>
      </p:sp>
      <p:sp>
        <p:nvSpPr>
          <p:cNvPr id="856" name="Rectangle 3"/>
          <p:cNvSpPr/>
          <p:nvPr/>
        </p:nvSpPr>
        <p:spPr>
          <a:xfrm>
            <a:off x="3539520" y="7154280"/>
            <a:ext cx="12262320" cy="881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2600" spc="-1" strike="noStrike">
                <a:solidFill>
                  <a:srgbClr val="002060"/>
                </a:solidFill>
                <a:latin typeface="Calibri"/>
              </a:rPr>
              <a:t>A maior parte das novas tecnologias em saúde não traz impacto significativo sobre os resultados clínicos para os pacientes: potencial de benefício não significa benefício real</a:t>
            </a:r>
            <a:endParaRPr b="0" lang="pt-BR" sz="2600" spc="-1" strike="noStrike">
              <a:solidFill>
                <a:srgbClr val="000000"/>
              </a:solidFill>
              <a:latin typeface="Arial"/>
            </a:endParaRPr>
          </a:p>
        </p:txBody>
      </p:sp>
      <p:sp>
        <p:nvSpPr>
          <p:cNvPr id="857"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Interferência da Perspectiva</a:t>
            </a:r>
            <a:endParaRPr b="0" lang="en-US" sz="3600" spc="-1" strike="noStrike">
              <a:solidFill>
                <a:srgbClr val="202427"/>
              </a:solidFill>
              <a:latin typeface="Lato regular"/>
            </a:endParaRPr>
          </a:p>
        </p:txBody>
      </p:sp>
      <p:sp>
        <p:nvSpPr>
          <p:cNvPr id="858" name="CaixaDeTexto 4"/>
          <p:cNvSpPr/>
          <p:nvPr/>
        </p:nvSpPr>
        <p:spPr>
          <a:xfrm>
            <a:off x="3022200" y="904320"/>
            <a:ext cx="1508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Exemplo:</a:t>
            </a:r>
            <a:endParaRPr b="0" lang="pt-BR" sz="2800" spc="-1" strike="noStrike">
              <a:solidFill>
                <a:srgbClr val="000000"/>
              </a:solidFill>
              <a:latin typeface="Arial"/>
            </a:endParaRPr>
          </a:p>
        </p:txBody>
      </p:sp>
      <p:sp>
        <p:nvSpPr>
          <p:cNvPr id="859" name="Retângulo 1">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Rectangle 3"/>
          <p:cNvSpPr/>
          <p:nvPr/>
        </p:nvSpPr>
        <p:spPr>
          <a:xfrm>
            <a:off x="3431520" y="1773720"/>
            <a:ext cx="12344040" cy="98856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1800"/>
              </a:spcAft>
            </a:pPr>
            <a:r>
              <a:rPr b="0" lang="en-US" sz="2200" spc="-1" strike="noStrike">
                <a:solidFill>
                  <a:srgbClr val="65727b"/>
                </a:solidFill>
                <a:latin typeface="Calibri"/>
              </a:rPr>
              <a:t>Ex:  telas para cirurgia de hérnia inguinal reduzem o risco de recorrência em 50- 75%</a:t>
            </a:r>
            <a:endParaRPr b="0" lang="pt-BR" sz="2200" spc="-1" strike="noStrike">
              <a:solidFill>
                <a:srgbClr val="000000"/>
              </a:solidFill>
              <a:latin typeface="Arial"/>
            </a:endParaRPr>
          </a:p>
          <a:p>
            <a:pPr>
              <a:lnSpc>
                <a:spcPct val="100000"/>
              </a:lnSpc>
              <a:spcAft>
                <a:spcPts val="1800"/>
              </a:spcAft>
            </a:pPr>
            <a:endParaRPr b="0" lang="pt-BR" sz="2200" spc="-1" strike="noStrike">
              <a:solidFill>
                <a:srgbClr val="000000"/>
              </a:solidFill>
              <a:latin typeface="Arial"/>
            </a:endParaRPr>
          </a:p>
        </p:txBody>
      </p:sp>
      <p:sp>
        <p:nvSpPr>
          <p:cNvPr id="861" name="Rectangle 7"/>
          <p:cNvSpPr/>
          <p:nvPr/>
        </p:nvSpPr>
        <p:spPr>
          <a:xfrm>
            <a:off x="3638160" y="7753320"/>
            <a:ext cx="1234404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200" spc="-1" strike="noStrike">
                <a:solidFill>
                  <a:srgbClr val="202427"/>
                </a:solidFill>
                <a:latin typeface="Calibri"/>
              </a:rPr>
              <a:t>Scott NW Open mesh versus non-mesh for repair of femoral and inguinal hernia. Cochrane Database Syst Rev. 2002;(4):CD002197.</a:t>
            </a:r>
            <a:endParaRPr b="0" lang="pt-BR" sz="1200" spc="-1" strike="noStrike">
              <a:solidFill>
                <a:srgbClr val="000000"/>
              </a:solidFill>
              <a:latin typeface="Arial"/>
            </a:endParaRPr>
          </a:p>
        </p:txBody>
      </p:sp>
      <p:pic>
        <p:nvPicPr>
          <p:cNvPr id="862" name="Picture 8" descr=""/>
          <p:cNvPicPr/>
          <p:nvPr/>
        </p:nvPicPr>
        <p:blipFill>
          <a:blip r:embed="rId1"/>
          <a:stretch/>
        </p:blipFill>
        <p:spPr>
          <a:xfrm>
            <a:off x="3631320" y="3047400"/>
            <a:ext cx="6062040" cy="4614480"/>
          </a:xfrm>
          <a:prstGeom prst="rect">
            <a:avLst/>
          </a:prstGeom>
          <a:ln w="0">
            <a:noFill/>
          </a:ln>
        </p:spPr>
      </p:pic>
      <p:pic>
        <p:nvPicPr>
          <p:cNvPr id="863" name="Picture 9" descr=""/>
          <p:cNvPicPr/>
          <p:nvPr/>
        </p:nvPicPr>
        <p:blipFill>
          <a:blip r:embed="rId2"/>
          <a:stretch/>
        </p:blipFill>
        <p:spPr>
          <a:xfrm>
            <a:off x="9792000" y="3438000"/>
            <a:ext cx="6019560" cy="3752640"/>
          </a:xfrm>
          <a:prstGeom prst="rect">
            <a:avLst/>
          </a:prstGeom>
          <a:ln w="0">
            <a:noFill/>
          </a:ln>
        </p:spPr>
      </p:pic>
      <p:sp>
        <p:nvSpPr>
          <p:cNvPr id="864" name="PlaceHolder 1"/>
          <p:cNvSpPr>
            <a:spLocks noGrp="1"/>
          </p:cNvSpPr>
          <p:nvPr>
            <p:ph type="title"/>
          </p:nvPr>
        </p:nvSpPr>
        <p:spPr>
          <a:xfrm>
            <a:off x="2987280" y="282960"/>
            <a:ext cx="868788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Não incorporar boas tecnologias também é ruim!</a:t>
            </a:r>
            <a:endParaRPr b="0" lang="en-US" sz="3600" spc="-1" strike="noStrike">
              <a:solidFill>
                <a:srgbClr val="202427"/>
              </a:solidFill>
              <a:latin typeface="Lato regular"/>
            </a:endParaRPr>
          </a:p>
        </p:txBody>
      </p:sp>
      <p:sp>
        <p:nvSpPr>
          <p:cNvPr id="865" name="Retângulo 1">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title"/>
          </p:nvPr>
        </p:nvSpPr>
        <p:spPr>
          <a:xfrm>
            <a:off x="1275840" y="3747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chemeClr val="accent1"/>
                </a:solidFill>
                <a:latin typeface="Calibri"/>
                <a:ea typeface="Arial Black"/>
              </a:rPr>
              <a:t>QALY</a:t>
            </a:r>
            <a:r>
              <a:rPr b="1" lang="pt-BR" sz="4800" spc="-151" strike="noStrike">
                <a:solidFill>
                  <a:schemeClr val="accent1"/>
                </a:solidFill>
                <a:latin typeface="Calibri"/>
                <a:ea typeface="Arial Black"/>
              </a:rPr>
              <a:t> </a:t>
            </a:r>
            <a:r>
              <a:rPr b="1" lang="pt-BR" sz="2200" spc="-151" strike="noStrike">
                <a:solidFill>
                  <a:schemeClr val="accent1"/>
                </a:solidFill>
                <a:latin typeface="Calibri"/>
                <a:ea typeface="Arial Black"/>
              </a:rPr>
              <a:t>(Quality Adjusted Life Years)</a:t>
            </a:r>
            <a:endParaRPr b="0" lang="en-US" sz="2200" spc="-1" strike="noStrike">
              <a:solidFill>
                <a:srgbClr val="202427"/>
              </a:solidFill>
              <a:latin typeface="Lato regular"/>
            </a:endParaRPr>
          </a:p>
        </p:txBody>
      </p:sp>
      <p:sp>
        <p:nvSpPr>
          <p:cNvPr id="867" name="CaixaDeTexto 2"/>
          <p:cNvSpPr/>
          <p:nvPr/>
        </p:nvSpPr>
        <p:spPr>
          <a:xfrm>
            <a:off x="1129680" y="8288640"/>
            <a:ext cx="15795360" cy="1765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2200" spc="-1" strike="noStrike">
                <a:solidFill>
                  <a:srgbClr val="002060"/>
                </a:solidFill>
                <a:latin typeface="Calibri"/>
              </a:rPr>
              <a:t>O QALY, amplamente utilizado na Economia da Saúde, em países como Reino Unido, Canadá, Suécia, Austrália, Holanda e outros, não está isento de críticas e desafios. </a:t>
            </a:r>
            <a:endParaRPr b="0" lang="pt-BR" sz="2200" spc="-1" strike="noStrike">
              <a:solidFill>
                <a:srgbClr val="000000"/>
              </a:solidFill>
              <a:latin typeface="Arial"/>
            </a:endParaRPr>
          </a:p>
          <a:p>
            <a:pPr algn="ctr">
              <a:lnSpc>
                <a:spcPct val="100000"/>
              </a:lnSpc>
            </a:pPr>
            <a:endParaRPr b="0" lang="pt-BR" sz="2200" spc="-1" strike="noStrike">
              <a:solidFill>
                <a:srgbClr val="000000"/>
              </a:solidFill>
              <a:latin typeface="Arial"/>
            </a:endParaRPr>
          </a:p>
          <a:p>
            <a:pPr algn="ctr">
              <a:lnSpc>
                <a:spcPct val="100000"/>
              </a:lnSpc>
            </a:pPr>
            <a:r>
              <a:rPr b="0" lang="pt-BR" sz="2200" spc="-1" strike="noStrike">
                <a:solidFill>
                  <a:srgbClr val="002060"/>
                </a:solidFill>
                <a:latin typeface="Calibri"/>
              </a:rPr>
              <a:t>Alguns questionam a capacidade de medir de forma precisa e justa a qualidade de vida e atribuir valores aos diferentes estados de saúde. Além das preocupações éticas na valoração da vida humana.</a:t>
            </a:r>
            <a:endParaRPr b="0" lang="pt-BR" sz="2200" spc="-1" strike="noStrike">
              <a:solidFill>
                <a:srgbClr val="000000"/>
              </a:solidFill>
              <a:latin typeface="Arial"/>
            </a:endParaRPr>
          </a:p>
        </p:txBody>
      </p:sp>
      <p:pic>
        <p:nvPicPr>
          <p:cNvPr id="868" name="Picture 4" descr=""/>
          <p:cNvPicPr/>
          <p:nvPr/>
        </p:nvPicPr>
        <p:blipFill>
          <a:blip r:embed="rId1"/>
          <a:stretch/>
        </p:blipFill>
        <p:spPr>
          <a:xfrm>
            <a:off x="14371560" y="5413320"/>
            <a:ext cx="3916080" cy="2741040"/>
          </a:xfrm>
          <a:prstGeom prst="rect">
            <a:avLst/>
          </a:prstGeom>
          <a:ln w="0">
            <a:noFill/>
          </a:ln>
        </p:spPr>
      </p:pic>
      <p:sp>
        <p:nvSpPr>
          <p:cNvPr id="869" name="CaixaDeTexto 7"/>
          <p:cNvSpPr/>
          <p:nvPr/>
        </p:nvSpPr>
        <p:spPr>
          <a:xfrm>
            <a:off x="1275840" y="1341000"/>
            <a:ext cx="13767480" cy="5787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200" spc="-1" strike="noStrike">
                <a:solidFill>
                  <a:srgbClr val="65727b"/>
                </a:solidFill>
                <a:latin typeface="Calibri"/>
              </a:rPr>
              <a:t>QALY (Quality-Adjusted Life Year) é uma medida utilizada para avaliar a qualidade de vida associada a um determinado estado de saúde. Combina a quantidade de vida ganha (em anos) com a qualidade de vida experimentada durante esses anos.</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a:lnSpc>
                <a:spcPct val="100000"/>
              </a:lnSpc>
            </a:pPr>
            <a:r>
              <a:rPr b="0" lang="pt-BR" sz="2200" spc="-1" strike="noStrike" u="sng">
                <a:solidFill>
                  <a:srgbClr val="65727b"/>
                </a:solidFill>
                <a:uFillTx/>
                <a:latin typeface="Calibri"/>
              </a:rPr>
              <a:t>Pode ser usado em:</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indent="-216000">
              <a:lnSpc>
                <a:spcPct val="100000"/>
              </a:lnSpc>
              <a:buClr>
                <a:srgbClr val="65727b"/>
              </a:buClr>
              <a:buFont typeface="Montserrat Bold"/>
              <a:buAutoNum type="arabicPeriod"/>
            </a:pPr>
            <a:r>
              <a:rPr b="0" lang="pt-BR" sz="2200" spc="-1" strike="noStrike">
                <a:solidFill>
                  <a:srgbClr val="65727b"/>
                </a:solidFill>
                <a:latin typeface="Calibri"/>
              </a:rPr>
              <a:t>Análise de custo-utilidade: avaliar o valor econômico de uma intervenção médica em relação à melhoria da qualidade de vida que ela proporciona. </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a:lnSpc>
                <a:spcPct val="100000"/>
              </a:lnSpc>
            </a:pPr>
            <a:r>
              <a:rPr b="0" lang="pt-BR" sz="2200" spc="-1" strike="noStrike">
                <a:solidFill>
                  <a:srgbClr val="65727b"/>
                </a:solidFill>
                <a:latin typeface="Calibri"/>
              </a:rPr>
              <a:t>2. Avaliação de tecnologias em saúde: avaliar a eficácia e a relação custo-utilidade de novas tecnologias médicas, como medicamentos, procedimentos cirúrgicos ou dispositivos médicos. </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a:lnSpc>
                <a:spcPct val="100000"/>
              </a:lnSpc>
            </a:pPr>
            <a:r>
              <a:rPr b="0" lang="pt-BR" sz="2200" spc="-1" strike="noStrike">
                <a:solidFill>
                  <a:srgbClr val="65727b"/>
                </a:solidFill>
                <a:latin typeface="Calibri"/>
              </a:rPr>
              <a:t>3. Priorização de recursos: usado como critério para a alocação de recursos, ajudando a determinar quais intervenções ou tratamentos devem receber prioridade. </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a:lnSpc>
                <a:spcPct val="100000"/>
              </a:lnSpc>
            </a:pPr>
            <a:r>
              <a:rPr b="0" lang="pt-BR" sz="2200" spc="-1" strike="noStrike">
                <a:solidFill>
                  <a:srgbClr val="65727b"/>
                </a:solidFill>
                <a:latin typeface="Calibri"/>
              </a:rPr>
              <a:t>4. Tomada de decisões em saúde pública: utilizado na tomada de decisões em saúde pública, como a implementação de programas de prevenção, rastreamento ou vacinação em massa. </a:t>
            </a:r>
            <a:endParaRPr b="0" lang="pt-BR" sz="2200" spc="-1" strike="noStrike">
              <a:solidFill>
                <a:srgbClr val="000000"/>
              </a:solidFill>
              <a:latin typeface="Arial"/>
            </a:endParaRPr>
          </a:p>
        </p:txBody>
      </p:sp>
      <p:sp>
        <p:nvSpPr>
          <p:cNvPr id="870"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213a"/>
                </a:solidFill>
                <a:latin typeface="Calibri"/>
                <a:ea typeface="Arial Black"/>
              </a:rPr>
              <a:t>QALY </a:t>
            </a:r>
            <a:r>
              <a:rPr b="1" lang="pt-BR" sz="2200" spc="-151" strike="noStrike">
                <a:solidFill>
                  <a:srgbClr val="00213a"/>
                </a:solidFill>
                <a:latin typeface="Calibri"/>
                <a:ea typeface="Arial Black"/>
              </a:rPr>
              <a:t>(Quality Adjusted Life Years)</a:t>
            </a:r>
            <a:endParaRPr b="0" lang="en-US" sz="2200" spc="-1" strike="noStrike">
              <a:solidFill>
                <a:srgbClr val="202427"/>
              </a:solidFill>
              <a:latin typeface="Lato regular"/>
            </a:endParaRPr>
          </a:p>
        </p:txBody>
      </p:sp>
      <p:sp>
        <p:nvSpPr>
          <p:cNvPr id="872" name="Rectangle 3"/>
          <p:cNvSpPr/>
          <p:nvPr/>
        </p:nvSpPr>
        <p:spPr>
          <a:xfrm>
            <a:off x="2987280" y="1512720"/>
            <a:ext cx="13005360" cy="18871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spcAft>
                <a:spcPts val="1199"/>
              </a:spcAft>
              <a:buClr>
                <a:srgbClr val="65727b"/>
              </a:buClr>
              <a:buSzPct val="150000"/>
              <a:buFont typeface="Arial"/>
              <a:buChar char="•"/>
            </a:pPr>
            <a:r>
              <a:rPr b="0" lang="en-US" sz="2200" spc="-1" strike="noStrike">
                <a:solidFill>
                  <a:srgbClr val="65727b"/>
                </a:solidFill>
                <a:latin typeface="Calibri"/>
              </a:rPr>
              <a:t>1 ano de vida em plena saúde = 1 QALY</a:t>
            </a:r>
            <a:endParaRPr b="0" lang="pt-BR" sz="2200" spc="-1" strike="noStrike">
              <a:solidFill>
                <a:srgbClr val="000000"/>
              </a:solidFill>
              <a:latin typeface="Arial"/>
            </a:endParaRPr>
          </a:p>
          <a:p>
            <a:pPr marL="285840" indent="-285840">
              <a:lnSpc>
                <a:spcPct val="100000"/>
              </a:lnSpc>
              <a:spcAft>
                <a:spcPts val="1199"/>
              </a:spcAft>
              <a:buClr>
                <a:srgbClr val="65727b"/>
              </a:buClr>
              <a:buSzPct val="150000"/>
              <a:buFont typeface="Arial"/>
              <a:buChar char="•"/>
            </a:pPr>
            <a:r>
              <a:rPr b="0" lang="en-US" sz="2200" spc="-1" strike="noStrike">
                <a:solidFill>
                  <a:srgbClr val="65727b"/>
                </a:solidFill>
                <a:latin typeface="Calibri"/>
              </a:rPr>
              <a:t>1 ano de vida com doença = &lt;1 QALY</a:t>
            </a:r>
            <a:endParaRPr b="0" lang="pt-BR" sz="2200" spc="-1" strike="noStrike">
              <a:solidFill>
                <a:srgbClr val="000000"/>
              </a:solidFill>
              <a:latin typeface="Arial"/>
            </a:endParaRPr>
          </a:p>
          <a:p>
            <a:pPr marL="285840" indent="-285840">
              <a:lnSpc>
                <a:spcPct val="100000"/>
              </a:lnSpc>
              <a:spcAft>
                <a:spcPts val="1199"/>
              </a:spcAft>
              <a:buClr>
                <a:srgbClr val="65727b"/>
              </a:buClr>
              <a:buSzPct val="150000"/>
              <a:buFont typeface="Arial"/>
              <a:buChar char="•"/>
            </a:pPr>
            <a:r>
              <a:rPr b="0" lang="en-US" sz="2200" spc="-1" strike="noStrike">
                <a:solidFill>
                  <a:srgbClr val="65727b"/>
                </a:solidFill>
                <a:latin typeface="Calibri"/>
              </a:rPr>
              <a:t>Morte = 0 QALY</a:t>
            </a:r>
            <a:endParaRPr b="0" lang="pt-BR" sz="2200" spc="-1" strike="noStrike">
              <a:solidFill>
                <a:srgbClr val="000000"/>
              </a:solidFill>
              <a:latin typeface="Arial"/>
            </a:endParaRPr>
          </a:p>
          <a:p>
            <a:pPr>
              <a:lnSpc>
                <a:spcPct val="100000"/>
              </a:lnSpc>
            </a:pPr>
            <a:r>
              <a:rPr b="0" lang="pt-BR" sz="2200" spc="-1" strike="noStrike">
                <a:solidFill>
                  <a:srgbClr val="65727b"/>
                </a:solidFill>
                <a:latin typeface="Calibri"/>
              </a:rPr>
              <a:t>Por exemplo, se uma pessoa vive 5 anos com uma utilidade de 0,8, ela teria acumulado 4 QALYs (5 anos × 0,8).</a:t>
            </a:r>
            <a:endParaRPr b="0" lang="pt-BR" sz="2200" spc="-1" strike="noStrike">
              <a:solidFill>
                <a:srgbClr val="000000"/>
              </a:solidFill>
              <a:latin typeface="Arial"/>
            </a:endParaRPr>
          </a:p>
        </p:txBody>
      </p:sp>
      <p:pic>
        <p:nvPicPr>
          <p:cNvPr id="873" name="Picture 2" descr="Possíveis caminhos para estabelecer um limiar de disposição a pagar:  considerações adicionais | HTANALYZE"/>
          <p:cNvPicPr/>
          <p:nvPr/>
        </p:nvPicPr>
        <p:blipFill>
          <a:blip r:embed="rId1"/>
          <a:stretch/>
        </p:blipFill>
        <p:spPr>
          <a:xfrm>
            <a:off x="2952720" y="3765240"/>
            <a:ext cx="8064000" cy="4737240"/>
          </a:xfrm>
          <a:prstGeom prst="rect">
            <a:avLst/>
          </a:prstGeom>
          <a:ln w="0">
            <a:noFill/>
          </a:ln>
        </p:spPr>
      </p:pic>
      <p:sp>
        <p:nvSpPr>
          <p:cNvPr id="874" name="CaixaDeTexto 7"/>
          <p:cNvSpPr/>
          <p:nvPr/>
        </p:nvSpPr>
        <p:spPr>
          <a:xfrm>
            <a:off x="10224000" y="6871680"/>
            <a:ext cx="4824000" cy="1614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pt-BR" sz="2000" spc="-1" strike="noStrike">
              <a:solidFill>
                <a:srgbClr val="000000"/>
              </a:solidFill>
              <a:latin typeface="Arial"/>
            </a:endParaRPr>
          </a:p>
          <a:p>
            <a:pPr>
              <a:lnSpc>
                <a:spcPct val="100000"/>
              </a:lnSpc>
            </a:pPr>
            <a:r>
              <a:rPr b="0" lang="pt-BR" sz="2000" spc="-1" strike="noStrike">
                <a:solidFill>
                  <a:srgbClr val="002060"/>
                </a:solidFill>
                <a:latin typeface="Calibri"/>
              </a:rPr>
              <a:t>O QALY é usado em várias áreas da saúde para auxiliar na tomada de decisões relacionadas à alocação de recursos e priorização de intervenções</a:t>
            </a:r>
            <a:endParaRPr b="0" lang="pt-BR" sz="2000" spc="-1" strike="noStrike">
              <a:solidFill>
                <a:srgbClr val="000000"/>
              </a:solidFill>
              <a:latin typeface="Arial"/>
            </a:endParaRPr>
          </a:p>
        </p:txBody>
      </p:sp>
      <p:sp>
        <p:nvSpPr>
          <p:cNvPr id="875"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876" name="CaixaDeTexto 4"/>
          <p:cNvSpPr/>
          <p:nvPr/>
        </p:nvSpPr>
        <p:spPr>
          <a:xfrm>
            <a:off x="2987280" y="8524440"/>
            <a:ext cx="914364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pt-BR" sz="1200" spc="-1" strike="noStrike">
                <a:solidFill>
                  <a:srgbClr val="65727b"/>
                </a:solidFill>
                <a:highlight>
                  <a:srgbClr val="ffffff"/>
                </a:highlight>
                <a:latin typeface="Arial"/>
              </a:rPr>
              <a:t>Fonte: Rodrigo Ribeiro, Ago/2016 - Possíveis caminhos para estabelecer um limiar de disposição a pagar: considerações adicionais</a:t>
            </a:r>
            <a:endParaRPr b="0" lang="pt-BR" sz="12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title"/>
          </p:nvPr>
        </p:nvSpPr>
        <p:spPr>
          <a:xfrm>
            <a:off x="2987280" y="282960"/>
            <a:ext cx="12344040" cy="1079640"/>
          </a:xfrm>
          <a:prstGeom prst="rect">
            <a:avLst/>
          </a:prstGeom>
          <a:noFill/>
          <a:ln w="0">
            <a:noFill/>
          </a:ln>
        </p:spPr>
        <p:txBody>
          <a:bodyPr lIns="90000" rIns="90000" tIns="45000" bIns="45000" anchor="t">
            <a:normAutofit/>
          </a:bodyPr>
          <a:p>
            <a:pPr indent="0">
              <a:lnSpc>
                <a:spcPct val="90000"/>
              </a:lnSpc>
              <a:buNone/>
            </a:pPr>
            <a:r>
              <a:rPr b="1" lang="pt-BR" sz="3600" spc="-151" strike="noStrike">
                <a:solidFill>
                  <a:srgbClr val="00213a"/>
                </a:solidFill>
                <a:latin typeface="Calibri"/>
                <a:ea typeface="Arial Black"/>
              </a:rPr>
              <a:t>Onde é utilizado?</a:t>
            </a:r>
            <a:endParaRPr b="0" lang="en-US" sz="3600" spc="-1" strike="noStrike">
              <a:solidFill>
                <a:srgbClr val="202427"/>
              </a:solidFill>
              <a:latin typeface="Lato regular"/>
            </a:endParaRPr>
          </a:p>
        </p:txBody>
      </p:sp>
      <p:sp>
        <p:nvSpPr>
          <p:cNvPr id="878" name="CaixaDeTexto 7"/>
          <p:cNvSpPr/>
          <p:nvPr/>
        </p:nvSpPr>
        <p:spPr>
          <a:xfrm>
            <a:off x="2998440" y="1362960"/>
            <a:ext cx="12517920" cy="8044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400" spc="-1" strike="noStrike">
                <a:solidFill>
                  <a:srgbClr val="374151"/>
                </a:solidFill>
                <a:latin typeface="Söhne"/>
              </a:rPr>
              <a:t>No Reino Unido </a:t>
            </a:r>
            <a:r>
              <a:rPr b="0" lang="pt-BR" sz="2100" spc="-1" strike="noStrike">
                <a:solidFill>
                  <a:srgbClr val="374151"/>
                </a:solidFill>
                <a:latin typeface="Söhne"/>
              </a:rPr>
              <a:t>(National Institute for Health and Care Excellence - NICE) </a:t>
            </a:r>
            <a:endParaRPr b="0" lang="pt-BR" sz="2100" spc="-1" strike="noStrike">
              <a:solidFill>
                <a:srgbClr val="000000"/>
              </a:solidFill>
              <a:latin typeface="Arial"/>
            </a:endParaRPr>
          </a:p>
          <a:p>
            <a:pPr lvl="1" marL="1114560" indent="-428760">
              <a:lnSpc>
                <a:spcPct val="100000"/>
              </a:lnSpc>
              <a:buClr>
                <a:srgbClr val="374151"/>
              </a:buClr>
              <a:buFont typeface="Arial"/>
              <a:buChar char="•"/>
            </a:pPr>
            <a:r>
              <a:rPr b="0" lang="pt-BR" sz="2100" spc="-1" strike="noStrike">
                <a:solidFill>
                  <a:srgbClr val="374151"/>
                </a:solidFill>
                <a:latin typeface="Söhne"/>
              </a:rPr>
              <a:t>determinar se um tratamento ou intervenção é considerado custo-efetivo para uso no sistema de saúde público.</a:t>
            </a:r>
            <a:endParaRPr b="0" lang="pt-BR" sz="21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r>
              <a:rPr b="0" lang="pt-BR" sz="2400" spc="-1" strike="noStrike">
                <a:solidFill>
                  <a:srgbClr val="374151"/>
                </a:solidFill>
                <a:latin typeface="Söhne"/>
              </a:rPr>
              <a:t>No Canadá </a:t>
            </a:r>
            <a:r>
              <a:rPr b="0" lang="pt-BR" sz="2100" spc="-1" strike="noStrike">
                <a:solidFill>
                  <a:srgbClr val="374151"/>
                </a:solidFill>
                <a:latin typeface="Söhne"/>
              </a:rPr>
              <a:t>(Canadian Agency for Drugs and Technologies in Health - CADTH) </a:t>
            </a:r>
            <a:endParaRPr b="0" lang="pt-BR" sz="2100" spc="-1" strike="noStrike">
              <a:solidFill>
                <a:srgbClr val="000000"/>
              </a:solidFill>
              <a:latin typeface="Arial"/>
            </a:endParaRPr>
          </a:p>
          <a:p>
            <a:pPr lvl="1" marL="1114560" indent="-428760">
              <a:lnSpc>
                <a:spcPct val="100000"/>
              </a:lnSpc>
              <a:buClr>
                <a:srgbClr val="374151"/>
              </a:buClr>
              <a:buFont typeface="Arial"/>
              <a:buChar char="•"/>
            </a:pPr>
            <a:r>
              <a:rPr b="0" lang="pt-BR" sz="2100" spc="-1" strike="noStrike">
                <a:solidFill>
                  <a:srgbClr val="374151"/>
                </a:solidFill>
                <a:latin typeface="Söhne"/>
              </a:rPr>
              <a:t>considera o valor incremental por QALY ganho ao avaliar a efetividade e o custo de medicamentos e tecnologias médicas</a:t>
            </a:r>
            <a:endParaRPr b="0" lang="pt-BR" sz="21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r>
              <a:rPr b="0" lang="pt-BR" sz="2400" spc="-1" strike="noStrike">
                <a:solidFill>
                  <a:srgbClr val="374151"/>
                </a:solidFill>
                <a:latin typeface="Söhne"/>
              </a:rPr>
              <a:t>A Austrália </a:t>
            </a:r>
            <a:r>
              <a:rPr b="0" lang="pt-BR" sz="2100" spc="-1" strike="noStrike">
                <a:solidFill>
                  <a:srgbClr val="374151"/>
                </a:solidFill>
                <a:latin typeface="Söhne"/>
              </a:rPr>
              <a:t>(Pharmaceutical Benefits Advisory Committee - PBAC) </a:t>
            </a:r>
            <a:endParaRPr b="0" lang="pt-BR" sz="2100" spc="-1" strike="noStrike">
              <a:solidFill>
                <a:srgbClr val="000000"/>
              </a:solidFill>
              <a:latin typeface="Arial"/>
            </a:endParaRPr>
          </a:p>
          <a:p>
            <a:pPr lvl="1" marL="1114560" indent="-428760">
              <a:lnSpc>
                <a:spcPct val="100000"/>
              </a:lnSpc>
              <a:buClr>
                <a:srgbClr val="374151"/>
              </a:buClr>
              <a:buFont typeface="Arial"/>
              <a:buChar char="•"/>
            </a:pPr>
            <a:r>
              <a:rPr b="0" lang="pt-BR" sz="2100" spc="-1" strike="noStrike">
                <a:solidFill>
                  <a:srgbClr val="374151"/>
                </a:solidFill>
                <a:latin typeface="Söhne"/>
              </a:rPr>
              <a:t>considera o custo por QALY ganho ao decidir se um medicamento deve ser incluído na lista de benefícios farmacêuticos subsidiados pelo governo</a:t>
            </a:r>
            <a:endParaRPr b="0" lang="pt-BR" sz="21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r>
              <a:rPr b="0" lang="pt-BR" sz="2400" spc="-1" strike="noStrike">
                <a:solidFill>
                  <a:srgbClr val="374151"/>
                </a:solidFill>
                <a:latin typeface="Söhne"/>
              </a:rPr>
              <a:t>Na Holanda (</a:t>
            </a:r>
            <a:r>
              <a:rPr b="0" lang="pt-BR" sz="2100" spc="-1" strike="noStrike">
                <a:solidFill>
                  <a:srgbClr val="374151"/>
                </a:solidFill>
                <a:latin typeface="Söhne"/>
              </a:rPr>
              <a:t>Instituto Nacional de Saúde e Meio Ambiente - RIVM) </a:t>
            </a:r>
            <a:endParaRPr b="0" lang="pt-BR" sz="2100" spc="-1" strike="noStrike">
              <a:solidFill>
                <a:srgbClr val="000000"/>
              </a:solidFill>
              <a:latin typeface="Arial"/>
            </a:endParaRPr>
          </a:p>
          <a:p>
            <a:pPr lvl="1" marL="1114560" indent="-428760">
              <a:lnSpc>
                <a:spcPct val="100000"/>
              </a:lnSpc>
              <a:buClr>
                <a:srgbClr val="374151"/>
              </a:buClr>
              <a:buFont typeface="Arial"/>
              <a:buChar char="•"/>
            </a:pPr>
            <a:r>
              <a:rPr b="0" lang="pt-BR" sz="2100" spc="-1" strike="noStrike">
                <a:solidFill>
                  <a:srgbClr val="374151"/>
                </a:solidFill>
                <a:latin typeface="Söhne"/>
              </a:rPr>
              <a:t>estimar o impacto na qualidade de vida e o custo por QALY ganho é considerado no processo de tomada de decisões</a:t>
            </a:r>
            <a:endParaRPr b="0" lang="pt-BR" sz="21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r>
              <a:rPr b="0" lang="pt-BR" sz="2400" spc="-1" strike="noStrike">
                <a:solidFill>
                  <a:srgbClr val="374151"/>
                </a:solidFill>
                <a:latin typeface="Söhne"/>
              </a:rPr>
              <a:t>Na Suécia </a:t>
            </a:r>
            <a:r>
              <a:rPr b="0" lang="pt-BR" sz="2100" spc="-1" strike="noStrike">
                <a:solidFill>
                  <a:srgbClr val="374151"/>
                </a:solidFill>
                <a:latin typeface="Söhne"/>
              </a:rPr>
              <a:t>(Agência Sueca de Avaliação de Tecnologia de Saúde e Social - SBU) </a:t>
            </a:r>
            <a:endParaRPr b="0" lang="pt-BR" sz="2100" spc="-1" strike="noStrike">
              <a:solidFill>
                <a:srgbClr val="000000"/>
              </a:solidFill>
              <a:latin typeface="Arial"/>
            </a:endParaRPr>
          </a:p>
          <a:p>
            <a:pPr lvl="1" marL="1114560" indent="-428760">
              <a:lnSpc>
                <a:spcPct val="100000"/>
              </a:lnSpc>
              <a:buClr>
                <a:srgbClr val="374151"/>
              </a:buClr>
              <a:buFont typeface="Arial"/>
              <a:buChar char="•"/>
            </a:pPr>
            <a:r>
              <a:rPr b="0" lang="pt-BR" sz="2100" spc="-1" strike="noStrike">
                <a:solidFill>
                  <a:srgbClr val="374151"/>
                </a:solidFill>
                <a:latin typeface="Söhne"/>
              </a:rPr>
              <a:t>análises de custo-utilidade para determinar a efetividade e eficiência de intervenções médicas</a:t>
            </a:r>
            <a:endParaRPr b="0" lang="pt-BR" sz="2100" spc="-1" strike="noStrike">
              <a:solidFill>
                <a:srgbClr val="000000"/>
              </a:solidFill>
              <a:latin typeface="Arial"/>
            </a:endParaRPr>
          </a:p>
        </p:txBody>
      </p:sp>
      <p:pic>
        <p:nvPicPr>
          <p:cNvPr id="879" name="Picture 4" descr="Drapeau Royaume-Uni"/>
          <p:cNvPicPr/>
          <p:nvPr/>
        </p:nvPicPr>
        <p:blipFill>
          <a:blip r:embed="rId1"/>
          <a:stretch/>
        </p:blipFill>
        <p:spPr>
          <a:xfrm>
            <a:off x="3095280" y="1794960"/>
            <a:ext cx="642240" cy="431640"/>
          </a:xfrm>
          <a:prstGeom prst="rect">
            <a:avLst/>
          </a:prstGeom>
          <a:ln w="0">
            <a:noFill/>
          </a:ln>
          <a:effectLst>
            <a:outerShdw algn="tl" blurRad="190440" rotWithShape="0">
              <a:srgbClr val="000000">
                <a:alpha val="70000"/>
              </a:srgbClr>
            </a:outerShdw>
          </a:effectLst>
        </p:spPr>
      </p:pic>
      <p:pic>
        <p:nvPicPr>
          <p:cNvPr id="880" name="Picture 12" descr="Drapeau Suède"/>
          <p:cNvPicPr/>
          <p:nvPr/>
        </p:nvPicPr>
        <p:blipFill>
          <a:blip r:embed="rId2"/>
          <a:stretch/>
        </p:blipFill>
        <p:spPr>
          <a:xfrm>
            <a:off x="3107160" y="8775720"/>
            <a:ext cx="642240" cy="435240"/>
          </a:xfrm>
          <a:prstGeom prst="rect">
            <a:avLst/>
          </a:prstGeom>
          <a:ln w="0">
            <a:noFill/>
          </a:ln>
          <a:effectLst>
            <a:outerShdw algn="tl" blurRad="190440" rotWithShape="0">
              <a:srgbClr val="000000">
                <a:alpha val="70000"/>
              </a:srgbClr>
            </a:outerShdw>
          </a:effectLst>
        </p:spPr>
      </p:pic>
      <p:pic>
        <p:nvPicPr>
          <p:cNvPr id="881" name="Picture 18" descr="Drapeau Canada"/>
          <p:cNvPicPr/>
          <p:nvPr/>
        </p:nvPicPr>
        <p:blipFill>
          <a:blip r:embed="rId3"/>
          <a:stretch/>
        </p:blipFill>
        <p:spPr>
          <a:xfrm>
            <a:off x="3101040" y="3631320"/>
            <a:ext cx="642240" cy="435240"/>
          </a:xfrm>
          <a:prstGeom prst="rect">
            <a:avLst/>
          </a:prstGeom>
          <a:ln w="0">
            <a:noFill/>
          </a:ln>
          <a:effectLst>
            <a:outerShdw algn="tl" blurRad="190440" rotWithShape="0">
              <a:srgbClr val="000000">
                <a:alpha val="70000"/>
              </a:srgbClr>
            </a:outerShdw>
          </a:effectLst>
        </p:spPr>
      </p:pic>
      <p:pic>
        <p:nvPicPr>
          <p:cNvPr id="882" name="Picture 2" descr="Bandeira da Holanda: cores, história e curiosidades"/>
          <p:cNvPicPr/>
          <p:nvPr/>
        </p:nvPicPr>
        <p:blipFill>
          <a:blip r:embed="rId4"/>
          <a:stretch/>
        </p:blipFill>
        <p:spPr>
          <a:xfrm>
            <a:off x="3089520" y="7087680"/>
            <a:ext cx="648000" cy="431640"/>
          </a:xfrm>
          <a:prstGeom prst="rect">
            <a:avLst/>
          </a:prstGeom>
          <a:ln w="0">
            <a:noFill/>
          </a:ln>
          <a:effectLst>
            <a:outerShdw algn="tl" blurRad="190440" rotWithShape="0">
              <a:srgbClr val="000000">
                <a:alpha val="70000"/>
              </a:srgbClr>
            </a:outerShdw>
          </a:effectLst>
        </p:spPr>
      </p:pic>
      <p:pic>
        <p:nvPicPr>
          <p:cNvPr id="883" name="Picture 2" descr="Drapeau Australie"/>
          <p:cNvPicPr/>
          <p:nvPr/>
        </p:nvPicPr>
        <p:blipFill>
          <a:blip r:embed="rId5"/>
          <a:stretch/>
        </p:blipFill>
        <p:spPr>
          <a:xfrm>
            <a:off x="3101760" y="5297400"/>
            <a:ext cx="647640" cy="431640"/>
          </a:xfrm>
          <a:prstGeom prst="rect">
            <a:avLst/>
          </a:prstGeom>
          <a:ln w="0">
            <a:noFill/>
          </a:ln>
          <a:effectLst>
            <a:outerShdw algn="tl" blurRad="190440" rotWithShape="0">
              <a:srgbClr val="000000">
                <a:alpha val="70000"/>
              </a:srgbClr>
            </a:outerShdw>
          </a:effectLst>
        </p:spPr>
      </p:pic>
      <p:sp>
        <p:nvSpPr>
          <p:cNvPr id="884" name="Retângulo 1">
            <a:hlinkClick r:id="rId6"/>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Rectangle 3"/>
          <p:cNvSpPr/>
          <p:nvPr/>
        </p:nvSpPr>
        <p:spPr>
          <a:xfrm>
            <a:off x="2987280" y="1045080"/>
            <a:ext cx="8615160" cy="292320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1800"/>
              </a:spcAft>
            </a:pPr>
            <a:r>
              <a:rPr b="0" lang="en-US" sz="3000" spc="-1" strike="noStrike">
                <a:solidFill>
                  <a:srgbClr val="002060"/>
                </a:solidFill>
                <a:latin typeface="Calibri"/>
              </a:rPr>
              <a:t>Exame NAT para doadores de sangue</a:t>
            </a:r>
            <a:endParaRPr b="0" lang="pt-BR" sz="3000" spc="-1" strike="noStrike">
              <a:solidFill>
                <a:srgbClr val="000000"/>
              </a:solidFill>
              <a:latin typeface="Arial"/>
            </a:endParaRPr>
          </a:p>
          <a:p>
            <a:pPr>
              <a:lnSpc>
                <a:spcPct val="100000"/>
              </a:lnSpc>
              <a:spcAft>
                <a:spcPts val="1800"/>
              </a:spcAft>
            </a:pPr>
            <a:endParaRPr b="0" lang="pt-BR" sz="3000" spc="-1" strike="noStrike">
              <a:solidFill>
                <a:srgbClr val="000000"/>
              </a:solidFill>
              <a:latin typeface="Arial"/>
            </a:endParaRPr>
          </a:p>
          <a:p>
            <a:pPr>
              <a:lnSpc>
                <a:spcPct val="100000"/>
              </a:lnSpc>
              <a:spcAft>
                <a:spcPts val="1800"/>
              </a:spcAft>
            </a:pPr>
            <a:r>
              <a:rPr b="0" lang="en-US" sz="2200" spc="-1" strike="noStrike">
                <a:solidFill>
                  <a:srgbClr val="65727b"/>
                </a:solidFill>
                <a:latin typeface="Calibri"/>
              </a:rPr>
              <a:t>(HBV, HCV e HIV)</a:t>
            </a:r>
            <a:endParaRPr b="0" lang="pt-BR" sz="2200" spc="-1" strike="noStrike">
              <a:solidFill>
                <a:srgbClr val="000000"/>
              </a:solidFill>
              <a:latin typeface="Arial"/>
            </a:endParaRPr>
          </a:p>
          <a:p>
            <a:pPr>
              <a:lnSpc>
                <a:spcPct val="100000"/>
              </a:lnSpc>
              <a:spcAft>
                <a:spcPts val="1800"/>
              </a:spcAft>
            </a:pPr>
            <a:r>
              <a:rPr b="0" lang="en-US" sz="2200" spc="-1" strike="noStrike">
                <a:solidFill>
                  <a:srgbClr val="65727b"/>
                </a:solidFill>
                <a:latin typeface="Calibri"/>
              </a:rPr>
              <a:t>- Holanda</a:t>
            </a:r>
            <a:r>
              <a:rPr b="0" lang="en-US" sz="2200" spc="-1" strike="noStrike" baseline="30000">
                <a:solidFill>
                  <a:srgbClr val="65727b"/>
                </a:solidFill>
                <a:latin typeface="Calibri"/>
              </a:rPr>
              <a:t>1</a:t>
            </a:r>
            <a:r>
              <a:rPr b="0" lang="en-US" sz="2200" spc="-1" strike="noStrike">
                <a:solidFill>
                  <a:srgbClr val="65727b"/>
                </a:solidFill>
                <a:latin typeface="Calibri"/>
              </a:rPr>
              <a:t>: € 5,2 milhões a mais por QALY</a:t>
            </a:r>
            <a:endParaRPr b="0" lang="pt-BR" sz="2200" spc="-1" strike="noStrike">
              <a:solidFill>
                <a:srgbClr val="000000"/>
              </a:solidFill>
              <a:latin typeface="Arial"/>
            </a:endParaRPr>
          </a:p>
          <a:p>
            <a:pPr>
              <a:lnSpc>
                <a:spcPct val="100000"/>
              </a:lnSpc>
              <a:spcAft>
                <a:spcPts val="1800"/>
              </a:spcAft>
            </a:pPr>
            <a:r>
              <a:rPr b="0" lang="en-US" sz="2200" spc="-1" strike="noStrike">
                <a:solidFill>
                  <a:srgbClr val="65727b"/>
                </a:solidFill>
                <a:latin typeface="Calibri"/>
              </a:rPr>
              <a:t>- Suécia</a:t>
            </a:r>
            <a:r>
              <a:rPr b="0" lang="en-US" sz="2200" spc="-1" strike="noStrike" baseline="30000">
                <a:solidFill>
                  <a:srgbClr val="65727b"/>
                </a:solidFill>
                <a:latin typeface="Calibri"/>
              </a:rPr>
              <a:t>2</a:t>
            </a:r>
            <a:r>
              <a:rPr b="0" lang="en-US" sz="2200" spc="-1" strike="noStrike">
                <a:solidFill>
                  <a:srgbClr val="65727b"/>
                </a:solidFill>
                <a:latin typeface="Calibri"/>
              </a:rPr>
              <a:t>: US$12,7 milhões por contaminação viral evitada</a:t>
            </a:r>
            <a:endParaRPr b="0" lang="pt-BR" sz="2200" spc="-1" strike="noStrike">
              <a:solidFill>
                <a:srgbClr val="000000"/>
              </a:solidFill>
              <a:latin typeface="Arial"/>
            </a:endParaRPr>
          </a:p>
        </p:txBody>
      </p:sp>
      <p:sp>
        <p:nvSpPr>
          <p:cNvPr id="886" name="Rectangle 4"/>
          <p:cNvSpPr/>
          <p:nvPr/>
        </p:nvSpPr>
        <p:spPr>
          <a:xfrm>
            <a:off x="1494720" y="3977640"/>
            <a:ext cx="1611360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200" spc="-1" strike="noStrike">
                <a:solidFill>
                  <a:srgbClr val="7f7f7f"/>
                </a:solidFill>
                <a:latin typeface="Calibri"/>
              </a:rPr>
              <a:t>1. Borkent-Raven BA.</a:t>
            </a:r>
            <a:r>
              <a:rPr b="0" i="1" lang="pt-BR" sz="1200" spc="-1" strike="noStrike">
                <a:solidFill>
                  <a:srgbClr val="7f7f7f"/>
                </a:solidFill>
                <a:latin typeface="Calibri"/>
              </a:rPr>
              <a:t> </a:t>
            </a:r>
            <a:r>
              <a:rPr b="0" i="1" lang="en-US" sz="1200" spc="-1" strike="noStrike">
                <a:solidFill>
                  <a:srgbClr val="7f7f7f"/>
                </a:solidFill>
                <a:latin typeface="Calibri"/>
              </a:rPr>
              <a:t>Cost-effectiveness of additional blood screening tests in the Netherlands. Transfusion. 2012 Mar;52(3):478-88. doi: 10.1111/j.1537-2995.2011.03319.x..</a:t>
            </a:r>
            <a:endParaRPr b="0" lang="pt-BR" sz="1200" spc="-1" strike="noStrike">
              <a:solidFill>
                <a:srgbClr val="000000"/>
              </a:solidFill>
              <a:latin typeface="Arial"/>
            </a:endParaRPr>
          </a:p>
          <a:p>
            <a:pPr>
              <a:lnSpc>
                <a:spcPct val="100000"/>
              </a:lnSpc>
            </a:pPr>
            <a:r>
              <a:rPr b="0" i="1" lang="en-US" sz="1200" spc="-1" strike="noStrike">
                <a:solidFill>
                  <a:srgbClr val="7f7f7f"/>
                </a:solidFill>
                <a:latin typeface="Calibri"/>
              </a:rPr>
              <a:t>2. Davidson T The cost-effectiveness of introducing nucleic acid testing to test for hepatitis B, hepatitis C, and human immunodeficiency virus among blood donors in Sweden.  Transfusion. 2011 Feb;51(2):421-9. doi: 10.1111/j.1537-2995.2010.02877.x. </a:t>
            </a:r>
            <a:endParaRPr b="0" lang="pt-BR" sz="1200" spc="-1" strike="noStrike">
              <a:solidFill>
                <a:srgbClr val="000000"/>
              </a:solidFill>
              <a:latin typeface="Arial"/>
            </a:endParaRPr>
          </a:p>
        </p:txBody>
      </p:sp>
      <p:pic>
        <p:nvPicPr>
          <p:cNvPr id="887" name="Picture 5" descr=""/>
          <p:cNvPicPr/>
          <p:nvPr/>
        </p:nvPicPr>
        <p:blipFill>
          <a:blip r:embed="rId1"/>
          <a:stretch/>
        </p:blipFill>
        <p:spPr>
          <a:xfrm>
            <a:off x="10255680" y="492480"/>
            <a:ext cx="4190400" cy="3151800"/>
          </a:xfrm>
          <a:prstGeom prst="rect">
            <a:avLst/>
          </a:prstGeom>
          <a:ln w="0">
            <a:noFill/>
          </a:ln>
        </p:spPr>
      </p:pic>
      <p:sp>
        <p:nvSpPr>
          <p:cNvPr id="888"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Exemplo de Quem Já fez as Contas...</a:t>
            </a:r>
            <a:endParaRPr b="0" lang="en-US" sz="3600" spc="-1" strike="noStrike">
              <a:solidFill>
                <a:srgbClr val="202427"/>
              </a:solidFill>
              <a:latin typeface="Lato regular"/>
            </a:endParaRPr>
          </a:p>
        </p:txBody>
      </p:sp>
      <p:sp>
        <p:nvSpPr>
          <p:cNvPr id="889"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890" name="Rectangle 3"/>
          <p:cNvSpPr/>
          <p:nvPr/>
        </p:nvSpPr>
        <p:spPr>
          <a:xfrm>
            <a:off x="5613480" y="4676040"/>
            <a:ext cx="12344040" cy="111024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1800"/>
              </a:spcAft>
            </a:pPr>
            <a:r>
              <a:rPr b="0" lang="en-US" sz="3000" spc="-1" strike="noStrike">
                <a:solidFill>
                  <a:srgbClr val="002060"/>
                </a:solidFill>
                <a:latin typeface="Calibri"/>
              </a:rPr>
              <a:t>Protocolo de desmame da ventilação mecânica</a:t>
            </a:r>
            <a:endParaRPr b="0" lang="pt-BR" sz="3000" spc="-1" strike="noStrike">
              <a:solidFill>
                <a:srgbClr val="000000"/>
              </a:solidFill>
              <a:latin typeface="Arial"/>
            </a:endParaRPr>
          </a:p>
          <a:p>
            <a:pPr>
              <a:lnSpc>
                <a:spcPct val="100000"/>
              </a:lnSpc>
              <a:spcAft>
                <a:spcPts val="1800"/>
              </a:spcAft>
            </a:pPr>
            <a:r>
              <a:rPr b="0" lang="x-none" sz="2200" spc="-1" strike="noStrike">
                <a:solidFill>
                  <a:srgbClr val="65727b"/>
                </a:solidFill>
                <a:latin typeface="Calibri"/>
              </a:rPr>
              <a:t>- Reduz em 25% a duração da ventilação mecânica e em 10% a permanência na UTI</a:t>
            </a:r>
            <a:endParaRPr b="0" lang="pt-BR" sz="2200" spc="-1" strike="noStrike">
              <a:solidFill>
                <a:srgbClr val="000000"/>
              </a:solidFill>
              <a:latin typeface="Arial"/>
            </a:endParaRPr>
          </a:p>
        </p:txBody>
      </p:sp>
      <p:sp>
        <p:nvSpPr>
          <p:cNvPr id="891" name="Rectangle 4"/>
          <p:cNvSpPr/>
          <p:nvPr/>
        </p:nvSpPr>
        <p:spPr>
          <a:xfrm>
            <a:off x="1866960" y="9384480"/>
            <a:ext cx="1455372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1200" spc="-1" strike="noStrike">
                <a:solidFill>
                  <a:srgbClr val="7f7f7f"/>
                </a:solidFill>
                <a:latin typeface="Calibri"/>
              </a:rPr>
              <a:t>Blackwood B Use of weaning protocols for reducing duration of mechanical ventilation in critically ill adult patients: Cochrane systematic review and meta-analysis. BMJ. 2011 Jan 13;342:c7237. doi: 10.1136/bmj.c7237.</a:t>
            </a:r>
            <a:endParaRPr b="0" lang="pt-BR" sz="1200" spc="-1" strike="noStrike">
              <a:solidFill>
                <a:srgbClr val="000000"/>
              </a:solidFill>
              <a:latin typeface="Arial"/>
            </a:endParaRPr>
          </a:p>
        </p:txBody>
      </p:sp>
      <p:pic>
        <p:nvPicPr>
          <p:cNvPr id="892" name="Picture 5" descr=""/>
          <p:cNvPicPr/>
          <p:nvPr/>
        </p:nvPicPr>
        <p:blipFill>
          <a:blip r:embed="rId3"/>
          <a:stretch/>
        </p:blipFill>
        <p:spPr>
          <a:xfrm>
            <a:off x="7506000" y="5838120"/>
            <a:ext cx="4096440" cy="35773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aixaDeTexto 4"/>
          <p:cNvSpPr/>
          <p:nvPr/>
        </p:nvSpPr>
        <p:spPr>
          <a:xfrm>
            <a:off x="2700000" y="318960"/>
            <a:ext cx="84380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Componentes e Modelos - Sistema de Saúde</a:t>
            </a:r>
            <a:endParaRPr b="0" lang="pt-BR" sz="3600" spc="-1" strike="noStrike">
              <a:solidFill>
                <a:srgbClr val="000000"/>
              </a:solidFill>
              <a:latin typeface="Arial"/>
            </a:endParaRPr>
          </a:p>
        </p:txBody>
      </p:sp>
      <p:graphicFrame>
        <p:nvGraphicFramePr>
          <p:cNvPr id="1" name="Diagram1"/>
          <p:cNvGraphicFramePr/>
          <p:nvPr>
            <p:extLst>
              <p:ext uri="{D42A27DB-BD31-4B8C-83A1-F6EECF244321}">
                <p14:modId xmlns:p14="http://schemas.microsoft.com/office/powerpoint/2010/main" val="1380243582"/>
              </p:ext>
            </p:extLst>
          </p:nvPr>
        </p:nvGraphicFramePr>
        <p:xfrm>
          <a:off x="2699280" y="1752480"/>
          <a:ext cx="12132360" cy="7929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44" name="Gráfico 7" descr="Médico com preenchimento sólido"/>
          <p:cNvPicPr/>
          <p:nvPr/>
        </p:nvPicPr>
        <p:blipFill>
          <a:blip r:embed="rId6"/>
          <a:stretch/>
        </p:blipFill>
        <p:spPr>
          <a:xfrm>
            <a:off x="5039640" y="7662960"/>
            <a:ext cx="720720" cy="720720"/>
          </a:xfrm>
          <a:prstGeom prst="rect">
            <a:avLst/>
          </a:prstGeom>
          <a:ln w="0">
            <a:noFill/>
          </a:ln>
        </p:spPr>
      </p:pic>
      <p:pic>
        <p:nvPicPr>
          <p:cNvPr id="445" name="Gráfico 16" descr="Dinheiro com preenchimento sólido"/>
          <p:cNvPicPr/>
          <p:nvPr/>
        </p:nvPicPr>
        <p:blipFill>
          <a:blip r:embed="rId7"/>
          <a:stretch/>
        </p:blipFill>
        <p:spPr>
          <a:xfrm>
            <a:off x="5039640" y="5790600"/>
            <a:ext cx="720720" cy="720720"/>
          </a:xfrm>
          <a:prstGeom prst="rect">
            <a:avLst/>
          </a:prstGeom>
          <a:ln w="0">
            <a:noFill/>
          </a:ln>
        </p:spPr>
      </p:pic>
      <p:pic>
        <p:nvPicPr>
          <p:cNvPr id="446" name="Gráfico 18" descr="Perguntas com preenchimento sólido"/>
          <p:cNvPicPr/>
          <p:nvPr/>
        </p:nvPicPr>
        <p:blipFill>
          <a:blip r:embed="rId8"/>
          <a:stretch/>
        </p:blipFill>
        <p:spPr>
          <a:xfrm>
            <a:off x="5039640" y="3953520"/>
            <a:ext cx="720720" cy="720720"/>
          </a:xfrm>
          <a:prstGeom prst="rect">
            <a:avLst/>
          </a:prstGeom>
          <a:ln w="0">
            <a:noFill/>
          </a:ln>
        </p:spPr>
      </p:pic>
      <p:sp>
        <p:nvSpPr>
          <p:cNvPr id="447" name="Retângulo Arredondado 19"/>
          <p:cNvSpPr/>
          <p:nvPr/>
        </p:nvSpPr>
        <p:spPr>
          <a:xfrm>
            <a:off x="9720000" y="1975320"/>
            <a:ext cx="729360" cy="6918120"/>
          </a:xfrm>
          <a:prstGeom prst="roundRect">
            <a:avLst>
              <a:gd name="adj"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2700" spc="-1" strike="noStrike">
              <a:solidFill>
                <a:srgbClr val="202427"/>
              </a:solidFill>
              <a:highlight>
                <a:srgbClr val="c0e3f8"/>
              </a:highlight>
              <a:latin typeface="Lato regular"/>
            </a:endParaRPr>
          </a:p>
        </p:txBody>
      </p:sp>
      <p:sp>
        <p:nvSpPr>
          <p:cNvPr id="448" name="CaixaDeTexto 20"/>
          <p:cNvSpPr/>
          <p:nvPr/>
        </p:nvSpPr>
        <p:spPr>
          <a:xfrm rot="16200000">
            <a:off x="9041400" y="5593680"/>
            <a:ext cx="20170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65727b"/>
                </a:solidFill>
                <a:latin typeface="Calibri"/>
              </a:rPr>
              <a:t>Universalista</a:t>
            </a:r>
            <a:endParaRPr b="0" lang="pt-BR" sz="2800" spc="-1" strike="noStrike">
              <a:solidFill>
                <a:srgbClr val="000000"/>
              </a:solidFill>
              <a:latin typeface="Arial"/>
            </a:endParaRPr>
          </a:p>
        </p:txBody>
      </p:sp>
      <p:pic>
        <p:nvPicPr>
          <p:cNvPr id="449" name="Gráfico 21" descr="Globo terrestre: Américas com preenchimento sólido"/>
          <p:cNvPicPr/>
          <p:nvPr/>
        </p:nvPicPr>
        <p:blipFill>
          <a:blip r:embed="rId9"/>
          <a:stretch/>
        </p:blipFill>
        <p:spPr>
          <a:xfrm>
            <a:off x="9793800" y="1999800"/>
            <a:ext cx="645840" cy="645840"/>
          </a:xfrm>
          <a:prstGeom prst="rect">
            <a:avLst/>
          </a:prstGeom>
          <a:ln w="0">
            <a:noFill/>
          </a:ln>
        </p:spPr>
      </p:pic>
      <p:sp>
        <p:nvSpPr>
          <p:cNvPr id="450" name="Retângulo Arredondado 22"/>
          <p:cNvSpPr/>
          <p:nvPr/>
        </p:nvSpPr>
        <p:spPr>
          <a:xfrm>
            <a:off x="10986480" y="1962720"/>
            <a:ext cx="729360" cy="6918120"/>
          </a:xfrm>
          <a:prstGeom prst="roundRect">
            <a:avLst>
              <a:gd name="adj"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2700" spc="-1" strike="noStrike">
              <a:solidFill>
                <a:srgbClr val="202427"/>
              </a:solidFill>
              <a:highlight>
                <a:srgbClr val="c0e3f8"/>
              </a:highlight>
              <a:latin typeface="Lato regular"/>
            </a:endParaRPr>
          </a:p>
        </p:txBody>
      </p:sp>
      <p:sp>
        <p:nvSpPr>
          <p:cNvPr id="451" name="CaixaDeTexto 23"/>
          <p:cNvSpPr/>
          <p:nvPr/>
        </p:nvSpPr>
        <p:spPr>
          <a:xfrm rot="16200000">
            <a:off x="10320480" y="5593680"/>
            <a:ext cx="209340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65727b"/>
                </a:solidFill>
                <a:latin typeface="Calibri"/>
              </a:rPr>
              <a:t>Seguro Social</a:t>
            </a:r>
            <a:endParaRPr b="0" lang="pt-BR" sz="2800" spc="-1" strike="noStrike">
              <a:solidFill>
                <a:srgbClr val="000000"/>
              </a:solidFill>
              <a:latin typeface="Arial"/>
            </a:endParaRPr>
          </a:p>
        </p:txBody>
      </p:sp>
      <p:sp>
        <p:nvSpPr>
          <p:cNvPr id="452" name="Retângulo Arredondado 24"/>
          <p:cNvSpPr/>
          <p:nvPr/>
        </p:nvSpPr>
        <p:spPr>
          <a:xfrm>
            <a:off x="12333600" y="1962720"/>
            <a:ext cx="729360" cy="6918120"/>
          </a:xfrm>
          <a:prstGeom prst="roundRect">
            <a:avLst>
              <a:gd name="adj"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2700" spc="-1" strike="noStrike">
              <a:solidFill>
                <a:srgbClr val="202427"/>
              </a:solidFill>
              <a:highlight>
                <a:srgbClr val="c0e3f8"/>
              </a:highlight>
              <a:latin typeface="Lato regular"/>
            </a:endParaRPr>
          </a:p>
        </p:txBody>
      </p:sp>
      <p:sp>
        <p:nvSpPr>
          <p:cNvPr id="453" name="CaixaDeTexto 25"/>
          <p:cNvSpPr/>
          <p:nvPr/>
        </p:nvSpPr>
        <p:spPr>
          <a:xfrm rot="16200000">
            <a:off x="11541240" y="5593680"/>
            <a:ext cx="234648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65727b"/>
                </a:solidFill>
                <a:latin typeface="Calibri"/>
              </a:rPr>
              <a:t>Seguro Privado</a:t>
            </a:r>
            <a:endParaRPr b="0" lang="pt-BR" sz="2800" spc="-1" strike="noStrike">
              <a:solidFill>
                <a:srgbClr val="000000"/>
              </a:solidFill>
              <a:latin typeface="Arial"/>
            </a:endParaRPr>
          </a:p>
        </p:txBody>
      </p:sp>
      <p:sp>
        <p:nvSpPr>
          <p:cNvPr id="454" name="Retângulo Arredondado 26"/>
          <p:cNvSpPr/>
          <p:nvPr/>
        </p:nvSpPr>
        <p:spPr>
          <a:xfrm>
            <a:off x="13680720" y="1969200"/>
            <a:ext cx="729360" cy="6918120"/>
          </a:xfrm>
          <a:prstGeom prst="roundRect">
            <a:avLst>
              <a:gd name="adj" fmla="val 1666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pt-BR" sz="2700" spc="-1" strike="noStrike">
              <a:solidFill>
                <a:srgbClr val="202427"/>
              </a:solidFill>
              <a:highlight>
                <a:srgbClr val="c0e3f8"/>
              </a:highlight>
              <a:latin typeface="Lato regular"/>
            </a:endParaRPr>
          </a:p>
        </p:txBody>
      </p:sp>
      <p:sp>
        <p:nvSpPr>
          <p:cNvPr id="455" name="CaixaDeTexto 27"/>
          <p:cNvSpPr/>
          <p:nvPr/>
        </p:nvSpPr>
        <p:spPr>
          <a:xfrm rot="16200000">
            <a:off x="12889800" y="5600160"/>
            <a:ext cx="23432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65727b"/>
                </a:solidFill>
                <a:latin typeface="Calibri"/>
              </a:rPr>
              <a:t>Assistencialista</a:t>
            </a:r>
            <a:endParaRPr b="0" lang="pt-BR" sz="2800" spc="-1" strike="noStrike">
              <a:solidFill>
                <a:srgbClr val="000000"/>
              </a:solidFill>
              <a:latin typeface="Arial"/>
            </a:endParaRPr>
          </a:p>
        </p:txBody>
      </p:sp>
      <p:pic>
        <p:nvPicPr>
          <p:cNvPr id="456" name="Gráfico 28" descr="Figura de desenho com preenchimento sólido"/>
          <p:cNvPicPr/>
          <p:nvPr/>
        </p:nvPicPr>
        <p:blipFill>
          <a:blip r:embed="rId10"/>
          <a:stretch/>
        </p:blipFill>
        <p:spPr>
          <a:xfrm>
            <a:off x="13727160" y="1999800"/>
            <a:ext cx="645840" cy="645840"/>
          </a:xfrm>
          <a:prstGeom prst="rect">
            <a:avLst/>
          </a:prstGeom>
          <a:ln w="0">
            <a:noFill/>
          </a:ln>
        </p:spPr>
      </p:pic>
      <p:pic>
        <p:nvPicPr>
          <p:cNvPr id="457" name="Gráfico 29" descr="Fábrica com preenchimento sólido"/>
          <p:cNvPicPr/>
          <p:nvPr/>
        </p:nvPicPr>
        <p:blipFill>
          <a:blip r:embed="rId11"/>
          <a:stretch/>
        </p:blipFill>
        <p:spPr>
          <a:xfrm>
            <a:off x="12380040" y="1999800"/>
            <a:ext cx="645840" cy="645840"/>
          </a:xfrm>
          <a:prstGeom prst="rect">
            <a:avLst/>
          </a:prstGeom>
          <a:ln w="0">
            <a:noFill/>
          </a:ln>
        </p:spPr>
      </p:pic>
      <p:pic>
        <p:nvPicPr>
          <p:cNvPr id="458" name="Gráfico 30" descr="Família com menina com preenchimento sólido"/>
          <p:cNvPicPr/>
          <p:nvPr/>
        </p:nvPicPr>
        <p:blipFill>
          <a:blip r:embed="rId12"/>
          <a:stretch/>
        </p:blipFill>
        <p:spPr>
          <a:xfrm>
            <a:off x="11036160" y="1999800"/>
            <a:ext cx="645840" cy="645840"/>
          </a:xfrm>
          <a:prstGeom prst="rect">
            <a:avLst/>
          </a:prstGeom>
          <a:ln w="0">
            <a:noFill/>
          </a:ln>
        </p:spPr>
      </p:pic>
      <p:sp>
        <p:nvSpPr>
          <p:cNvPr id="459" name="CaixaDeTexto 31"/>
          <p:cNvSpPr/>
          <p:nvPr/>
        </p:nvSpPr>
        <p:spPr>
          <a:xfrm>
            <a:off x="2676240" y="2393640"/>
            <a:ext cx="2191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Componentes</a:t>
            </a:r>
            <a:endParaRPr b="0" lang="pt-BR" sz="2800" spc="-1" strike="noStrike">
              <a:solidFill>
                <a:srgbClr val="000000"/>
              </a:solidFill>
              <a:latin typeface="Arial"/>
            </a:endParaRPr>
          </a:p>
        </p:txBody>
      </p:sp>
      <p:sp>
        <p:nvSpPr>
          <p:cNvPr id="460" name="CaixaDeTexto 32"/>
          <p:cNvSpPr/>
          <p:nvPr/>
        </p:nvSpPr>
        <p:spPr>
          <a:xfrm>
            <a:off x="11360520" y="1362600"/>
            <a:ext cx="14414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chemeClr val="accent3">
                    <a:lumMod val="50000"/>
                  </a:schemeClr>
                </a:solidFill>
                <a:latin typeface="Calibri"/>
              </a:rPr>
              <a:t>Modelos</a:t>
            </a:r>
            <a:endParaRPr b="0" lang="pt-BR" sz="2800" spc="-1" strike="noStrike">
              <a:solidFill>
                <a:srgbClr val="000000"/>
              </a:solidFill>
              <a:latin typeface="Arial"/>
            </a:endParaRPr>
          </a:p>
        </p:txBody>
      </p:sp>
      <p:pic>
        <p:nvPicPr>
          <p:cNvPr id="461" name="Picture 2" descr="Drapeau Allemagne"/>
          <p:cNvPicPr/>
          <p:nvPr/>
        </p:nvPicPr>
        <p:blipFill>
          <a:blip r:embed="rId13"/>
          <a:stretch/>
        </p:blipFill>
        <p:spPr>
          <a:xfrm>
            <a:off x="11007720" y="9005760"/>
            <a:ext cx="771480" cy="522720"/>
          </a:xfrm>
          <a:prstGeom prst="rect">
            <a:avLst/>
          </a:prstGeom>
          <a:ln w="0">
            <a:noFill/>
          </a:ln>
          <a:effectLst>
            <a:outerShdw algn="tl" blurRad="190440" rotWithShape="0">
              <a:srgbClr val="000000">
                <a:alpha val="70000"/>
              </a:srgbClr>
            </a:outerShdw>
          </a:effectLst>
        </p:spPr>
      </p:pic>
      <p:sp>
        <p:nvSpPr>
          <p:cNvPr id="462" name="CaixaDeTexto 34"/>
          <p:cNvSpPr/>
          <p:nvPr/>
        </p:nvSpPr>
        <p:spPr>
          <a:xfrm>
            <a:off x="10910520" y="9612000"/>
            <a:ext cx="9126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Alemanha</a:t>
            </a:r>
            <a:endParaRPr b="0" lang="pt-BR" sz="1400" spc="-1" strike="noStrike">
              <a:solidFill>
                <a:srgbClr val="000000"/>
              </a:solidFill>
              <a:latin typeface="Arial"/>
            </a:endParaRPr>
          </a:p>
        </p:txBody>
      </p:sp>
      <p:sp>
        <p:nvSpPr>
          <p:cNvPr id="463" name="CaixaDeTexto 37"/>
          <p:cNvSpPr/>
          <p:nvPr/>
        </p:nvSpPr>
        <p:spPr>
          <a:xfrm>
            <a:off x="12429000" y="9612000"/>
            <a:ext cx="48132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EUA</a:t>
            </a:r>
            <a:endParaRPr b="0" lang="pt-BR" sz="1400" spc="-1" strike="noStrike">
              <a:solidFill>
                <a:srgbClr val="000000"/>
              </a:solidFill>
              <a:latin typeface="Arial"/>
            </a:endParaRPr>
          </a:p>
        </p:txBody>
      </p:sp>
      <p:sp>
        <p:nvSpPr>
          <p:cNvPr id="464" name="CaixaDeTexto 38"/>
          <p:cNvSpPr/>
          <p:nvPr/>
        </p:nvSpPr>
        <p:spPr>
          <a:xfrm>
            <a:off x="9744120" y="9612000"/>
            <a:ext cx="57420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Brasil</a:t>
            </a:r>
            <a:endParaRPr b="0" lang="pt-BR" sz="1400" spc="-1" strike="noStrike">
              <a:solidFill>
                <a:srgbClr val="000000"/>
              </a:solidFill>
              <a:latin typeface="Arial"/>
            </a:endParaRPr>
          </a:p>
        </p:txBody>
      </p:sp>
      <p:sp>
        <p:nvSpPr>
          <p:cNvPr id="465" name="CaixaDeTexto 39"/>
          <p:cNvSpPr/>
          <p:nvPr/>
        </p:nvSpPr>
        <p:spPr>
          <a:xfrm>
            <a:off x="13717080" y="9612000"/>
            <a:ext cx="55764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1400" spc="-1" strike="noStrike">
                <a:solidFill>
                  <a:schemeClr val="accent3">
                    <a:lumMod val="50000"/>
                  </a:schemeClr>
                </a:solidFill>
                <a:latin typeface="Calibri"/>
              </a:rPr>
              <a:t>Suiça</a:t>
            </a:r>
            <a:endParaRPr b="0" lang="pt-BR" sz="1400" spc="-1" strike="noStrike">
              <a:solidFill>
                <a:srgbClr val="000000"/>
              </a:solidFill>
              <a:latin typeface="Arial"/>
            </a:endParaRPr>
          </a:p>
        </p:txBody>
      </p:sp>
      <p:pic>
        <p:nvPicPr>
          <p:cNvPr id="466" name="Picture 4" descr="Drapeau Brésil"/>
          <p:cNvPicPr/>
          <p:nvPr/>
        </p:nvPicPr>
        <p:blipFill>
          <a:blip r:embed="rId14"/>
          <a:stretch/>
        </p:blipFill>
        <p:spPr>
          <a:xfrm>
            <a:off x="9683280" y="9005760"/>
            <a:ext cx="796680" cy="535320"/>
          </a:xfrm>
          <a:prstGeom prst="rect">
            <a:avLst/>
          </a:prstGeom>
          <a:ln w="0">
            <a:noFill/>
          </a:ln>
          <a:effectLst>
            <a:outerShdw algn="tl" blurRad="190440" rotWithShape="0">
              <a:srgbClr val="000000">
                <a:alpha val="70000"/>
              </a:srgbClr>
            </a:outerShdw>
          </a:effectLst>
        </p:spPr>
      </p:pic>
      <p:pic>
        <p:nvPicPr>
          <p:cNvPr id="467" name="Picture 6" descr="Drapeau États-Unis"/>
          <p:cNvPicPr/>
          <p:nvPr/>
        </p:nvPicPr>
        <p:blipFill>
          <a:blip r:embed="rId15"/>
          <a:stretch/>
        </p:blipFill>
        <p:spPr>
          <a:xfrm>
            <a:off x="12312720" y="9005760"/>
            <a:ext cx="771480" cy="522720"/>
          </a:xfrm>
          <a:prstGeom prst="rect">
            <a:avLst/>
          </a:prstGeom>
          <a:ln w="0">
            <a:noFill/>
          </a:ln>
          <a:effectLst>
            <a:outerShdw algn="tl" blurRad="190440" rotWithShape="0">
              <a:srgbClr val="000000">
                <a:alpha val="70000"/>
              </a:srgbClr>
            </a:outerShdw>
          </a:effectLst>
        </p:spPr>
      </p:pic>
      <p:pic>
        <p:nvPicPr>
          <p:cNvPr id="468" name="Picture 24" descr="Bandeira do Suiça 22x32cm - Banderminas - Bandeiras - Magazine Luiza"/>
          <p:cNvPicPr/>
          <p:nvPr/>
        </p:nvPicPr>
        <p:blipFill>
          <a:blip r:embed="rId16"/>
          <a:stretch/>
        </p:blipFill>
        <p:spPr>
          <a:xfrm>
            <a:off x="13659840" y="9007200"/>
            <a:ext cx="771480" cy="541080"/>
          </a:xfrm>
          <a:prstGeom prst="rect">
            <a:avLst/>
          </a:prstGeom>
          <a:ln w="0">
            <a:noFill/>
          </a:ln>
          <a:effectLst>
            <a:outerShdw algn="tl" blurRad="190440" rotWithShape="0">
              <a:srgbClr val="000000">
                <a:alpha val="70000"/>
              </a:srgbClr>
            </a:outerShdw>
          </a:effectLst>
        </p:spPr>
      </p:pic>
      <p:sp>
        <p:nvSpPr>
          <p:cNvPr id="469" name="Retângulo 1">
            <a:hlinkClick r:id="rId17"/>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470" name="CaixaDeTexto 2"/>
          <p:cNvSpPr/>
          <p:nvPr/>
        </p:nvSpPr>
        <p:spPr>
          <a:xfrm>
            <a:off x="2554560" y="8496000"/>
            <a:ext cx="305532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200" spc="-1" strike="noStrike">
                <a:solidFill>
                  <a:srgbClr val="65727b"/>
                </a:solidFill>
                <a:latin typeface="Lato regular"/>
              </a:rPr>
              <a:t>Fonte: Prof. Fernando Fernandes, Set/2020</a:t>
            </a:r>
            <a:endParaRPr b="0" lang="pt-B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3" name="Picture 5" descr=""/>
          <p:cNvPicPr/>
          <p:nvPr/>
        </p:nvPicPr>
        <p:blipFill>
          <a:blip r:embed="rId1"/>
          <a:stretch/>
        </p:blipFill>
        <p:spPr>
          <a:xfrm flipH="1">
            <a:off x="11659680" y="5593320"/>
            <a:ext cx="3672000" cy="4156920"/>
          </a:xfrm>
          <a:prstGeom prst="rect">
            <a:avLst/>
          </a:prstGeom>
          <a:ln w="0">
            <a:noFill/>
          </a:ln>
        </p:spPr>
      </p:pic>
      <p:pic>
        <p:nvPicPr>
          <p:cNvPr id="894" name="Picture 7" descr=""/>
          <p:cNvPicPr/>
          <p:nvPr/>
        </p:nvPicPr>
        <p:blipFill>
          <a:blip r:embed="rId2"/>
          <a:stretch/>
        </p:blipFill>
        <p:spPr>
          <a:xfrm>
            <a:off x="9776520" y="875520"/>
            <a:ext cx="5523840" cy="3834720"/>
          </a:xfrm>
          <a:prstGeom prst="rect">
            <a:avLst/>
          </a:prstGeom>
          <a:ln w="0">
            <a:noFill/>
          </a:ln>
        </p:spPr>
      </p:pic>
      <p:sp>
        <p:nvSpPr>
          <p:cNvPr id="895" name="Rectangle 3"/>
          <p:cNvSpPr/>
          <p:nvPr/>
        </p:nvSpPr>
        <p:spPr>
          <a:xfrm>
            <a:off x="2061720" y="1006560"/>
            <a:ext cx="15634080" cy="438588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1800"/>
              </a:spcAft>
            </a:pPr>
            <a:r>
              <a:rPr b="0" lang="en-US" sz="3000" spc="-1" strike="noStrike">
                <a:solidFill>
                  <a:srgbClr val="002060"/>
                </a:solidFill>
                <a:latin typeface="Calibri"/>
              </a:rPr>
              <a:t>Nutrição enteral em pacientes críticos</a:t>
            </a:r>
            <a:endParaRPr b="0" lang="pt-BR" sz="3000" spc="-1" strike="noStrike">
              <a:solidFill>
                <a:srgbClr val="000000"/>
              </a:solidFill>
              <a:latin typeface="Arial"/>
            </a:endParaRPr>
          </a:p>
          <a:p>
            <a:pPr>
              <a:lnSpc>
                <a:spcPct val="100000"/>
              </a:lnSpc>
              <a:spcAft>
                <a:spcPts val="1800"/>
              </a:spcAft>
            </a:pPr>
            <a:endParaRPr b="0" lang="pt-BR" sz="3000" spc="-1" strike="noStrike">
              <a:solidFill>
                <a:srgbClr val="000000"/>
              </a:solidFill>
              <a:latin typeface="Arial"/>
            </a:endParaRPr>
          </a:p>
          <a:p>
            <a:pPr>
              <a:lnSpc>
                <a:spcPct val="100000"/>
              </a:lnSpc>
              <a:spcAft>
                <a:spcPts val="1800"/>
              </a:spcAft>
            </a:pPr>
            <a:r>
              <a:rPr b="0" lang="x-none" sz="2200" spc="-1" strike="noStrike">
                <a:solidFill>
                  <a:srgbClr val="65727b"/>
                </a:solidFill>
                <a:latin typeface="Calibri"/>
              </a:rPr>
              <a:t>- Reduz os riscos de: infecção e complicações graves</a:t>
            </a:r>
            <a:endParaRPr b="0" lang="pt-BR" sz="2200" spc="-1" strike="noStrike">
              <a:solidFill>
                <a:srgbClr val="000000"/>
              </a:solidFill>
              <a:latin typeface="Arial"/>
            </a:endParaRPr>
          </a:p>
          <a:p>
            <a:pPr>
              <a:lnSpc>
                <a:spcPct val="100000"/>
              </a:lnSpc>
              <a:spcAft>
                <a:spcPts val="1800"/>
              </a:spcAft>
            </a:pPr>
            <a:r>
              <a:rPr b="0" lang="x-none" sz="2200" spc="-1" strike="noStrike">
                <a:solidFill>
                  <a:srgbClr val="65727b"/>
                </a:solidFill>
                <a:latin typeface="Calibri"/>
              </a:rPr>
              <a:t>	</a:t>
            </a:r>
            <a:r>
              <a:rPr b="0" lang="x-none" sz="2200" spc="-1" strike="noStrike">
                <a:solidFill>
                  <a:srgbClr val="65727b"/>
                </a:solidFill>
                <a:latin typeface="Calibri"/>
              </a:rPr>
              <a:t>- (-) US$1.500/paciente</a:t>
            </a:r>
            <a:endParaRPr b="0" lang="pt-BR" sz="2200" spc="-1" strike="noStrike">
              <a:solidFill>
                <a:srgbClr val="000000"/>
              </a:solidFill>
              <a:latin typeface="Arial"/>
            </a:endParaRPr>
          </a:p>
          <a:p>
            <a:pPr>
              <a:lnSpc>
                <a:spcPct val="100000"/>
              </a:lnSpc>
              <a:spcAft>
                <a:spcPts val="1800"/>
              </a:spcAft>
            </a:pPr>
            <a:r>
              <a:rPr b="0" lang="en-US" sz="2200" spc="-1" strike="noStrike">
                <a:solidFill>
                  <a:srgbClr val="65727b"/>
                </a:solidFill>
                <a:latin typeface="Calibri"/>
              </a:rPr>
              <a:t>- Reduz tempo de internação total, tempo em UTI</a:t>
            </a:r>
            <a:endParaRPr b="0" lang="pt-BR" sz="2200" spc="-1" strike="noStrike">
              <a:solidFill>
                <a:srgbClr val="000000"/>
              </a:solidFill>
              <a:latin typeface="Arial"/>
            </a:endParaRPr>
          </a:p>
          <a:p>
            <a:pPr>
              <a:lnSpc>
                <a:spcPct val="100000"/>
              </a:lnSpc>
              <a:spcAft>
                <a:spcPts val="1800"/>
              </a:spcAft>
            </a:pPr>
            <a:r>
              <a:rPr b="0" lang="en-US" sz="2200" spc="-1" strike="noStrike">
                <a:solidFill>
                  <a:srgbClr val="65727b"/>
                </a:solidFill>
                <a:latin typeface="Calibri"/>
              </a:rPr>
              <a:t>	</a:t>
            </a:r>
            <a:r>
              <a:rPr b="0" lang="en-US" sz="2200" spc="-1" strike="noStrike">
                <a:solidFill>
                  <a:srgbClr val="65727b"/>
                </a:solidFill>
                <a:latin typeface="Calibri"/>
              </a:rPr>
              <a:t>- (-) US$2.500/paciente </a:t>
            </a:r>
            <a:endParaRPr b="0" lang="pt-BR" sz="2200" spc="-1" strike="noStrike">
              <a:solidFill>
                <a:srgbClr val="000000"/>
              </a:solidFill>
              <a:latin typeface="Arial"/>
            </a:endParaRPr>
          </a:p>
          <a:p>
            <a:pPr>
              <a:lnSpc>
                <a:spcPct val="100000"/>
              </a:lnSpc>
              <a:spcAft>
                <a:spcPts val="1800"/>
              </a:spcAft>
            </a:pPr>
            <a:r>
              <a:rPr b="0" lang="en-US" sz="2200" spc="-1" strike="noStrike">
                <a:solidFill>
                  <a:srgbClr val="65727b"/>
                </a:solidFill>
                <a:latin typeface="Calibri"/>
              </a:rPr>
              <a:t>- Considerando que pelo menos 10% dos pacientes poderia ter a nutrição parenteral trocada por enteral, teríamos a economia potencial para o sistema norte americano de US$92 milhões/ano</a:t>
            </a:r>
            <a:endParaRPr b="0" lang="pt-BR" sz="2200" spc="-1" strike="noStrike">
              <a:solidFill>
                <a:srgbClr val="000000"/>
              </a:solidFill>
              <a:latin typeface="Arial"/>
            </a:endParaRPr>
          </a:p>
        </p:txBody>
      </p:sp>
      <p:sp>
        <p:nvSpPr>
          <p:cNvPr id="896" name="Rectangle 4"/>
          <p:cNvSpPr/>
          <p:nvPr/>
        </p:nvSpPr>
        <p:spPr>
          <a:xfrm>
            <a:off x="12538800" y="3837600"/>
            <a:ext cx="5215320" cy="45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US" sz="1200" spc="-1" strike="noStrike">
                <a:solidFill>
                  <a:srgbClr val="202427"/>
                </a:solidFill>
                <a:latin typeface="Calibri"/>
              </a:rPr>
              <a:t>Cangelosi MJ A clinical and economic evaluation of enteral nutrition. Curr Med Res Opin. 2011 Feb;27(2):413-22. doi: 10.1185/03007995.2010.545816. </a:t>
            </a:r>
            <a:endParaRPr b="0" lang="pt-BR" sz="1200" spc="-1" strike="noStrike">
              <a:solidFill>
                <a:srgbClr val="000000"/>
              </a:solidFill>
              <a:latin typeface="Arial"/>
            </a:endParaRPr>
          </a:p>
        </p:txBody>
      </p:sp>
      <p:sp>
        <p:nvSpPr>
          <p:cNvPr id="897"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Como Aplicar na Realidade Prática?</a:t>
            </a:r>
            <a:endParaRPr b="0" lang="en-US" sz="3600" spc="-1" strike="noStrike">
              <a:solidFill>
                <a:srgbClr val="202427"/>
              </a:solidFill>
              <a:latin typeface="Lato regular"/>
            </a:endParaRPr>
          </a:p>
        </p:txBody>
      </p:sp>
      <p:sp>
        <p:nvSpPr>
          <p:cNvPr id="898" name="Retângulo 1">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899" name="Rectangle 3"/>
          <p:cNvSpPr/>
          <p:nvPr/>
        </p:nvSpPr>
        <p:spPr>
          <a:xfrm>
            <a:off x="2061720" y="6155280"/>
            <a:ext cx="11994480" cy="336528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1800"/>
              </a:spcAft>
            </a:pPr>
            <a:r>
              <a:rPr b="0" lang="en-US" sz="3000" spc="-1" strike="noStrike">
                <a:solidFill>
                  <a:srgbClr val="002060"/>
                </a:solidFill>
                <a:latin typeface="Calibri"/>
              </a:rPr>
              <a:t>Outros usos possíveis</a:t>
            </a:r>
            <a:endParaRPr b="0" lang="pt-BR" sz="3000" spc="-1" strike="noStrike">
              <a:solidFill>
                <a:srgbClr val="000000"/>
              </a:solidFill>
              <a:latin typeface="Arial"/>
            </a:endParaRPr>
          </a:p>
          <a:p>
            <a:pPr>
              <a:lnSpc>
                <a:spcPct val="100000"/>
              </a:lnSpc>
              <a:spcAft>
                <a:spcPts val="1800"/>
              </a:spcAft>
            </a:pPr>
            <a:r>
              <a:rPr b="0" lang="x-none" sz="2200" spc="-1" strike="noStrike">
                <a:solidFill>
                  <a:srgbClr val="65727b"/>
                </a:solidFill>
                <a:latin typeface="Calibri"/>
              </a:rPr>
              <a:t>- Planejamento da compra de equipamentos médicos, órteses, próteses e materiais especiais</a:t>
            </a:r>
            <a:endParaRPr b="0" lang="pt-BR" sz="2200" spc="-1" strike="noStrike">
              <a:solidFill>
                <a:srgbClr val="000000"/>
              </a:solidFill>
              <a:latin typeface="Arial"/>
            </a:endParaRPr>
          </a:p>
          <a:p>
            <a:pPr>
              <a:lnSpc>
                <a:spcPct val="100000"/>
              </a:lnSpc>
              <a:spcAft>
                <a:spcPts val="1800"/>
              </a:spcAft>
            </a:pPr>
            <a:r>
              <a:rPr b="0" lang="en-US" sz="2200" spc="-1" strike="noStrike">
                <a:solidFill>
                  <a:srgbClr val="65727b"/>
                </a:solidFill>
                <a:latin typeface="Calibri"/>
              </a:rPr>
              <a:t>- Elaboração da listagem de medicamentos padrão</a:t>
            </a:r>
            <a:endParaRPr b="0" lang="pt-BR" sz="2200" spc="-1" strike="noStrike">
              <a:solidFill>
                <a:srgbClr val="000000"/>
              </a:solidFill>
              <a:latin typeface="Arial"/>
            </a:endParaRPr>
          </a:p>
          <a:p>
            <a:pPr>
              <a:lnSpc>
                <a:spcPct val="100000"/>
              </a:lnSpc>
              <a:spcAft>
                <a:spcPts val="1800"/>
              </a:spcAft>
            </a:pPr>
            <a:r>
              <a:rPr b="0" lang="en-US" sz="2200" spc="-1" strike="noStrike">
                <a:solidFill>
                  <a:srgbClr val="65727b"/>
                </a:solidFill>
                <a:latin typeface="Calibri"/>
              </a:rPr>
              <a:t>- Otimização do controle de infecção hospitalar</a:t>
            </a:r>
            <a:endParaRPr b="0" lang="pt-BR" sz="2200" spc="-1" strike="noStrike">
              <a:solidFill>
                <a:srgbClr val="000000"/>
              </a:solidFill>
              <a:latin typeface="Arial"/>
            </a:endParaRPr>
          </a:p>
          <a:p>
            <a:pPr>
              <a:lnSpc>
                <a:spcPct val="100000"/>
              </a:lnSpc>
              <a:spcAft>
                <a:spcPts val="1800"/>
              </a:spcAft>
            </a:pPr>
            <a:r>
              <a:rPr b="0" lang="en-US" sz="2200" spc="-1" strike="noStrike">
                <a:solidFill>
                  <a:srgbClr val="65727b"/>
                </a:solidFill>
                <a:latin typeface="Calibri"/>
              </a:rPr>
              <a:t>- Planejamento de protocolos e diretrizes clínicas baseadas em evidências</a:t>
            </a:r>
            <a:endParaRPr b="0" lang="pt-BR" sz="2200" spc="-1" strike="noStrike">
              <a:solidFill>
                <a:srgbClr val="000000"/>
              </a:solidFill>
              <a:latin typeface="Arial"/>
            </a:endParaRPr>
          </a:p>
          <a:p>
            <a:pPr>
              <a:lnSpc>
                <a:spcPct val="100000"/>
              </a:lnSpc>
              <a:spcAft>
                <a:spcPts val="1800"/>
              </a:spcAft>
            </a:pPr>
            <a:r>
              <a:rPr b="0" lang="en-US" sz="2200" spc="-1" strike="noStrike">
                <a:solidFill>
                  <a:srgbClr val="65727b"/>
                </a:solidFill>
                <a:latin typeface="Calibri"/>
              </a:rPr>
              <a:t>- Planejamento do mix de casos/procedimentos ideal</a:t>
            </a:r>
            <a:endParaRPr b="0" lang="pt-BR" sz="22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Título 1"/>
          <p:cNvSpPr/>
          <p:nvPr/>
        </p:nvSpPr>
        <p:spPr>
          <a:xfrm>
            <a:off x="2987280" y="282960"/>
            <a:ext cx="12344040" cy="1079640"/>
          </a:xfrm>
          <a:prstGeom prst="rect">
            <a:avLst/>
          </a:prstGeom>
          <a:noFill/>
          <a:ln w="0">
            <a:noFill/>
          </a:ln>
        </p:spPr>
        <p:style>
          <a:lnRef idx="0"/>
          <a:fillRef idx="0"/>
          <a:effectRef idx="0"/>
          <a:fontRef idx="minor"/>
        </p:style>
        <p:txBody>
          <a:bodyPr lIns="90000" rIns="90000" tIns="45000" bIns="45000" anchor="t">
            <a:normAutofit/>
          </a:bodyPr>
          <a:p>
            <a:pPr>
              <a:lnSpc>
                <a:spcPct val="100000"/>
              </a:lnSpc>
            </a:pPr>
            <a:r>
              <a:rPr b="0" lang="pt-BR" sz="3600" spc="-1" strike="noStrike">
                <a:solidFill>
                  <a:srgbClr val="00213a"/>
                </a:solidFill>
                <a:latin typeface="Calibri"/>
              </a:rPr>
              <a:t>Conflitos de Interesse</a:t>
            </a:r>
            <a:endParaRPr b="0" lang="pt-BR" sz="3600" spc="-1" strike="noStrike">
              <a:solidFill>
                <a:srgbClr val="000000"/>
              </a:solidFill>
              <a:latin typeface="Arial"/>
            </a:endParaRPr>
          </a:p>
        </p:txBody>
      </p:sp>
      <p:sp>
        <p:nvSpPr>
          <p:cNvPr id="901" name="CaixaDeTexto 2"/>
          <p:cNvSpPr/>
          <p:nvPr/>
        </p:nvSpPr>
        <p:spPr>
          <a:xfrm>
            <a:off x="2987280" y="1387800"/>
            <a:ext cx="12097080" cy="7770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400" spc="-1" strike="noStrike">
                <a:solidFill>
                  <a:srgbClr val="65727b"/>
                </a:solidFill>
                <a:latin typeface="Söhne"/>
              </a:rPr>
              <a:t>Os conflitos de interesse na medicina são situações em que os interesses pessoais, financeiros, profissionais ou institucionais de um profissional de saúde ou organização podem influenciar de maneira inadequada a tomada de decisões clínicas ou a conduta ética</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r>
              <a:rPr b="0" lang="pt-BR" sz="2400" spc="-1" strike="noStrike" u="sng">
                <a:solidFill>
                  <a:srgbClr val="65727b"/>
                </a:solidFill>
                <a:uFillTx/>
                <a:latin typeface="Söhne"/>
              </a:rPr>
              <a:t>Exemplos</a:t>
            </a:r>
            <a:r>
              <a:rPr b="0" lang="pt-BR" sz="2400" spc="-1" strike="noStrike">
                <a:solidFill>
                  <a:srgbClr val="65727b"/>
                </a:solidFill>
                <a:latin typeface="Söhne"/>
              </a:rPr>
              <a:t>:</a:t>
            </a:r>
            <a:endParaRPr b="0" lang="pt-BR" sz="2400" spc="-1" strike="noStrike">
              <a:solidFill>
                <a:srgbClr val="000000"/>
              </a:solidFill>
              <a:latin typeface="Arial"/>
            </a:endParaRPr>
          </a:p>
          <a:p>
            <a:pPr lvl="1" marL="685800" indent="-216000">
              <a:lnSpc>
                <a:spcPct val="100000"/>
              </a:lnSpc>
              <a:buClr>
                <a:srgbClr val="65727b"/>
              </a:buClr>
              <a:buFont typeface="Montserrat Bold"/>
              <a:buAutoNum type="arabicPeriod"/>
            </a:pPr>
            <a:r>
              <a:rPr b="0" lang="pt-BR" sz="2400" spc="-1" strike="noStrike">
                <a:solidFill>
                  <a:srgbClr val="65727b"/>
                </a:solidFill>
                <a:latin typeface="Söhne"/>
              </a:rPr>
              <a:t>Relacionamento com a indústria farmacêutica</a:t>
            </a:r>
            <a:endParaRPr b="0" lang="pt-BR" sz="2400" spc="-1" strike="noStrike">
              <a:solidFill>
                <a:srgbClr val="000000"/>
              </a:solidFill>
              <a:latin typeface="Arial"/>
            </a:endParaRPr>
          </a:p>
          <a:p>
            <a:pPr lvl="1" marL="685800" indent="-216000">
              <a:lnSpc>
                <a:spcPct val="100000"/>
              </a:lnSpc>
              <a:buClr>
                <a:srgbClr val="65727b"/>
              </a:buClr>
              <a:buFont typeface="Montserrat Bold"/>
              <a:buAutoNum type="arabicPeriod"/>
            </a:pPr>
            <a:r>
              <a:rPr b="0" lang="pt-BR" sz="2400" spc="-1" strike="noStrike">
                <a:solidFill>
                  <a:srgbClr val="65727b"/>
                </a:solidFill>
                <a:latin typeface="Söhne"/>
              </a:rPr>
              <a:t>Vínculos institucionais</a:t>
            </a:r>
            <a:endParaRPr b="0" lang="pt-BR" sz="2400" spc="-1" strike="noStrike">
              <a:solidFill>
                <a:srgbClr val="000000"/>
              </a:solidFill>
              <a:latin typeface="Arial"/>
            </a:endParaRPr>
          </a:p>
          <a:p>
            <a:pPr lvl="1" marL="685800" indent="-216000">
              <a:lnSpc>
                <a:spcPct val="100000"/>
              </a:lnSpc>
              <a:buClr>
                <a:srgbClr val="65727b"/>
              </a:buClr>
              <a:buFont typeface="Montserrat Bold"/>
              <a:buAutoNum type="arabicPeriod"/>
            </a:pPr>
            <a:r>
              <a:rPr b="0" lang="pt-BR" sz="2400" spc="-1" strike="noStrike">
                <a:solidFill>
                  <a:srgbClr val="65727b"/>
                </a:solidFill>
                <a:latin typeface="Söhne"/>
              </a:rPr>
              <a:t>Publicações científicas</a:t>
            </a:r>
            <a:endParaRPr b="0" lang="pt-BR" sz="2400" spc="-1" strike="noStrike">
              <a:solidFill>
                <a:srgbClr val="000000"/>
              </a:solidFill>
              <a:latin typeface="Arial"/>
            </a:endParaRPr>
          </a:p>
          <a:p>
            <a:pPr lvl="1" marL="685800" indent="-216000">
              <a:lnSpc>
                <a:spcPct val="100000"/>
              </a:lnSpc>
              <a:buClr>
                <a:srgbClr val="65727b"/>
              </a:buClr>
              <a:buFont typeface="Montserrat Bold"/>
              <a:buAutoNum type="arabicPeriod"/>
            </a:pPr>
            <a:r>
              <a:rPr b="0" lang="pt-BR" sz="2400" spc="-1" strike="noStrike">
                <a:solidFill>
                  <a:srgbClr val="65727b"/>
                </a:solidFill>
                <a:latin typeface="Söhne"/>
              </a:rPr>
              <a:t>Conflitos de interesse em entidades reguladoras</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r>
              <a:rPr b="0" lang="pt-BR" sz="2400" spc="-1" strike="noStrike" u="sng">
                <a:solidFill>
                  <a:srgbClr val="65727b"/>
                </a:solidFill>
                <a:uFillTx/>
                <a:latin typeface="Söhne"/>
              </a:rPr>
              <a:t>Lidar com os conflitos de interesse:</a:t>
            </a:r>
            <a:endParaRPr b="0" lang="pt-BR" sz="2400" spc="-1" strike="noStrike">
              <a:solidFill>
                <a:srgbClr val="000000"/>
              </a:solidFill>
              <a:latin typeface="Arial"/>
            </a:endParaRPr>
          </a:p>
          <a:p>
            <a:pPr marL="257040" indent="-257040">
              <a:lnSpc>
                <a:spcPct val="100000"/>
              </a:lnSpc>
              <a:buClr>
                <a:srgbClr val="65727b"/>
              </a:buClr>
              <a:buFont typeface="Arial"/>
              <a:buChar char="•"/>
            </a:pPr>
            <a:r>
              <a:rPr b="0" lang="pt-BR" sz="2400" spc="-1" strike="noStrike">
                <a:solidFill>
                  <a:srgbClr val="65727b"/>
                </a:solidFill>
                <a:latin typeface="Söhne"/>
              </a:rPr>
              <a:t>divulgação pública dos potenciais conflitos de interesse</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marL="257040" indent="-257040">
              <a:lnSpc>
                <a:spcPct val="100000"/>
              </a:lnSpc>
              <a:buClr>
                <a:srgbClr val="65727b"/>
              </a:buClr>
              <a:buFont typeface="Arial"/>
              <a:buChar char="•"/>
            </a:pPr>
            <a:r>
              <a:rPr b="0" lang="pt-BR" sz="2400" spc="-1" strike="noStrike">
                <a:solidFill>
                  <a:srgbClr val="65727b"/>
                </a:solidFill>
                <a:latin typeface="Söhne"/>
              </a:rPr>
              <a:t>implementação de políticas claras e rigorosas para lidar com essas situações</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marL="257040" indent="-257040">
              <a:lnSpc>
                <a:spcPct val="100000"/>
              </a:lnSpc>
              <a:buClr>
                <a:srgbClr val="65727b"/>
              </a:buClr>
              <a:buFont typeface="Arial"/>
              <a:buChar char="•"/>
            </a:pPr>
            <a:r>
              <a:rPr b="0" lang="pt-BR" sz="2400" spc="-1" strike="noStrike">
                <a:solidFill>
                  <a:srgbClr val="65727b"/>
                </a:solidFill>
                <a:latin typeface="Söhne"/>
              </a:rPr>
              <a:t>promoção de educação e conscientização sobre ética médica</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marL="257040" indent="-257040">
              <a:lnSpc>
                <a:spcPct val="100000"/>
              </a:lnSpc>
              <a:buClr>
                <a:srgbClr val="65727b"/>
              </a:buClr>
              <a:buFont typeface="Arial"/>
              <a:buChar char="•"/>
            </a:pPr>
            <a:r>
              <a:rPr b="0" lang="pt-BR" sz="2400" spc="-1" strike="noStrike">
                <a:solidFill>
                  <a:srgbClr val="65727b"/>
                </a:solidFill>
                <a:latin typeface="Söhne"/>
              </a:rPr>
              <a:t>Diretrizes e regulamentações que orientem a conduta dos profissionais de saúde</a:t>
            </a:r>
            <a:endParaRPr b="0" lang="pt-BR" sz="2400" spc="-1" strike="noStrike">
              <a:solidFill>
                <a:srgbClr val="000000"/>
              </a:solidFill>
              <a:latin typeface="Arial"/>
            </a:endParaRPr>
          </a:p>
        </p:txBody>
      </p:sp>
      <p:pic>
        <p:nvPicPr>
          <p:cNvPr id="902" name="Imagem 6" descr="Imagem em preto e branco de homem em pé&#10;&#10;Descrição gerada automaticamente com confiança baixa"/>
          <p:cNvPicPr/>
          <p:nvPr/>
        </p:nvPicPr>
        <p:blipFill>
          <a:blip r:embed="rId1"/>
          <a:stretch/>
        </p:blipFill>
        <p:spPr>
          <a:xfrm>
            <a:off x="11304360" y="2875320"/>
            <a:ext cx="3620160" cy="3663000"/>
          </a:xfrm>
          <a:prstGeom prst="rect">
            <a:avLst/>
          </a:prstGeom>
          <a:ln w="0">
            <a:noFill/>
          </a:ln>
          <a:effectLst>
            <a:outerShdw algn="tl" blurRad="291960" dir="2700000" dist="139498" rotWithShape="0">
              <a:srgbClr val="333333">
                <a:alpha val="65000"/>
              </a:srgbClr>
            </a:outerShdw>
          </a:effectLst>
        </p:spPr>
      </p:pic>
      <p:sp>
        <p:nvSpPr>
          <p:cNvPr id="903"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Título 1"/>
          <p:cNvSpPr/>
          <p:nvPr/>
        </p:nvSpPr>
        <p:spPr>
          <a:xfrm>
            <a:off x="2987280" y="282960"/>
            <a:ext cx="12344040" cy="1079640"/>
          </a:xfrm>
          <a:prstGeom prst="rect">
            <a:avLst/>
          </a:prstGeom>
          <a:noFill/>
          <a:ln w="0">
            <a:noFill/>
          </a:ln>
        </p:spPr>
        <p:style>
          <a:lnRef idx="0"/>
          <a:fillRef idx="0"/>
          <a:effectRef idx="0"/>
          <a:fontRef idx="minor"/>
        </p:style>
        <p:txBody>
          <a:bodyPr lIns="90000" rIns="90000" tIns="45000" bIns="45000" anchor="t">
            <a:normAutofit/>
          </a:bodyPr>
          <a:p>
            <a:pPr>
              <a:lnSpc>
                <a:spcPct val="100000"/>
              </a:lnSpc>
            </a:pPr>
            <a:r>
              <a:rPr b="0" lang="pt-BR" sz="3600" spc="-1" strike="noStrike">
                <a:solidFill>
                  <a:srgbClr val="00213a"/>
                </a:solidFill>
                <a:latin typeface="Calibri"/>
              </a:rPr>
              <a:t>Conflitos de Interesse</a:t>
            </a:r>
            <a:endParaRPr b="0" lang="pt-BR" sz="3600" spc="-1" strike="noStrike">
              <a:solidFill>
                <a:srgbClr val="000000"/>
              </a:solidFill>
              <a:latin typeface="Arial"/>
            </a:endParaRPr>
          </a:p>
        </p:txBody>
      </p:sp>
      <p:sp>
        <p:nvSpPr>
          <p:cNvPr id="905" name="CaixaDeTexto 2"/>
          <p:cNvSpPr/>
          <p:nvPr/>
        </p:nvSpPr>
        <p:spPr>
          <a:xfrm>
            <a:off x="2955960" y="1362960"/>
            <a:ext cx="14399280" cy="5452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200" spc="-1" strike="noStrike">
                <a:solidFill>
                  <a:srgbClr val="65727b"/>
                </a:solidFill>
                <a:latin typeface="Söhne"/>
              </a:rPr>
              <a:t>Um artigo científico de alta qualidade e com integridade de isenção é caracterizado por:</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marL="343080" indent="-343080">
              <a:lnSpc>
                <a:spcPct val="100000"/>
              </a:lnSpc>
              <a:buClr>
                <a:srgbClr val="65727b"/>
              </a:buClr>
              <a:buFont typeface="StarSymbol"/>
              <a:buAutoNum type="arabicPeriod"/>
            </a:pPr>
            <a:r>
              <a:rPr b="0" lang="pt-BR" sz="2200" spc="-1" strike="noStrike">
                <a:solidFill>
                  <a:srgbClr val="65727b"/>
                </a:solidFill>
                <a:latin typeface="Söhne"/>
              </a:rPr>
              <a:t>Metodologia rigorosa (desenho do estudo, seleção dos participantes, intervenções ou exposições avaliadas e as medidas de resultado)</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marL="343080" indent="-343080">
              <a:lnSpc>
                <a:spcPct val="100000"/>
              </a:lnSpc>
              <a:buClr>
                <a:srgbClr val="65727b"/>
              </a:buClr>
              <a:buFont typeface="StarSymbol"/>
              <a:buAutoNum type="arabicPeriod"/>
            </a:pPr>
            <a:r>
              <a:rPr b="0" lang="pt-BR" sz="2200" spc="-1" strike="noStrike">
                <a:solidFill>
                  <a:srgbClr val="65727b"/>
                </a:solidFill>
                <a:latin typeface="Söhne"/>
              </a:rPr>
              <a:t>Amostra representativa (participantes devem ser selecionados de forma aleatória ou estratificada)</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marL="343080" indent="-343080">
              <a:lnSpc>
                <a:spcPct val="100000"/>
              </a:lnSpc>
              <a:buClr>
                <a:srgbClr val="65727b"/>
              </a:buClr>
              <a:buFont typeface="StarSymbol"/>
              <a:buAutoNum type="arabicPeriod"/>
            </a:pPr>
            <a:r>
              <a:rPr b="0" lang="pt-BR" sz="2200" spc="-1" strike="noStrike">
                <a:solidFill>
                  <a:srgbClr val="65727b"/>
                </a:solidFill>
                <a:latin typeface="Söhne"/>
              </a:rPr>
              <a:t>Análise estatística adequada (cujas conclusões sejam confiáveis e estatisticamente significativas)</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marL="343080" indent="-343080">
              <a:lnSpc>
                <a:spcPct val="100000"/>
              </a:lnSpc>
              <a:buClr>
                <a:srgbClr val="65727b"/>
              </a:buClr>
              <a:buFont typeface="StarSymbol"/>
              <a:buAutoNum type="arabicPeriod"/>
            </a:pPr>
            <a:r>
              <a:rPr b="0" lang="pt-BR" sz="2200" spc="-1" strike="noStrike">
                <a:solidFill>
                  <a:srgbClr val="65727b"/>
                </a:solidFill>
                <a:latin typeface="Söhne"/>
              </a:rPr>
              <a:t>Revisão por pares (especialistas independentes avaliam o artigo antes da publicação)</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marL="343080" indent="-343080">
              <a:lnSpc>
                <a:spcPct val="100000"/>
              </a:lnSpc>
              <a:buClr>
                <a:srgbClr val="65727b"/>
              </a:buClr>
              <a:buFont typeface="StarSymbol"/>
              <a:buAutoNum type="arabicPeriod"/>
            </a:pPr>
            <a:r>
              <a:rPr b="0" lang="pt-BR" sz="2200" spc="-1" strike="noStrike">
                <a:solidFill>
                  <a:srgbClr val="65727b"/>
                </a:solidFill>
                <a:latin typeface="Söhne"/>
              </a:rPr>
              <a:t>Transparência na divulgação de conflitos de interesse (autores declarem qualquer conflito de interesse)</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marL="343080" indent="-343080">
              <a:lnSpc>
                <a:spcPct val="100000"/>
              </a:lnSpc>
              <a:buClr>
                <a:srgbClr val="65727b"/>
              </a:buClr>
              <a:buFont typeface="StarSymbol"/>
              <a:buAutoNum type="arabicPeriod"/>
            </a:pPr>
            <a:r>
              <a:rPr b="0" lang="pt-BR" sz="2200" spc="-1" strike="noStrike">
                <a:solidFill>
                  <a:srgbClr val="65727b"/>
                </a:solidFill>
                <a:latin typeface="Söhne"/>
              </a:rPr>
              <a:t>Reprodutibilidade (permitir a replicação do estudo por outros pesquisadores)</a:t>
            </a:r>
            <a:endParaRPr b="0" lang="pt-BR" sz="2200" spc="-1" strike="noStrike">
              <a:solidFill>
                <a:srgbClr val="000000"/>
              </a:solidFill>
              <a:latin typeface="Arial"/>
            </a:endParaRPr>
          </a:p>
          <a:p>
            <a:pPr>
              <a:lnSpc>
                <a:spcPct val="100000"/>
              </a:lnSpc>
            </a:pPr>
            <a:endParaRPr b="0" lang="pt-BR" sz="2200" spc="-1" strike="noStrike">
              <a:solidFill>
                <a:srgbClr val="000000"/>
              </a:solidFill>
              <a:latin typeface="Arial"/>
            </a:endParaRPr>
          </a:p>
          <a:p>
            <a:pPr marL="343080" indent="-343080">
              <a:lnSpc>
                <a:spcPct val="100000"/>
              </a:lnSpc>
              <a:buClr>
                <a:srgbClr val="65727b"/>
              </a:buClr>
              <a:buFont typeface="StarSymbol"/>
              <a:buAutoNum type="arabicPeriod"/>
            </a:pPr>
            <a:r>
              <a:rPr b="0" lang="pt-BR" sz="2200" spc="-1" strike="noStrike">
                <a:solidFill>
                  <a:srgbClr val="65727b"/>
                </a:solidFill>
                <a:latin typeface="Söhne"/>
              </a:rPr>
              <a:t>Fontes confiáveis de financiamento (deve ser transparente e livre de conflitos de interesse)</a:t>
            </a:r>
            <a:endParaRPr b="0" lang="pt-BR" sz="2200" spc="-1" strike="noStrike">
              <a:solidFill>
                <a:srgbClr val="000000"/>
              </a:solidFill>
              <a:latin typeface="Arial"/>
            </a:endParaRPr>
          </a:p>
        </p:txBody>
      </p:sp>
      <p:pic>
        <p:nvPicPr>
          <p:cNvPr id="906" name="Picture 2" descr="Como identificar e lidar com conflitos de interesse na publicação científica  - Editage"/>
          <p:cNvPicPr/>
          <p:nvPr/>
        </p:nvPicPr>
        <p:blipFill>
          <a:blip r:embed="rId1"/>
          <a:stretch/>
        </p:blipFill>
        <p:spPr>
          <a:xfrm>
            <a:off x="5973120" y="7028280"/>
            <a:ext cx="6372360" cy="2217960"/>
          </a:xfrm>
          <a:prstGeom prst="rect">
            <a:avLst/>
          </a:prstGeom>
          <a:ln w="0">
            <a:noFill/>
          </a:ln>
          <a:effectLst>
            <a:outerShdw algn="tl" blurRad="291960" dir="2700000" dist="139498" rotWithShape="0">
              <a:srgbClr val="333333">
                <a:alpha val="65000"/>
              </a:srgbClr>
            </a:outerShdw>
          </a:effectLst>
        </p:spPr>
      </p:pic>
      <p:sp>
        <p:nvSpPr>
          <p:cNvPr id="907"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8" name="Picture 4" descr=""/>
          <p:cNvPicPr/>
          <p:nvPr/>
        </p:nvPicPr>
        <p:blipFill>
          <a:blip r:embed="rId1"/>
          <a:stretch/>
        </p:blipFill>
        <p:spPr>
          <a:xfrm>
            <a:off x="7429680" y="5276880"/>
            <a:ext cx="3107520" cy="2400120"/>
          </a:xfrm>
          <a:prstGeom prst="rect">
            <a:avLst/>
          </a:prstGeom>
          <a:ln w="0">
            <a:noFill/>
          </a:ln>
        </p:spPr>
      </p:pic>
      <p:pic>
        <p:nvPicPr>
          <p:cNvPr id="909" name="Picture 5" descr=""/>
          <p:cNvPicPr/>
          <p:nvPr/>
        </p:nvPicPr>
        <p:blipFill>
          <a:blip r:embed="rId2"/>
          <a:stretch/>
        </p:blipFill>
        <p:spPr>
          <a:xfrm>
            <a:off x="11201400" y="4819680"/>
            <a:ext cx="4261320" cy="3085920"/>
          </a:xfrm>
          <a:prstGeom prst="rect">
            <a:avLst/>
          </a:prstGeom>
          <a:ln w="0">
            <a:noFill/>
          </a:ln>
        </p:spPr>
      </p:pic>
      <p:pic>
        <p:nvPicPr>
          <p:cNvPr id="910" name="Picture 6" descr=""/>
          <p:cNvPicPr/>
          <p:nvPr/>
        </p:nvPicPr>
        <p:blipFill>
          <a:blip r:embed="rId3"/>
          <a:stretch/>
        </p:blipFill>
        <p:spPr>
          <a:xfrm>
            <a:off x="3562200" y="5276880"/>
            <a:ext cx="2952360" cy="2724120"/>
          </a:xfrm>
          <a:prstGeom prst="rect">
            <a:avLst/>
          </a:prstGeom>
          <a:ln w="0">
            <a:noFill/>
          </a:ln>
        </p:spPr>
      </p:pic>
      <p:pic>
        <p:nvPicPr>
          <p:cNvPr id="911" name="Picture 9" descr=""/>
          <p:cNvPicPr/>
          <p:nvPr/>
        </p:nvPicPr>
        <p:blipFill>
          <a:blip r:embed="rId4"/>
          <a:stretch/>
        </p:blipFill>
        <p:spPr>
          <a:xfrm>
            <a:off x="8001000" y="2721240"/>
            <a:ext cx="2307600" cy="2307600"/>
          </a:xfrm>
          <a:prstGeom prst="rect">
            <a:avLst/>
          </a:prstGeom>
          <a:ln w="0">
            <a:noFill/>
          </a:ln>
        </p:spPr>
      </p:pic>
      <p:sp>
        <p:nvSpPr>
          <p:cNvPr id="912" name="Título 5"/>
          <p:cNvSpPr/>
          <p:nvPr/>
        </p:nvSpPr>
        <p:spPr>
          <a:xfrm>
            <a:off x="7577640" y="214992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Médico</a:t>
            </a:r>
            <a:endParaRPr b="0" lang="pt-BR" sz="2400" spc="-1" strike="noStrike">
              <a:solidFill>
                <a:srgbClr val="000000"/>
              </a:solidFill>
              <a:latin typeface="Arial"/>
            </a:endParaRPr>
          </a:p>
        </p:txBody>
      </p:sp>
      <p:sp>
        <p:nvSpPr>
          <p:cNvPr id="913" name="Título 5"/>
          <p:cNvSpPr/>
          <p:nvPr/>
        </p:nvSpPr>
        <p:spPr>
          <a:xfrm>
            <a:off x="11887200" y="800136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Plano de Saúde</a:t>
            </a:r>
            <a:endParaRPr b="0" lang="pt-BR" sz="2400" spc="-1" strike="noStrike">
              <a:solidFill>
                <a:srgbClr val="000000"/>
              </a:solidFill>
              <a:latin typeface="Arial"/>
            </a:endParaRPr>
          </a:p>
        </p:txBody>
      </p:sp>
      <p:sp>
        <p:nvSpPr>
          <p:cNvPr id="914" name="Título 5"/>
          <p:cNvSpPr/>
          <p:nvPr/>
        </p:nvSpPr>
        <p:spPr>
          <a:xfrm>
            <a:off x="4229280" y="822996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Paciente</a:t>
            </a:r>
            <a:endParaRPr b="0" lang="pt-BR" sz="2400" spc="-1" strike="noStrike">
              <a:solidFill>
                <a:srgbClr val="000000"/>
              </a:solidFill>
              <a:latin typeface="Arial"/>
            </a:endParaRPr>
          </a:p>
        </p:txBody>
      </p:sp>
      <p:sp>
        <p:nvSpPr>
          <p:cNvPr id="915" name="Título 1"/>
          <p:cNvSpPr/>
          <p:nvPr/>
        </p:nvSpPr>
        <p:spPr>
          <a:xfrm>
            <a:off x="2987280" y="282960"/>
            <a:ext cx="12344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3e7e"/>
                </a:solidFill>
                <a:latin typeface="Calibri"/>
              </a:rPr>
              <a:t>Conflitos de Interesse na Saúde</a:t>
            </a:r>
            <a:endParaRPr b="0" lang="pt-BR" sz="3600" spc="-1" strike="noStrike">
              <a:solidFill>
                <a:srgbClr val="000000"/>
              </a:solidFill>
              <a:latin typeface="Arial"/>
            </a:endParaRPr>
          </a:p>
        </p:txBody>
      </p:sp>
      <p:sp>
        <p:nvSpPr>
          <p:cNvPr id="916" name="Retângulo 1">
            <a:hlinkClick r:id="rId5"/>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7" name="Picture 2" descr="tensao canina.jpg"/>
          <p:cNvPicPr/>
          <p:nvPr/>
        </p:nvPicPr>
        <p:blipFill>
          <a:blip r:embed="rId1"/>
          <a:stretch/>
        </p:blipFill>
        <p:spPr>
          <a:xfrm>
            <a:off x="2273400" y="0"/>
            <a:ext cx="13740480" cy="10286640"/>
          </a:xfrm>
          <a:prstGeom prst="rect">
            <a:avLst/>
          </a:prstGeom>
          <a:ln w="0">
            <a:noFill/>
          </a:ln>
        </p:spPr>
      </p:pic>
      <p:sp>
        <p:nvSpPr>
          <p:cNvPr id="918" name="Rectangle 12"/>
          <p:cNvSpPr/>
          <p:nvPr/>
        </p:nvSpPr>
        <p:spPr>
          <a:xfrm>
            <a:off x="3062880" y="9401040"/>
            <a:ext cx="3017160" cy="546480"/>
          </a:xfrm>
          <a:prstGeom prst="rect">
            <a:avLst/>
          </a:prstGeom>
          <a:noFill/>
          <a:ln w="0">
            <a:noFill/>
          </a:ln>
          <a:effectLst>
            <a:outerShdw blurRad="50760" dir="2700000" dist="37674">
              <a:srgbClr val="000000">
                <a:alpha val="43000"/>
              </a:srgbClr>
            </a:outerShdw>
          </a:effectLst>
        </p:spPr>
        <p:style>
          <a:lnRef idx="0"/>
          <a:fillRef idx="0"/>
          <a:effectRef idx="0"/>
          <a:fontRef idx="minor"/>
        </p:style>
        <p:txBody>
          <a:bodyPr wrap="none" lIns="90000" rIns="90000" tIns="45000" bIns="45000" anchor="t">
            <a:spAutoFit/>
          </a:bodyPr>
          <a:p>
            <a:pPr>
              <a:lnSpc>
                <a:spcPct val="100000"/>
              </a:lnSpc>
            </a:pPr>
            <a:r>
              <a:rPr b="0" i="1" lang="en-US" sz="3000" spc="-1" strike="noStrike">
                <a:solidFill>
                  <a:srgbClr val="f6f7fb"/>
                </a:solidFill>
                <a:latin typeface="Calibri"/>
              </a:rPr>
              <a:t>A força do maior</a:t>
            </a:r>
            <a:r>
              <a:rPr b="0" i="1" lang="is-IS" sz="3000" spc="-1" strike="noStrike">
                <a:solidFill>
                  <a:srgbClr val="f6f7fb"/>
                </a:solidFill>
                <a:latin typeface="Calibri"/>
              </a:rPr>
              <a:t>…</a:t>
            </a:r>
            <a:endParaRPr b="0" lang="pt-BR"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9" name="Picture 5" descr=""/>
          <p:cNvPicPr/>
          <p:nvPr/>
        </p:nvPicPr>
        <p:blipFill>
          <a:blip r:embed="rId1"/>
          <a:stretch/>
        </p:blipFill>
        <p:spPr>
          <a:xfrm>
            <a:off x="2629080" y="3055320"/>
            <a:ext cx="4615200" cy="3231000"/>
          </a:xfrm>
          <a:prstGeom prst="rect">
            <a:avLst/>
          </a:prstGeom>
          <a:ln w="0">
            <a:noFill/>
          </a:ln>
          <a:effectLst>
            <a:softEdge rad="112680"/>
          </a:effectLst>
        </p:spPr>
      </p:pic>
      <p:sp>
        <p:nvSpPr>
          <p:cNvPr id="920" name="Rectangle 2"/>
          <p:cNvSpPr/>
          <p:nvPr/>
        </p:nvSpPr>
        <p:spPr>
          <a:xfrm>
            <a:off x="2514600" y="6398280"/>
            <a:ext cx="5028840" cy="1514880"/>
          </a:xfrm>
          <a:prstGeom prst="rect">
            <a:avLst/>
          </a:prstGeom>
          <a:noFill/>
          <a:ln w="9525">
            <a:noFill/>
          </a:ln>
        </p:spPr>
        <p:style>
          <a:lnRef idx="0"/>
          <a:fillRef idx="0"/>
          <a:effectRef idx="0"/>
          <a:fontRef idx="minor"/>
        </p:style>
        <p:txBody>
          <a:bodyPr lIns="90000" rIns="90000" tIns="45000" bIns="45000" anchor="ctr">
            <a:spAutoFit/>
          </a:bodyPr>
          <a:p>
            <a:pPr algn="ctr">
              <a:lnSpc>
                <a:spcPct val="130000"/>
              </a:lnSpc>
            </a:pPr>
            <a:r>
              <a:rPr b="0" lang="pt-BR" sz="2400" spc="-1" strike="noStrike">
                <a:solidFill>
                  <a:srgbClr val="65727b"/>
                </a:solidFill>
                <a:latin typeface="Calibri"/>
              </a:rPr>
              <a:t>Idéias simples</a:t>
            </a:r>
            <a:endParaRPr b="0" lang="pt-BR" sz="2400" spc="-1" strike="noStrike">
              <a:solidFill>
                <a:srgbClr val="000000"/>
              </a:solidFill>
              <a:latin typeface="Arial"/>
            </a:endParaRPr>
          </a:p>
          <a:p>
            <a:pPr algn="ctr">
              <a:lnSpc>
                <a:spcPct val="130000"/>
              </a:lnSpc>
            </a:pPr>
            <a:r>
              <a:rPr b="0" lang="pt-BR" sz="2400" spc="-1" strike="noStrike">
                <a:solidFill>
                  <a:srgbClr val="65727b"/>
                </a:solidFill>
                <a:latin typeface="Calibri"/>
              </a:rPr>
              <a:t>Baixo custo</a:t>
            </a:r>
            <a:endParaRPr b="0" lang="pt-BR" sz="2400" spc="-1" strike="noStrike">
              <a:solidFill>
                <a:srgbClr val="000000"/>
              </a:solidFill>
              <a:latin typeface="Arial"/>
            </a:endParaRPr>
          </a:p>
          <a:p>
            <a:pPr algn="ctr">
              <a:lnSpc>
                <a:spcPct val="130000"/>
              </a:lnSpc>
            </a:pPr>
            <a:r>
              <a:rPr b="0" lang="pt-BR" sz="2400" spc="-1" strike="noStrike">
                <a:solidFill>
                  <a:srgbClr val="65727b"/>
                </a:solidFill>
                <a:latin typeface="Calibri"/>
              </a:rPr>
              <a:t>Grandes avanços</a:t>
            </a:r>
            <a:endParaRPr b="0" lang="pt-BR" sz="2400" spc="-1" strike="noStrike">
              <a:solidFill>
                <a:srgbClr val="000000"/>
              </a:solidFill>
              <a:latin typeface="Arial"/>
            </a:endParaRPr>
          </a:p>
        </p:txBody>
      </p:sp>
      <p:pic>
        <p:nvPicPr>
          <p:cNvPr id="921" name="Picture 7" descr="robo da vinci.jpg"/>
          <p:cNvPicPr/>
          <p:nvPr/>
        </p:nvPicPr>
        <p:blipFill>
          <a:blip r:embed="rId2"/>
          <a:stretch/>
        </p:blipFill>
        <p:spPr>
          <a:xfrm>
            <a:off x="11500920" y="2684880"/>
            <a:ext cx="3676320" cy="4850280"/>
          </a:xfrm>
          <a:prstGeom prst="rect">
            <a:avLst/>
          </a:prstGeom>
          <a:ln w="0">
            <a:noFill/>
          </a:ln>
          <a:effectLst>
            <a:softEdge rad="112680"/>
          </a:effectLst>
        </p:spPr>
      </p:pic>
      <p:sp>
        <p:nvSpPr>
          <p:cNvPr id="922" name="Rectangle 2"/>
          <p:cNvSpPr/>
          <p:nvPr/>
        </p:nvSpPr>
        <p:spPr>
          <a:xfrm>
            <a:off x="11282040" y="7491960"/>
            <a:ext cx="4114440" cy="1514880"/>
          </a:xfrm>
          <a:prstGeom prst="rect">
            <a:avLst/>
          </a:prstGeom>
          <a:noFill/>
          <a:ln w="9525">
            <a:noFill/>
          </a:ln>
        </p:spPr>
        <p:style>
          <a:lnRef idx="0"/>
          <a:fillRef idx="0"/>
          <a:effectRef idx="0"/>
          <a:fontRef idx="minor"/>
        </p:style>
        <p:txBody>
          <a:bodyPr lIns="90000" rIns="90000" tIns="45000" bIns="45000" anchor="ctr">
            <a:spAutoFit/>
          </a:bodyPr>
          <a:p>
            <a:pPr algn="ctr">
              <a:lnSpc>
                <a:spcPct val="130000"/>
              </a:lnSpc>
            </a:pPr>
            <a:r>
              <a:rPr b="0" lang="pt-BR" sz="2400" spc="-1" strike="noStrike">
                <a:solidFill>
                  <a:srgbClr val="65727b"/>
                </a:solidFill>
                <a:latin typeface="Calibri"/>
              </a:rPr>
              <a:t>Idéias complexas</a:t>
            </a:r>
            <a:endParaRPr b="0" lang="pt-BR" sz="2400" spc="-1" strike="noStrike">
              <a:solidFill>
                <a:srgbClr val="000000"/>
              </a:solidFill>
              <a:latin typeface="Arial"/>
            </a:endParaRPr>
          </a:p>
          <a:p>
            <a:pPr algn="ctr">
              <a:lnSpc>
                <a:spcPct val="130000"/>
              </a:lnSpc>
            </a:pPr>
            <a:r>
              <a:rPr b="0" lang="pt-BR" sz="2400" spc="-1" strike="noStrike">
                <a:solidFill>
                  <a:srgbClr val="65727b"/>
                </a:solidFill>
                <a:latin typeface="Calibri"/>
              </a:rPr>
              <a:t>Alto custo</a:t>
            </a:r>
            <a:endParaRPr b="0" lang="pt-BR" sz="2400" spc="-1" strike="noStrike">
              <a:solidFill>
                <a:srgbClr val="000000"/>
              </a:solidFill>
              <a:latin typeface="Arial"/>
            </a:endParaRPr>
          </a:p>
          <a:p>
            <a:pPr algn="ctr">
              <a:lnSpc>
                <a:spcPct val="130000"/>
              </a:lnSpc>
            </a:pPr>
            <a:r>
              <a:rPr b="0" lang="pt-BR" sz="2400" spc="-1" strike="noStrike">
                <a:solidFill>
                  <a:srgbClr val="65727b"/>
                </a:solidFill>
                <a:latin typeface="Calibri"/>
              </a:rPr>
              <a:t>Avanços para o doente...</a:t>
            </a:r>
            <a:endParaRPr b="0" lang="pt-BR" sz="2400" spc="-1" strike="noStrike">
              <a:solidFill>
                <a:srgbClr val="000000"/>
              </a:solidFill>
              <a:latin typeface="Arial"/>
            </a:endParaRPr>
          </a:p>
        </p:txBody>
      </p:sp>
      <p:pic>
        <p:nvPicPr>
          <p:cNvPr id="923" name="Picture 11" descr="laparosc mao.jpg"/>
          <p:cNvPicPr/>
          <p:nvPr/>
        </p:nvPicPr>
        <p:blipFill>
          <a:blip r:embed="rId3"/>
          <a:stretch/>
        </p:blipFill>
        <p:spPr>
          <a:xfrm>
            <a:off x="7544160" y="2323800"/>
            <a:ext cx="3650040" cy="5047920"/>
          </a:xfrm>
          <a:prstGeom prst="rect">
            <a:avLst/>
          </a:prstGeom>
          <a:ln w="0">
            <a:noFill/>
          </a:ln>
          <a:effectLst>
            <a:softEdge rad="112680"/>
          </a:effectLst>
        </p:spPr>
      </p:pic>
      <p:sp>
        <p:nvSpPr>
          <p:cNvPr id="924" name="Rectangle 2"/>
          <p:cNvSpPr/>
          <p:nvPr/>
        </p:nvSpPr>
        <p:spPr>
          <a:xfrm>
            <a:off x="7311960" y="7489440"/>
            <a:ext cx="4114440" cy="1514880"/>
          </a:xfrm>
          <a:prstGeom prst="rect">
            <a:avLst/>
          </a:prstGeom>
          <a:noFill/>
          <a:ln w="9525">
            <a:noFill/>
          </a:ln>
        </p:spPr>
        <p:style>
          <a:lnRef idx="0"/>
          <a:fillRef idx="0"/>
          <a:effectRef idx="0"/>
          <a:fontRef idx="minor"/>
        </p:style>
        <p:txBody>
          <a:bodyPr lIns="90000" rIns="90000" tIns="45000" bIns="45000" anchor="ctr">
            <a:spAutoFit/>
          </a:bodyPr>
          <a:p>
            <a:pPr algn="ctr">
              <a:lnSpc>
                <a:spcPct val="130000"/>
              </a:lnSpc>
            </a:pPr>
            <a:r>
              <a:rPr b="0" lang="pt-BR" sz="2400" spc="-1" strike="noStrike">
                <a:solidFill>
                  <a:srgbClr val="65727b"/>
                </a:solidFill>
                <a:latin typeface="Calibri"/>
              </a:rPr>
              <a:t>Idéias boas</a:t>
            </a:r>
            <a:endParaRPr b="0" lang="pt-BR" sz="2400" spc="-1" strike="noStrike">
              <a:solidFill>
                <a:srgbClr val="000000"/>
              </a:solidFill>
              <a:latin typeface="Arial"/>
            </a:endParaRPr>
          </a:p>
          <a:p>
            <a:pPr algn="ctr">
              <a:lnSpc>
                <a:spcPct val="130000"/>
              </a:lnSpc>
            </a:pPr>
            <a:r>
              <a:rPr b="0" lang="pt-BR" sz="2400" spc="-1" strike="noStrike">
                <a:solidFill>
                  <a:srgbClr val="65727b"/>
                </a:solidFill>
                <a:latin typeface="Calibri"/>
              </a:rPr>
              <a:t>Com certo custo</a:t>
            </a:r>
            <a:endParaRPr b="0" lang="pt-BR" sz="2400" spc="-1" strike="noStrike">
              <a:solidFill>
                <a:srgbClr val="000000"/>
              </a:solidFill>
              <a:latin typeface="Arial"/>
            </a:endParaRPr>
          </a:p>
          <a:p>
            <a:pPr algn="ctr">
              <a:lnSpc>
                <a:spcPct val="130000"/>
              </a:lnSpc>
            </a:pPr>
            <a:r>
              <a:rPr b="0" lang="pt-BR" sz="2400" spc="-1" strike="noStrike">
                <a:solidFill>
                  <a:srgbClr val="65727b"/>
                </a:solidFill>
                <a:latin typeface="Calibri"/>
              </a:rPr>
              <a:t>Avanços.</a:t>
            </a:r>
            <a:endParaRPr b="0" lang="pt-BR" sz="2400" spc="-1" strike="noStrike">
              <a:solidFill>
                <a:srgbClr val="000000"/>
              </a:solidFill>
              <a:latin typeface="Arial"/>
            </a:endParaRPr>
          </a:p>
        </p:txBody>
      </p:sp>
      <p:sp>
        <p:nvSpPr>
          <p:cNvPr id="925" name="Título 1"/>
          <p:cNvSpPr/>
          <p:nvPr/>
        </p:nvSpPr>
        <p:spPr>
          <a:xfrm>
            <a:off x="2987280" y="282960"/>
            <a:ext cx="77403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3e7e"/>
                </a:solidFill>
                <a:latin typeface="Calibri"/>
              </a:rPr>
              <a:t>Incorporação Tecnológica </a:t>
            </a:r>
            <a:r>
              <a:rPr b="0" lang="pt-BR" sz="3600" spc="-1" strike="noStrike">
                <a:solidFill>
                  <a:srgbClr val="003e7e"/>
                </a:solidFill>
                <a:latin typeface="Calibri"/>
              </a:rPr>
              <a:t>– Passado e Presente</a:t>
            </a:r>
            <a:endParaRPr b="0" lang="pt-BR" sz="3600" spc="-1" strike="noStrike">
              <a:solidFill>
                <a:srgbClr val="000000"/>
              </a:solidFill>
              <a:latin typeface="Arial"/>
            </a:endParaRPr>
          </a:p>
        </p:txBody>
      </p:sp>
      <p:sp>
        <p:nvSpPr>
          <p:cNvPr id="926" name="Retângulo 1">
            <a:hlinkClick r:id="rId4"/>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7" name="Picture 8" descr="cirurgia.bmp"/>
          <p:cNvPicPr/>
          <p:nvPr/>
        </p:nvPicPr>
        <p:blipFill>
          <a:blip r:embed="rId1"/>
          <a:stretch/>
        </p:blipFill>
        <p:spPr>
          <a:xfrm>
            <a:off x="2629080" y="1810080"/>
            <a:ext cx="5319360" cy="3657240"/>
          </a:xfrm>
          <a:prstGeom prst="rect">
            <a:avLst/>
          </a:prstGeom>
          <a:ln w="9525">
            <a:noFill/>
          </a:ln>
        </p:spPr>
      </p:pic>
      <p:pic>
        <p:nvPicPr>
          <p:cNvPr id="928" name="Picture 13" descr="cirurgia davinci.jpg"/>
          <p:cNvPicPr/>
          <p:nvPr/>
        </p:nvPicPr>
        <p:blipFill>
          <a:blip r:embed="rId2"/>
          <a:stretch/>
        </p:blipFill>
        <p:spPr>
          <a:xfrm>
            <a:off x="9579240" y="6580800"/>
            <a:ext cx="5829120" cy="3545280"/>
          </a:xfrm>
          <a:prstGeom prst="rect">
            <a:avLst/>
          </a:prstGeom>
          <a:ln w="9525">
            <a:noFill/>
          </a:ln>
        </p:spPr>
      </p:pic>
      <p:pic>
        <p:nvPicPr>
          <p:cNvPr id="929" name="Picture 12" descr="cirurg laparosc.jpg"/>
          <p:cNvPicPr/>
          <p:nvPr/>
        </p:nvPicPr>
        <p:blipFill>
          <a:blip r:embed="rId3"/>
          <a:stretch/>
        </p:blipFill>
        <p:spPr>
          <a:xfrm>
            <a:off x="6479640" y="3738240"/>
            <a:ext cx="4993200" cy="3559680"/>
          </a:xfrm>
          <a:prstGeom prst="rect">
            <a:avLst/>
          </a:prstGeom>
          <a:ln w="9525">
            <a:noFill/>
          </a:ln>
        </p:spPr>
      </p:pic>
      <p:sp>
        <p:nvSpPr>
          <p:cNvPr id="930" name="Título 1"/>
          <p:cNvSpPr/>
          <p:nvPr/>
        </p:nvSpPr>
        <p:spPr>
          <a:xfrm>
            <a:off x="2987280" y="282960"/>
            <a:ext cx="12344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3e7e"/>
                </a:solidFill>
                <a:latin typeface="Calibri"/>
              </a:rPr>
              <a:t>Incorporação Tecnológica</a:t>
            </a:r>
            <a:endParaRPr b="0" lang="pt-BR" sz="3600" spc="-1" strike="noStrike">
              <a:solidFill>
                <a:srgbClr val="000000"/>
              </a:solidFill>
              <a:latin typeface="Arial"/>
            </a:endParaRPr>
          </a:p>
        </p:txBody>
      </p:sp>
      <p:sp>
        <p:nvSpPr>
          <p:cNvPr id="931" name="Retângulo 1">
            <a:hlinkClick r:id="rId4"/>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Rectangle 4"/>
          <p:cNvSpPr/>
          <p:nvPr/>
        </p:nvSpPr>
        <p:spPr>
          <a:xfrm>
            <a:off x="5338080" y="5612040"/>
            <a:ext cx="3809520" cy="2027520"/>
          </a:xfrm>
          <a:prstGeom prst="rect">
            <a:avLst/>
          </a:prstGeom>
          <a:gradFill rotWithShape="0">
            <a:gsLst>
              <a:gs pos="0">
                <a:srgbClr val="4b5a88"/>
              </a:gs>
              <a:gs pos="100000">
                <a:srgbClr val="003a78"/>
              </a:gs>
            </a:gsLst>
            <a:lin ang="5400000"/>
          </a:gradFill>
          <a:ln>
            <a:solidFill>
              <a:srgbClr val="003a79"/>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pt-BR" sz="2700" spc="-1" strike="noStrike">
                <a:solidFill>
                  <a:srgbClr val="f6f7fb"/>
                </a:solidFill>
                <a:latin typeface="Lato regular"/>
              </a:rPr>
              <a:t>&lt; Custo</a:t>
            </a:r>
            <a:endParaRPr b="0" lang="pt-BR" sz="2700" spc="-1" strike="noStrike">
              <a:solidFill>
                <a:srgbClr val="000000"/>
              </a:solidFill>
              <a:latin typeface="Arial"/>
            </a:endParaRPr>
          </a:p>
          <a:p>
            <a:pPr algn="ctr">
              <a:lnSpc>
                <a:spcPct val="100000"/>
              </a:lnSpc>
            </a:pPr>
            <a:r>
              <a:rPr b="0" lang="pt-BR" sz="2700" spc="-1" strike="noStrike">
                <a:solidFill>
                  <a:srgbClr val="f6f7fb"/>
                </a:solidFill>
                <a:latin typeface="Lato regular"/>
              </a:rPr>
              <a:t>&lt; Efetividade</a:t>
            </a:r>
            <a:endParaRPr b="0" lang="pt-BR" sz="2700" spc="-1" strike="noStrike">
              <a:solidFill>
                <a:srgbClr val="000000"/>
              </a:solidFill>
              <a:latin typeface="Arial"/>
            </a:endParaRPr>
          </a:p>
        </p:txBody>
      </p:sp>
      <p:sp>
        <p:nvSpPr>
          <p:cNvPr id="933" name="Rectangle 5"/>
          <p:cNvSpPr/>
          <p:nvPr/>
        </p:nvSpPr>
        <p:spPr>
          <a:xfrm>
            <a:off x="9147960" y="5612040"/>
            <a:ext cx="3809520" cy="2027520"/>
          </a:xfrm>
          <a:prstGeom prst="rect">
            <a:avLst/>
          </a:prstGeom>
          <a:gradFill rotWithShape="0">
            <a:gsLst>
              <a:gs pos="0">
                <a:srgbClr val="92d050"/>
              </a:gs>
              <a:gs pos="100000">
                <a:srgbClr val="f6f7fb"/>
              </a:gs>
            </a:gsLst>
            <a:lin ang="5400000"/>
          </a:gradFill>
          <a:ln>
            <a:solidFill>
              <a:srgbClr val="008bc9"/>
            </a:solidFill>
          </a:ln>
        </p:spPr>
        <p:style>
          <a:lnRef idx="1">
            <a:schemeClr val="accent3"/>
          </a:lnRef>
          <a:fillRef idx="3">
            <a:schemeClr val="accent3"/>
          </a:fillRef>
          <a:effectRef idx="2">
            <a:schemeClr val="accent3"/>
          </a:effectRef>
          <a:fontRef idx="minor"/>
        </p:style>
        <p:txBody>
          <a:bodyPr lIns="90000" rIns="90000" tIns="45000" bIns="45000" anchor="ctr">
            <a:noAutofit/>
          </a:bodyPr>
          <a:p>
            <a:pPr algn="ctr">
              <a:lnSpc>
                <a:spcPct val="100000"/>
              </a:lnSpc>
            </a:pPr>
            <a:r>
              <a:rPr b="0" lang="pt-BR" sz="2700" spc="-1" strike="noStrike">
                <a:solidFill>
                  <a:srgbClr val="000000"/>
                </a:solidFill>
                <a:latin typeface="Lato regular"/>
              </a:rPr>
              <a:t>&gt; Efetividade</a:t>
            </a:r>
            <a:endParaRPr b="0" lang="pt-BR" sz="2700" spc="-1" strike="noStrike">
              <a:solidFill>
                <a:srgbClr val="000000"/>
              </a:solidFill>
              <a:latin typeface="Arial"/>
            </a:endParaRPr>
          </a:p>
          <a:p>
            <a:pPr algn="ctr">
              <a:lnSpc>
                <a:spcPct val="100000"/>
              </a:lnSpc>
            </a:pPr>
            <a:r>
              <a:rPr b="0" lang="pt-BR" sz="2700" spc="-1" strike="noStrike">
                <a:solidFill>
                  <a:srgbClr val="000000"/>
                </a:solidFill>
                <a:latin typeface="Lato regular"/>
              </a:rPr>
              <a:t>&lt; Custo</a:t>
            </a:r>
            <a:endParaRPr b="0" lang="pt-BR" sz="2700" spc="-1" strike="noStrike">
              <a:solidFill>
                <a:srgbClr val="000000"/>
              </a:solidFill>
              <a:latin typeface="Arial"/>
            </a:endParaRPr>
          </a:p>
        </p:txBody>
      </p:sp>
      <p:sp>
        <p:nvSpPr>
          <p:cNvPr id="934" name="Rectangle 7"/>
          <p:cNvSpPr/>
          <p:nvPr/>
        </p:nvSpPr>
        <p:spPr>
          <a:xfrm>
            <a:off x="5338080" y="3584160"/>
            <a:ext cx="3809520" cy="2027520"/>
          </a:xfrm>
          <a:prstGeom prst="rect">
            <a:avLst/>
          </a:prstGeom>
          <a:gradFill rotWithShape="0">
            <a:gsLst>
              <a:gs pos="0">
                <a:srgbClr val="ffc000"/>
              </a:gs>
              <a:gs pos="100000">
                <a:srgbClr val="f6f7fb"/>
              </a:gs>
            </a:gsLst>
            <a:lin ang="5400000"/>
          </a:gradFill>
          <a:ln>
            <a:solidFill>
              <a:srgbClr val="0c63aa"/>
            </a:solid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a:lnSpc>
                <a:spcPct val="100000"/>
              </a:lnSpc>
            </a:pPr>
            <a:r>
              <a:rPr b="0" lang="pt-BR" sz="2700" spc="-1" strike="noStrike">
                <a:solidFill>
                  <a:srgbClr val="000000"/>
                </a:solidFill>
                <a:latin typeface="Lato regular"/>
              </a:rPr>
              <a:t>&gt; Custo</a:t>
            </a:r>
            <a:endParaRPr b="0" lang="pt-BR" sz="2700" spc="-1" strike="noStrike">
              <a:solidFill>
                <a:srgbClr val="000000"/>
              </a:solidFill>
              <a:latin typeface="Arial"/>
            </a:endParaRPr>
          </a:p>
          <a:p>
            <a:pPr algn="ctr">
              <a:lnSpc>
                <a:spcPct val="100000"/>
              </a:lnSpc>
            </a:pPr>
            <a:r>
              <a:rPr b="0" lang="pt-BR" sz="2700" spc="-1" strike="noStrike">
                <a:solidFill>
                  <a:srgbClr val="000000"/>
                </a:solidFill>
                <a:latin typeface="Lato regular"/>
              </a:rPr>
              <a:t>&lt; Efetividade</a:t>
            </a:r>
            <a:endParaRPr b="0" lang="pt-BR" sz="2700" spc="-1" strike="noStrike">
              <a:solidFill>
                <a:srgbClr val="000000"/>
              </a:solidFill>
              <a:latin typeface="Arial"/>
            </a:endParaRPr>
          </a:p>
        </p:txBody>
      </p:sp>
      <p:sp>
        <p:nvSpPr>
          <p:cNvPr id="935" name="Rectangle 8"/>
          <p:cNvSpPr/>
          <p:nvPr/>
        </p:nvSpPr>
        <p:spPr>
          <a:xfrm>
            <a:off x="9147960" y="3584160"/>
            <a:ext cx="3809520" cy="2027520"/>
          </a:xfrm>
          <a:prstGeom prst="rect">
            <a:avLst/>
          </a:prstGeom>
          <a:gradFill rotWithShape="0">
            <a:gsLst>
              <a:gs pos="0">
                <a:srgbClr val="4b5a88"/>
              </a:gs>
              <a:gs pos="100000">
                <a:srgbClr val="003a78"/>
              </a:gs>
            </a:gsLst>
            <a:lin ang="5400000"/>
          </a:gradFill>
          <a:ln>
            <a:solidFill>
              <a:srgbClr val="003a79"/>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pt-BR" sz="2700" spc="-1" strike="noStrike">
                <a:solidFill>
                  <a:srgbClr val="f6f7fb"/>
                </a:solidFill>
                <a:latin typeface="Lato regular"/>
              </a:rPr>
              <a:t>&gt; Custo</a:t>
            </a:r>
            <a:endParaRPr b="0" lang="pt-BR" sz="2700" spc="-1" strike="noStrike">
              <a:solidFill>
                <a:srgbClr val="000000"/>
              </a:solidFill>
              <a:latin typeface="Arial"/>
            </a:endParaRPr>
          </a:p>
          <a:p>
            <a:pPr algn="ctr">
              <a:lnSpc>
                <a:spcPct val="100000"/>
              </a:lnSpc>
            </a:pPr>
            <a:r>
              <a:rPr b="0" lang="pt-BR" sz="2700" spc="-1" strike="noStrike">
                <a:solidFill>
                  <a:srgbClr val="f6f7fb"/>
                </a:solidFill>
                <a:latin typeface="Lato regular"/>
              </a:rPr>
              <a:t>&gt; Efetividade</a:t>
            </a:r>
            <a:endParaRPr b="0" lang="pt-BR" sz="2700" spc="-1" strike="noStrike">
              <a:solidFill>
                <a:srgbClr val="000000"/>
              </a:solidFill>
              <a:latin typeface="Arial"/>
            </a:endParaRPr>
          </a:p>
        </p:txBody>
      </p:sp>
      <p:cxnSp>
        <p:nvCxnSpPr>
          <p:cNvPr id="936" name="Straight Arrow Connector 10"/>
          <p:cNvCxnSpPr/>
          <p:nvPr/>
        </p:nvCxnSpPr>
        <p:spPr>
          <a:xfrm flipV="1">
            <a:off x="4682520" y="2887920"/>
            <a:ext cx="20520" cy="5182200"/>
          </a:xfrm>
          <a:prstGeom prst="straightConnector1">
            <a:avLst/>
          </a:prstGeom>
          <a:ln w="38100">
            <a:solidFill>
              <a:srgbClr val="0c63aa"/>
            </a:solidFill>
            <a:round/>
            <a:tailEnd len="med" type="arrow" w="med"/>
          </a:ln>
        </p:spPr>
      </p:cxnSp>
      <p:sp>
        <p:nvSpPr>
          <p:cNvPr id="937" name="Rectangle 11"/>
          <p:cNvSpPr/>
          <p:nvPr/>
        </p:nvSpPr>
        <p:spPr>
          <a:xfrm>
            <a:off x="2784240" y="3030480"/>
            <a:ext cx="15634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x-none" sz="2700" spc="-1" strike="noStrike">
                <a:solidFill>
                  <a:srgbClr val="202427"/>
                </a:solidFill>
                <a:latin typeface="Calibri"/>
              </a:rPr>
              <a:t>Custo $$$</a:t>
            </a:r>
            <a:endParaRPr b="0" lang="pt-BR" sz="2700" spc="-1" strike="noStrike">
              <a:solidFill>
                <a:srgbClr val="000000"/>
              </a:solidFill>
              <a:latin typeface="Arial"/>
            </a:endParaRPr>
          </a:p>
        </p:txBody>
      </p:sp>
      <p:cxnSp>
        <p:nvCxnSpPr>
          <p:cNvPr id="938" name="Straight Arrow Connector 12"/>
          <p:cNvCxnSpPr/>
          <p:nvPr/>
        </p:nvCxnSpPr>
        <p:spPr>
          <a:xfrm>
            <a:off x="4911120" y="8298360"/>
            <a:ext cx="8907120" cy="2520"/>
          </a:xfrm>
          <a:prstGeom prst="straightConnector1">
            <a:avLst/>
          </a:prstGeom>
          <a:ln w="38100">
            <a:solidFill>
              <a:srgbClr val="0c63aa"/>
            </a:solidFill>
            <a:round/>
            <a:tailEnd len="med" type="arrow" w="med"/>
          </a:ln>
        </p:spPr>
      </p:cxnSp>
      <p:sp>
        <p:nvSpPr>
          <p:cNvPr id="939" name="Rectangle 14"/>
          <p:cNvSpPr/>
          <p:nvPr/>
        </p:nvSpPr>
        <p:spPr>
          <a:xfrm>
            <a:off x="11871720" y="8298360"/>
            <a:ext cx="1721880" cy="501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x-none" sz="2700" spc="-1" strike="noStrike">
                <a:solidFill>
                  <a:srgbClr val="202427"/>
                </a:solidFill>
                <a:latin typeface="Calibri"/>
              </a:rPr>
              <a:t>Efetividade</a:t>
            </a:r>
            <a:endParaRPr b="0" lang="pt-BR" sz="2700" spc="-1" strike="noStrike">
              <a:solidFill>
                <a:srgbClr val="000000"/>
              </a:solidFill>
              <a:latin typeface="Arial"/>
            </a:endParaRPr>
          </a:p>
        </p:txBody>
      </p:sp>
      <p:sp>
        <p:nvSpPr>
          <p:cNvPr id="940" name="Multiply 13"/>
          <p:cNvSpPr/>
          <p:nvPr/>
        </p:nvSpPr>
        <p:spPr>
          <a:xfrm>
            <a:off x="5338080" y="3030480"/>
            <a:ext cx="1310400" cy="1188720"/>
          </a:xfrm>
          <a:prstGeom prst="mathMultiply">
            <a:avLst>
              <a:gd name="adj1" fmla="val 23520"/>
            </a:avLst>
          </a:prstGeom>
          <a:solidFill>
            <a:srgbClr val="ff0000"/>
          </a:solidFill>
          <a:ln w="0">
            <a:solidFill>
              <a:srgbClr val="000000"/>
            </a:solidFill>
          </a:ln>
          <a:effectLst>
            <a:outerShdw algn="ctr" blurRad="57240" dir="5400000" dist="19080" rotWithShape="0">
              <a:srgbClr val="000000">
                <a:alpha val="63000"/>
              </a:srgbClr>
            </a:outerShdw>
          </a:effectLst>
        </p:spPr>
        <p:style>
          <a:lnRef idx="0">
            <a:schemeClr val="accent2"/>
          </a:lnRef>
          <a:fillRef idx="3">
            <a:schemeClr val="accent2"/>
          </a:fillRef>
          <a:effectRef idx="3">
            <a:schemeClr val="accent2"/>
          </a:effectRef>
          <a:fontRef idx="minor"/>
        </p:style>
        <p:txBody>
          <a:bodyPr lIns="90000" rIns="90000" tIns="45000" bIns="45000" anchor="ctr">
            <a:noAutofit/>
          </a:bodyPr>
          <a:p>
            <a:pPr algn="ctr">
              <a:lnSpc>
                <a:spcPct val="100000"/>
              </a:lnSpc>
            </a:pPr>
            <a:endParaRPr b="0" lang="pt-BR" sz="2700" spc="-1" strike="noStrike">
              <a:solidFill>
                <a:schemeClr val="lt1"/>
              </a:solidFill>
              <a:latin typeface="Lato regular"/>
            </a:endParaRPr>
          </a:p>
        </p:txBody>
      </p:sp>
      <p:sp>
        <p:nvSpPr>
          <p:cNvPr id="941" name="Smiley Face 15"/>
          <p:cNvSpPr/>
          <p:nvPr/>
        </p:nvSpPr>
        <p:spPr>
          <a:xfrm>
            <a:off x="12507120" y="7209720"/>
            <a:ext cx="921240" cy="860040"/>
          </a:xfrm>
          <a:prstGeom prst="smileyFace">
            <a:avLst>
              <a:gd name="adj" fmla="val 4653"/>
            </a:avLst>
          </a:prstGeom>
          <a:solidFill>
            <a:srgbClr val="ffff00"/>
          </a:solidFill>
          <a:ln w="28575">
            <a:solidFill>
              <a:srgbClr val="202427"/>
            </a:solidFill>
            <a:round/>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endParaRPr b="0" lang="pt-BR" sz="2700" spc="-1" strike="noStrike">
              <a:solidFill>
                <a:srgbClr val="000000"/>
              </a:solidFill>
              <a:latin typeface="Lato regular"/>
            </a:endParaRPr>
          </a:p>
        </p:txBody>
      </p:sp>
      <p:sp>
        <p:nvSpPr>
          <p:cNvPr id="942" name="Cloud Callout 16"/>
          <p:cNvSpPr/>
          <p:nvPr/>
        </p:nvSpPr>
        <p:spPr>
          <a:xfrm>
            <a:off x="12120120" y="3030480"/>
            <a:ext cx="1697400" cy="840240"/>
          </a:xfrm>
          <a:prstGeom prst="cloudCallout">
            <a:avLst>
              <a:gd name="adj1" fmla="val -22040"/>
              <a:gd name="adj2" fmla="val 86862"/>
            </a:avLst>
          </a:prstGeom>
          <a:solidFill>
            <a:schemeClr val="bg1"/>
          </a:solidFill>
          <a:ln w="28575">
            <a:solidFill>
              <a:srgbClr val="000000"/>
            </a:solidFill>
            <a:round/>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endParaRPr b="0" lang="pt-BR" sz="2700" spc="-1" strike="noStrike">
              <a:solidFill>
                <a:schemeClr val="lt1"/>
              </a:solidFill>
              <a:latin typeface="Lato regular"/>
            </a:endParaRPr>
          </a:p>
        </p:txBody>
      </p:sp>
      <p:sp>
        <p:nvSpPr>
          <p:cNvPr id="943" name="Cloud Callout 17"/>
          <p:cNvSpPr/>
          <p:nvPr/>
        </p:nvSpPr>
        <p:spPr>
          <a:xfrm>
            <a:off x="4489200" y="7209720"/>
            <a:ext cx="1697400" cy="840240"/>
          </a:xfrm>
          <a:prstGeom prst="cloudCallout">
            <a:avLst>
              <a:gd name="adj1" fmla="val -22040"/>
              <a:gd name="adj2" fmla="val 86862"/>
            </a:avLst>
          </a:prstGeom>
          <a:solidFill>
            <a:schemeClr val="bg1"/>
          </a:solidFill>
          <a:ln w="28575">
            <a:solidFill>
              <a:srgbClr val="000000"/>
            </a:solidFill>
            <a:round/>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endParaRPr b="0" lang="pt-BR" sz="2700" spc="-1" strike="noStrike">
              <a:solidFill>
                <a:schemeClr val="lt1"/>
              </a:solidFill>
              <a:latin typeface="Lato regular"/>
            </a:endParaRPr>
          </a:p>
        </p:txBody>
      </p:sp>
      <p:sp>
        <p:nvSpPr>
          <p:cNvPr id="944" name="PlaceHolder 1"/>
          <p:cNvSpPr>
            <a:spLocks noGrp="1"/>
          </p:cNvSpPr>
          <p:nvPr>
            <p:ph type="title"/>
          </p:nvPr>
        </p:nvSpPr>
        <p:spPr>
          <a:xfrm>
            <a:off x="2987280" y="282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Economia da Saúde</a:t>
            </a:r>
            <a:endParaRPr b="0" lang="en-US" sz="3600" spc="-1" strike="noStrike">
              <a:solidFill>
                <a:srgbClr val="202427"/>
              </a:solidFill>
              <a:latin typeface="Lato regular"/>
            </a:endParaRPr>
          </a:p>
        </p:txBody>
      </p:sp>
      <p:sp>
        <p:nvSpPr>
          <p:cNvPr id="945" name="Retângulo 1">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946" name="CaixaDeTexto 2"/>
          <p:cNvSpPr/>
          <p:nvPr/>
        </p:nvSpPr>
        <p:spPr>
          <a:xfrm>
            <a:off x="5000400" y="8529120"/>
            <a:ext cx="42548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200" spc="-1" strike="noStrike">
                <a:solidFill>
                  <a:srgbClr val="202427"/>
                </a:solidFill>
                <a:latin typeface="Lato regular"/>
              </a:rPr>
              <a:t>Fonte: Prof. Fernando Fernandes, 2012 (Empresa Evidências)</a:t>
            </a:r>
            <a:endParaRPr b="0" lang="pt-BR" sz="12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timing>
    <p:tnLst>
      <p:par>
        <p:cTn id="191" dur="indefinite" restart="never" nodeType="tmRoot">
          <p:childTnLst>
            <p:seq>
              <p:cTn id="192" dur="indefinite" nodeType="mainSeq">
                <p:childTnLst>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940"/>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94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942"/>
                                        </p:tgtEl>
                                        <p:attrNameLst>
                                          <p:attrName>style.visibility</p:attrName>
                                        </p:attrNameLst>
                                      </p:cBhvr>
                                      <p:to>
                                        <p:strVal val="visible"/>
                                      </p:to>
                                    </p:set>
                                  </p:childTnLst>
                                </p:cTn>
                              </p:par>
                              <p:par>
                                <p:cTn id="205" nodeType="withEffect" fill="hold" presetClass="entr" presetID="1">
                                  <p:stCondLst>
                                    <p:cond delay="0"/>
                                  </p:stCondLst>
                                  <p:childTnLst>
                                    <p:set>
                                      <p:cBhvr>
                                        <p:cTn id="206" dur="1" fill="hold">
                                          <p:stCondLst>
                                            <p:cond delay="0"/>
                                          </p:stCondLst>
                                        </p:cTn>
                                        <p:tgtEl>
                                          <p:spTgt spid="9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47" name="Group 1"/>
          <p:cNvGrpSpPr/>
          <p:nvPr/>
        </p:nvGrpSpPr>
        <p:grpSpPr>
          <a:xfrm>
            <a:off x="6427800" y="2535840"/>
            <a:ext cx="5308200" cy="5350680"/>
            <a:chOff x="6427800" y="2535840"/>
            <a:chExt cx="5308200" cy="5350680"/>
          </a:xfrm>
        </p:grpSpPr>
        <p:pic>
          <p:nvPicPr>
            <p:cNvPr id="948" name="Picture 2" descr=""/>
            <p:cNvPicPr/>
            <p:nvPr/>
          </p:nvPicPr>
          <p:blipFill>
            <a:blip r:embed="rId1"/>
            <a:stretch/>
          </p:blipFill>
          <p:spPr>
            <a:xfrm>
              <a:off x="6427800" y="2872440"/>
              <a:ext cx="1702080" cy="1064160"/>
            </a:xfrm>
            <a:prstGeom prst="rect">
              <a:avLst/>
            </a:prstGeom>
            <a:ln w="0">
              <a:noFill/>
            </a:ln>
          </p:spPr>
        </p:pic>
        <p:sp>
          <p:nvSpPr>
            <p:cNvPr id="949" name="Rectangle 2"/>
            <p:cNvSpPr/>
            <p:nvPr/>
          </p:nvSpPr>
          <p:spPr>
            <a:xfrm>
              <a:off x="8285760" y="3058920"/>
              <a:ext cx="1194120" cy="531720"/>
            </a:xfrm>
            <a:prstGeom prst="rect">
              <a:avLst/>
            </a:prstGeom>
            <a:noFill/>
            <a:ln w="9525">
              <a:noFill/>
            </a:ln>
          </p:spPr>
          <p:style>
            <a:lnRef idx="0"/>
            <a:fillRef idx="0"/>
            <a:effectRef idx="0"/>
            <a:fontRef idx="minor"/>
          </p:style>
          <p:txBody>
            <a:bodyPr lIns="137160" rIns="137160" tIns="68400" bIns="68400" anchor="ctr">
              <a:noAutofit/>
            </a:bodyPr>
            <a:p>
              <a:pPr algn="ctr">
                <a:lnSpc>
                  <a:spcPct val="100000"/>
                </a:lnSpc>
                <a:spcBef>
                  <a:spcPts val="1440"/>
                </a:spcBef>
              </a:pPr>
              <a:r>
                <a:rPr b="1" lang="pt-BR" sz="7200" spc="-1" strike="noStrike">
                  <a:solidFill>
                    <a:srgbClr val="376092"/>
                  </a:solidFill>
                  <a:latin typeface="Calibri"/>
                  <a:ea typeface="ヒラギノ角ゴ ProN W3"/>
                </a:rPr>
                <a:t>X</a:t>
              </a:r>
              <a:endParaRPr b="0" lang="pt-BR" sz="7200" spc="-1" strike="noStrike">
                <a:solidFill>
                  <a:srgbClr val="000000"/>
                </a:solidFill>
                <a:latin typeface="Arial"/>
              </a:endParaRPr>
            </a:p>
          </p:txBody>
        </p:sp>
        <p:pic>
          <p:nvPicPr>
            <p:cNvPr id="950" name="Imagem 9" descr="heart[1].jpg"/>
            <p:cNvPicPr/>
            <p:nvPr/>
          </p:nvPicPr>
          <p:blipFill>
            <a:blip r:embed="rId2"/>
            <a:stretch/>
          </p:blipFill>
          <p:spPr>
            <a:xfrm>
              <a:off x="8896320" y="2535840"/>
              <a:ext cx="2839680" cy="1879560"/>
            </a:xfrm>
            <a:prstGeom prst="rect">
              <a:avLst/>
            </a:prstGeom>
            <a:ln w="9525">
              <a:noFill/>
            </a:ln>
          </p:spPr>
        </p:pic>
        <p:pic>
          <p:nvPicPr>
            <p:cNvPr id="951" name="Picture 5" descr=""/>
            <p:cNvPicPr/>
            <p:nvPr/>
          </p:nvPicPr>
          <p:blipFill>
            <a:blip r:embed="rId3"/>
            <a:stretch/>
          </p:blipFill>
          <p:spPr>
            <a:xfrm>
              <a:off x="6653520" y="6265080"/>
              <a:ext cx="1836720" cy="1621440"/>
            </a:xfrm>
            <a:prstGeom prst="rect">
              <a:avLst/>
            </a:prstGeom>
            <a:ln w="0">
              <a:noFill/>
            </a:ln>
            <a:effectLst>
              <a:softEdge rad="112680"/>
            </a:effectLst>
          </p:spPr>
        </p:pic>
        <p:pic>
          <p:nvPicPr>
            <p:cNvPr id="952" name="Picture 6" descr=""/>
            <p:cNvPicPr/>
            <p:nvPr/>
          </p:nvPicPr>
          <p:blipFill>
            <a:blip r:embed="rId4"/>
            <a:stretch/>
          </p:blipFill>
          <p:spPr>
            <a:xfrm>
              <a:off x="9745560" y="6384960"/>
              <a:ext cx="1784160" cy="1419480"/>
            </a:xfrm>
            <a:prstGeom prst="rect">
              <a:avLst/>
            </a:prstGeom>
            <a:ln w="0">
              <a:noFill/>
            </a:ln>
          </p:spPr>
        </p:pic>
        <p:sp>
          <p:nvSpPr>
            <p:cNvPr id="953" name="Rectangle 2"/>
            <p:cNvSpPr/>
            <p:nvPr/>
          </p:nvSpPr>
          <p:spPr>
            <a:xfrm>
              <a:off x="8316360" y="6734160"/>
              <a:ext cx="1194120" cy="531720"/>
            </a:xfrm>
            <a:prstGeom prst="rect">
              <a:avLst/>
            </a:prstGeom>
            <a:noFill/>
            <a:ln w="9525">
              <a:noFill/>
            </a:ln>
          </p:spPr>
          <p:style>
            <a:lnRef idx="0"/>
            <a:fillRef idx="0"/>
            <a:effectRef idx="0"/>
            <a:fontRef idx="minor"/>
          </p:style>
          <p:txBody>
            <a:bodyPr lIns="137160" rIns="137160" tIns="68400" bIns="68400" anchor="ctr">
              <a:noAutofit/>
            </a:bodyPr>
            <a:p>
              <a:pPr algn="ctr">
                <a:lnSpc>
                  <a:spcPct val="100000"/>
                </a:lnSpc>
                <a:spcBef>
                  <a:spcPts val="1440"/>
                </a:spcBef>
              </a:pPr>
              <a:r>
                <a:rPr b="1" lang="pt-BR" sz="7200" spc="-1" strike="noStrike">
                  <a:solidFill>
                    <a:srgbClr val="376092"/>
                  </a:solidFill>
                  <a:latin typeface="Calibri"/>
                  <a:ea typeface="ヒラギノ角ゴ ProN W3"/>
                </a:rPr>
                <a:t>X</a:t>
              </a:r>
              <a:endParaRPr b="0" lang="pt-BR" sz="7200" spc="-1" strike="noStrike">
                <a:solidFill>
                  <a:srgbClr val="000000"/>
                </a:solidFill>
                <a:latin typeface="Arial"/>
              </a:endParaRPr>
            </a:p>
          </p:txBody>
        </p:sp>
        <p:pic>
          <p:nvPicPr>
            <p:cNvPr id="954" name="Picture 8" descr=""/>
            <p:cNvPicPr/>
            <p:nvPr/>
          </p:nvPicPr>
          <p:blipFill>
            <a:blip r:embed="rId5"/>
            <a:srcRect l="0" t="0" r="50859" b="0"/>
            <a:stretch/>
          </p:blipFill>
          <p:spPr>
            <a:xfrm>
              <a:off x="9580320" y="4415760"/>
              <a:ext cx="1477440" cy="1572480"/>
            </a:xfrm>
            <a:prstGeom prst="rect">
              <a:avLst/>
            </a:prstGeom>
            <a:ln w="0">
              <a:noFill/>
            </a:ln>
          </p:spPr>
        </p:pic>
        <p:sp>
          <p:nvSpPr>
            <p:cNvPr id="955" name="Rectangle 2"/>
            <p:cNvSpPr/>
            <p:nvPr/>
          </p:nvSpPr>
          <p:spPr>
            <a:xfrm>
              <a:off x="8297280" y="4977000"/>
              <a:ext cx="1194120" cy="531720"/>
            </a:xfrm>
            <a:prstGeom prst="rect">
              <a:avLst/>
            </a:prstGeom>
            <a:noFill/>
            <a:ln w="9525">
              <a:noFill/>
            </a:ln>
          </p:spPr>
          <p:style>
            <a:lnRef idx="0"/>
            <a:fillRef idx="0"/>
            <a:effectRef idx="0"/>
            <a:fontRef idx="minor"/>
          </p:style>
          <p:txBody>
            <a:bodyPr lIns="137160" rIns="137160" tIns="68400" bIns="68400" anchor="ctr">
              <a:noAutofit/>
            </a:bodyPr>
            <a:p>
              <a:pPr algn="ctr">
                <a:lnSpc>
                  <a:spcPct val="100000"/>
                </a:lnSpc>
                <a:spcBef>
                  <a:spcPts val="1440"/>
                </a:spcBef>
              </a:pPr>
              <a:r>
                <a:rPr b="1" lang="pt-BR" sz="7200" spc="-1" strike="noStrike">
                  <a:solidFill>
                    <a:srgbClr val="376092"/>
                  </a:solidFill>
                  <a:latin typeface="Calibri"/>
                  <a:ea typeface="ヒラギノ角ゴ ProN W3"/>
                </a:rPr>
                <a:t>X</a:t>
              </a:r>
              <a:endParaRPr b="0" lang="pt-BR" sz="7200" spc="-1" strike="noStrike">
                <a:solidFill>
                  <a:srgbClr val="000000"/>
                </a:solidFill>
                <a:latin typeface="Arial"/>
              </a:endParaRPr>
            </a:p>
          </p:txBody>
        </p:sp>
        <p:pic>
          <p:nvPicPr>
            <p:cNvPr id="956" name="Picture 10" descr=""/>
            <p:cNvPicPr/>
            <p:nvPr/>
          </p:nvPicPr>
          <p:blipFill>
            <a:blip r:embed="rId6"/>
            <a:stretch/>
          </p:blipFill>
          <p:spPr>
            <a:xfrm>
              <a:off x="6676200" y="4541760"/>
              <a:ext cx="1370880" cy="1538640"/>
            </a:xfrm>
            <a:prstGeom prst="rect">
              <a:avLst/>
            </a:prstGeom>
            <a:ln w="0">
              <a:noFill/>
            </a:ln>
          </p:spPr>
        </p:pic>
      </p:grpSp>
      <p:sp>
        <p:nvSpPr>
          <p:cNvPr id="957" name="Título 1"/>
          <p:cNvSpPr/>
          <p:nvPr/>
        </p:nvSpPr>
        <p:spPr>
          <a:xfrm>
            <a:off x="2987280" y="282960"/>
            <a:ext cx="12344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3e7e"/>
                </a:solidFill>
                <a:latin typeface="Calibri"/>
              </a:rPr>
              <a:t>Quais as Melhores Tecnologias?</a:t>
            </a:r>
            <a:endParaRPr b="0" lang="pt-BR" sz="3600" spc="-1" strike="noStrike">
              <a:solidFill>
                <a:srgbClr val="000000"/>
              </a:solidFill>
              <a:latin typeface="Arial"/>
            </a:endParaRPr>
          </a:p>
        </p:txBody>
      </p:sp>
      <p:sp>
        <p:nvSpPr>
          <p:cNvPr id="958" name="Título 1"/>
          <p:cNvSpPr/>
          <p:nvPr/>
        </p:nvSpPr>
        <p:spPr>
          <a:xfrm>
            <a:off x="6181200" y="8489880"/>
            <a:ext cx="7128360" cy="1079640"/>
          </a:xfrm>
          <a:prstGeom prst="rect">
            <a:avLst/>
          </a:prstGeom>
          <a:noFill/>
          <a:ln w="0">
            <a:noFill/>
          </a:ln>
        </p:spPr>
        <p:style>
          <a:lnRef idx="0"/>
          <a:fillRef idx="0"/>
          <a:effectRef idx="0"/>
          <a:fontRef idx="minor"/>
        </p:style>
        <p:txBody>
          <a:bodyPr lIns="90000" rIns="90000" tIns="45000" bIns="45000" anchor="t">
            <a:normAutofit/>
          </a:bodyPr>
          <a:p>
            <a:pPr>
              <a:lnSpc>
                <a:spcPct val="100000"/>
              </a:lnSpc>
            </a:pPr>
            <a:r>
              <a:rPr b="0" lang="pt-BR" sz="2800" spc="-1" strike="noStrike">
                <a:solidFill>
                  <a:srgbClr val="65727b"/>
                </a:solidFill>
                <a:latin typeface="Calibri"/>
              </a:rPr>
              <a:t>Quais as Melhores Indicações?</a:t>
            </a:r>
            <a:endParaRPr b="0" lang="pt-BR" sz="2800" spc="-1" strike="noStrike">
              <a:solidFill>
                <a:srgbClr val="000000"/>
              </a:solidFill>
              <a:latin typeface="Arial"/>
            </a:endParaRPr>
          </a:p>
        </p:txBody>
      </p:sp>
      <p:sp>
        <p:nvSpPr>
          <p:cNvPr id="959" name="Retângulo 11">
            <a:hlinkClick r:id="rId7"/>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title"/>
          </p:nvPr>
        </p:nvSpPr>
        <p:spPr>
          <a:xfrm>
            <a:off x="1707840" y="318960"/>
            <a:ext cx="12344040" cy="1807920"/>
          </a:xfrm>
          <a:prstGeom prst="rect">
            <a:avLst/>
          </a:prstGeom>
          <a:noFill/>
          <a:ln w="0">
            <a:noFill/>
          </a:ln>
        </p:spPr>
        <p:txBody>
          <a:bodyPr lIns="90000" rIns="90000" tIns="45000" bIns="45000" anchor="t">
            <a:noAutofit/>
          </a:bodyPr>
          <a:p>
            <a:pPr indent="0">
              <a:lnSpc>
                <a:spcPct val="90000"/>
              </a:lnSpc>
              <a:buNone/>
            </a:pPr>
            <a:r>
              <a:rPr b="1" lang="pt-BR" sz="3600" spc="-151" strike="noStrike">
                <a:solidFill>
                  <a:srgbClr val="003e7e"/>
                </a:solidFill>
                <a:latin typeface="Calibri"/>
              </a:rPr>
              <a:t>MBE – Medicina Baseada em Evidências </a:t>
            </a:r>
            <a:r>
              <a:rPr b="1" lang="pt-BR" sz="1800" spc="-151" strike="noStrike">
                <a:solidFill>
                  <a:srgbClr val="003e7e"/>
                </a:solidFill>
                <a:latin typeface="Calibri"/>
              </a:rPr>
              <a:t>(EBM - evidence-based medicine)</a:t>
            </a:r>
            <a:endParaRPr b="0" lang="en-US" sz="1800" spc="-1" strike="noStrike">
              <a:solidFill>
                <a:srgbClr val="202427"/>
              </a:solidFill>
              <a:latin typeface="Lato regular"/>
            </a:endParaRPr>
          </a:p>
        </p:txBody>
      </p:sp>
      <p:sp>
        <p:nvSpPr>
          <p:cNvPr id="961" name="Retângulo 1">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962" name="CaixaDeTexto 3"/>
          <p:cNvSpPr/>
          <p:nvPr/>
        </p:nvSpPr>
        <p:spPr>
          <a:xfrm>
            <a:off x="1751040" y="921600"/>
            <a:ext cx="56354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2800" spc="-1" strike="noStrike">
                <a:solidFill>
                  <a:srgbClr val="003e7e"/>
                </a:solidFill>
                <a:latin typeface="Calibri"/>
              </a:rPr>
              <a:t>Revisões Sistemáticas e Meta-análises</a:t>
            </a:r>
            <a:endParaRPr b="0" lang="pt-BR" sz="2800" spc="-1" strike="noStrike">
              <a:solidFill>
                <a:srgbClr val="000000"/>
              </a:solidFill>
              <a:latin typeface="Arial"/>
            </a:endParaRPr>
          </a:p>
        </p:txBody>
      </p:sp>
      <p:sp>
        <p:nvSpPr>
          <p:cNvPr id="963" name="CaixaDeTexto 4"/>
          <p:cNvSpPr/>
          <p:nvPr/>
        </p:nvSpPr>
        <p:spPr>
          <a:xfrm>
            <a:off x="1707840" y="1857600"/>
            <a:ext cx="9740160" cy="7317720"/>
          </a:xfrm>
          <a:prstGeom prst="rect">
            <a:avLst/>
          </a:prstGeom>
          <a:noFill/>
          <a:ln w="0">
            <a:noFill/>
          </a:ln>
        </p:spPr>
        <p:style>
          <a:lnRef idx="0"/>
          <a:fillRef idx="0"/>
          <a:effectRef idx="0"/>
          <a:fontRef idx="minor"/>
        </p:style>
        <p:txBody>
          <a:bodyPr lIns="90000" rIns="90000" tIns="45000" bIns="45000" anchor="t">
            <a:normAutofit fontScale="83000"/>
          </a:bodyPr>
          <a:p>
            <a:pPr>
              <a:lnSpc>
                <a:spcPct val="100000"/>
              </a:lnSpc>
              <a:spcBef>
                <a:spcPts val="2500"/>
              </a:spcBef>
              <a:spcAft>
                <a:spcPts val="901"/>
              </a:spcAft>
              <a:tabLst>
                <a:tab algn="l" pos="0"/>
              </a:tabLst>
            </a:pPr>
            <a:r>
              <a:rPr b="1" i="1" lang="pt-BR" sz="2000" spc="-1" strike="noStrike">
                <a:solidFill>
                  <a:srgbClr val="65727b"/>
                </a:solidFill>
                <a:latin typeface="Lato regular"/>
              </a:rPr>
              <a:t>Importância das </a:t>
            </a:r>
            <a:r>
              <a:rPr b="1" i="1" lang="pt-BR" sz="2000" spc="-1" strike="noStrike" u="sng">
                <a:solidFill>
                  <a:srgbClr val="65727b"/>
                </a:solidFill>
                <a:uFillTx/>
                <a:latin typeface="Lato regular"/>
              </a:rPr>
              <a:t>Revisões Sistemáticas</a:t>
            </a:r>
            <a:endParaRPr b="0" lang="pt-BR" sz="2000" spc="-1" strike="noStrike">
              <a:solidFill>
                <a:srgbClr val="000000"/>
              </a:solidFill>
              <a:latin typeface="Arial"/>
            </a:endParaRPr>
          </a:p>
          <a:p>
            <a:pPr>
              <a:lnSpc>
                <a:spcPct val="100000"/>
              </a:lnSpc>
              <a:spcAft>
                <a:spcPts val="901"/>
              </a:spcAft>
              <a:tabLst>
                <a:tab algn="l" pos="0"/>
              </a:tabLst>
            </a:pPr>
            <a:r>
              <a:rPr b="0" i="1" lang="pt-BR" sz="2700" spc="-1" strike="noStrike">
                <a:solidFill>
                  <a:srgbClr val="65727b"/>
                </a:solidFill>
                <a:latin typeface="Lato regular"/>
              </a:rPr>
              <a:t>Revisões sistemáticas são fundamentais para compilar e avaliar a pesquisa existente, proporcionando uma visão abrangente de um tópico específico.</a:t>
            </a:r>
            <a:endParaRPr b="0" lang="pt-BR" sz="2700" spc="-1" strike="noStrike">
              <a:solidFill>
                <a:srgbClr val="000000"/>
              </a:solidFill>
              <a:latin typeface="Arial"/>
            </a:endParaRPr>
          </a:p>
          <a:p>
            <a:pPr>
              <a:lnSpc>
                <a:spcPct val="100000"/>
              </a:lnSpc>
              <a:spcBef>
                <a:spcPts val="2500"/>
              </a:spcBef>
              <a:spcAft>
                <a:spcPts val="901"/>
              </a:spcAft>
              <a:tabLst>
                <a:tab algn="l" pos="0"/>
              </a:tabLst>
            </a:pPr>
            <a:r>
              <a:rPr b="1" i="1" lang="pt-BR" sz="2000" spc="-1" strike="noStrike">
                <a:solidFill>
                  <a:srgbClr val="65727b"/>
                </a:solidFill>
                <a:latin typeface="Lato regular"/>
              </a:rPr>
              <a:t>Função das </a:t>
            </a:r>
            <a:r>
              <a:rPr b="1" i="1" lang="pt-BR" sz="2000" spc="-1" strike="noStrike" u="sng">
                <a:solidFill>
                  <a:srgbClr val="65727b"/>
                </a:solidFill>
                <a:uFillTx/>
                <a:latin typeface="Lato regular"/>
              </a:rPr>
              <a:t>Meta-análises</a:t>
            </a:r>
            <a:endParaRPr b="0" lang="pt-BR" sz="2000" spc="-1" strike="noStrike">
              <a:solidFill>
                <a:srgbClr val="000000"/>
              </a:solidFill>
              <a:latin typeface="Arial"/>
            </a:endParaRPr>
          </a:p>
          <a:p>
            <a:pPr>
              <a:lnSpc>
                <a:spcPct val="100000"/>
              </a:lnSpc>
              <a:spcAft>
                <a:spcPts val="901"/>
              </a:spcAft>
              <a:tabLst>
                <a:tab algn="l" pos="0"/>
              </a:tabLst>
            </a:pPr>
            <a:r>
              <a:rPr b="0" i="1" lang="pt-BR" sz="2700" spc="-1" strike="noStrike">
                <a:solidFill>
                  <a:srgbClr val="65727b"/>
                </a:solidFill>
                <a:latin typeface="Lato regular"/>
              </a:rPr>
              <a:t>Meta-análises combinam dados de diversos estudos, permitindo resultados mais robustos e conclusões mais fortes sobre um tópico.</a:t>
            </a:r>
            <a:endParaRPr b="0" lang="pt-BR" sz="2700" spc="-1" strike="noStrike">
              <a:solidFill>
                <a:srgbClr val="000000"/>
              </a:solidFill>
              <a:latin typeface="Arial"/>
            </a:endParaRPr>
          </a:p>
          <a:p>
            <a:pPr>
              <a:lnSpc>
                <a:spcPct val="100000"/>
              </a:lnSpc>
              <a:spcBef>
                <a:spcPts val="2500"/>
              </a:spcBef>
              <a:spcAft>
                <a:spcPts val="901"/>
              </a:spcAft>
              <a:tabLst>
                <a:tab algn="l" pos="0"/>
              </a:tabLst>
            </a:pPr>
            <a:r>
              <a:rPr b="1" i="1" lang="pt-BR" sz="2000" spc="-1" strike="noStrike">
                <a:solidFill>
                  <a:srgbClr val="65727b"/>
                </a:solidFill>
                <a:latin typeface="Lato regular"/>
              </a:rPr>
              <a:t>Fundamentação da MBE</a:t>
            </a:r>
            <a:endParaRPr b="0" lang="pt-BR" sz="2000" spc="-1" strike="noStrike">
              <a:solidFill>
                <a:srgbClr val="000000"/>
              </a:solidFill>
              <a:latin typeface="Arial"/>
            </a:endParaRPr>
          </a:p>
          <a:p>
            <a:pPr>
              <a:lnSpc>
                <a:spcPct val="100000"/>
              </a:lnSpc>
              <a:spcAft>
                <a:spcPts val="901"/>
              </a:spcAft>
              <a:tabLst>
                <a:tab algn="l" pos="0"/>
              </a:tabLst>
            </a:pPr>
            <a:r>
              <a:rPr b="0" i="1" lang="pt-BR" sz="2700" spc="-1" strike="noStrike">
                <a:solidFill>
                  <a:srgbClr val="65727b"/>
                </a:solidFill>
                <a:latin typeface="Lato regular"/>
              </a:rPr>
              <a:t>Ambas as metodologias, revisões sistemáticas e meta-análises, são essenciais para fundamentar a Medicina Baseada em Evidências (MBE).</a:t>
            </a:r>
            <a:endParaRPr b="0" lang="pt-BR" sz="2700" spc="-1" strike="noStrike">
              <a:solidFill>
                <a:srgbClr val="000000"/>
              </a:solidFill>
              <a:latin typeface="Arial"/>
            </a:endParaRPr>
          </a:p>
          <a:p>
            <a:pPr>
              <a:lnSpc>
                <a:spcPct val="100000"/>
              </a:lnSpc>
              <a:spcAft>
                <a:spcPts val="901"/>
              </a:spcAft>
              <a:tabLst>
                <a:tab algn="l" pos="0"/>
              </a:tabLst>
            </a:pPr>
            <a:endParaRPr b="0" lang="pt-BR" sz="2700" spc="-1" strike="noStrike">
              <a:solidFill>
                <a:srgbClr val="000000"/>
              </a:solidFill>
              <a:latin typeface="Arial"/>
            </a:endParaRPr>
          </a:p>
          <a:p>
            <a:pPr>
              <a:lnSpc>
                <a:spcPct val="100000"/>
              </a:lnSpc>
              <a:spcAft>
                <a:spcPts val="901"/>
              </a:spcAft>
              <a:tabLst>
                <a:tab algn="l" pos="0"/>
              </a:tabLst>
            </a:pPr>
            <a:r>
              <a:rPr b="1" i="1" lang="pt-BR" sz="2000" spc="-1" strike="noStrike">
                <a:solidFill>
                  <a:srgbClr val="65727b"/>
                </a:solidFill>
                <a:latin typeface="Lato regular"/>
              </a:rPr>
              <a:t>Histórico da MBE</a:t>
            </a:r>
            <a:endParaRPr b="0" lang="pt-BR" sz="2000" spc="-1" strike="noStrike">
              <a:solidFill>
                <a:srgbClr val="000000"/>
              </a:solidFill>
              <a:latin typeface="Arial"/>
            </a:endParaRPr>
          </a:p>
          <a:p>
            <a:pPr lvl="1" marL="279000" indent="-279000">
              <a:lnSpc>
                <a:spcPct val="100000"/>
              </a:lnSpc>
              <a:spcAft>
                <a:spcPts val="901"/>
              </a:spcAft>
              <a:buClr>
                <a:srgbClr val="003a79"/>
              </a:buClr>
              <a:buFont typeface="Arial"/>
              <a:buChar char="•"/>
              <a:tabLst>
                <a:tab algn="l" pos="0"/>
              </a:tabLst>
            </a:pPr>
            <a:r>
              <a:rPr b="0" i="1" lang="pt-BR" sz="2700" spc="-1" strike="noStrike">
                <a:solidFill>
                  <a:srgbClr val="65727b"/>
                </a:solidFill>
                <a:latin typeface="Lato regular"/>
              </a:rPr>
              <a:t>Bases surgiram na Inglaterra, na implantação do NHS (Dr. Archibald Cochrane)</a:t>
            </a:r>
            <a:endParaRPr b="0" lang="pt-BR" sz="2700" spc="-1" strike="noStrike">
              <a:solidFill>
                <a:srgbClr val="000000"/>
              </a:solidFill>
              <a:latin typeface="Arial"/>
            </a:endParaRPr>
          </a:p>
          <a:p>
            <a:pPr lvl="1" marL="279000" indent="-279000">
              <a:lnSpc>
                <a:spcPct val="100000"/>
              </a:lnSpc>
              <a:spcAft>
                <a:spcPts val="901"/>
              </a:spcAft>
              <a:buClr>
                <a:srgbClr val="003a79"/>
              </a:buClr>
              <a:buFont typeface="Arial"/>
              <a:buChar char="•"/>
              <a:tabLst>
                <a:tab algn="l" pos="0"/>
              </a:tabLst>
            </a:pPr>
            <a:r>
              <a:rPr b="0" i="1" lang="pt-BR" sz="2700" spc="-1" strike="noStrike">
                <a:solidFill>
                  <a:srgbClr val="65727b"/>
                </a:solidFill>
                <a:latin typeface="Lato regular"/>
              </a:rPr>
              <a:t>MBE é estruturada como conhecemos no Canadá, entre 1980-1990 (Dr. David Sackett)</a:t>
            </a:r>
            <a:endParaRPr b="0" lang="pt-BR" sz="2700" spc="-1" strike="noStrike">
              <a:solidFill>
                <a:srgbClr val="000000"/>
              </a:solidFill>
              <a:latin typeface="Arial"/>
            </a:endParaRPr>
          </a:p>
          <a:p>
            <a:pPr lvl="1" marL="279000" indent="-279000">
              <a:lnSpc>
                <a:spcPct val="100000"/>
              </a:lnSpc>
              <a:spcAft>
                <a:spcPts val="901"/>
              </a:spcAft>
              <a:buClr>
                <a:srgbClr val="003a79"/>
              </a:buClr>
              <a:buFont typeface="Arial"/>
              <a:buChar char="•"/>
              <a:tabLst>
                <a:tab algn="l" pos="0"/>
              </a:tabLst>
            </a:pPr>
            <a:r>
              <a:rPr b="0" i="1" lang="pt-BR" sz="2700" spc="-1" strike="noStrike">
                <a:solidFill>
                  <a:srgbClr val="65727b"/>
                </a:solidFill>
                <a:latin typeface="Lato regular"/>
              </a:rPr>
              <a:t>Em 1990 a MBE se propagou pelo mundo</a:t>
            </a:r>
            <a:endParaRPr b="0" lang="pt-BR" sz="2700" spc="-1" strike="noStrike">
              <a:solidFill>
                <a:srgbClr val="000000"/>
              </a:solidFill>
              <a:latin typeface="Arial"/>
            </a:endParaRPr>
          </a:p>
          <a:p>
            <a:pPr lvl="1" marL="279000" indent="-279000">
              <a:lnSpc>
                <a:spcPct val="100000"/>
              </a:lnSpc>
              <a:spcAft>
                <a:spcPts val="901"/>
              </a:spcAft>
              <a:buClr>
                <a:srgbClr val="003a79"/>
              </a:buClr>
              <a:buFont typeface="Arial"/>
              <a:buChar char="•"/>
              <a:tabLst>
                <a:tab algn="l" pos="0"/>
              </a:tabLst>
            </a:pPr>
            <a:r>
              <a:rPr b="0" i="1" lang="pt-BR" sz="2700" spc="-1" strike="noStrike">
                <a:solidFill>
                  <a:srgbClr val="65727b"/>
                </a:solidFill>
                <a:latin typeface="Lato regular"/>
              </a:rPr>
              <a:t>Chegou ao Brasil no fim dos anos 1990</a:t>
            </a:r>
            <a:endParaRPr b="0" lang="pt-BR" sz="2700" spc="-1" strike="noStrike">
              <a:solidFill>
                <a:srgbClr val="000000"/>
              </a:solidFill>
              <a:latin typeface="Arial"/>
            </a:endParaRPr>
          </a:p>
        </p:txBody>
      </p:sp>
      <p:pic>
        <p:nvPicPr>
          <p:cNvPr id="964" name="Imagem 6" descr="ilustração 3d"/>
          <p:cNvPicPr/>
          <p:nvPr/>
        </p:nvPicPr>
        <p:blipFill>
          <a:blip r:embed="rId2"/>
          <a:srcRect l="13930" t="0" r="16624" b="2"/>
          <a:stretch/>
        </p:blipFill>
        <p:spPr>
          <a:xfrm>
            <a:off x="11779560" y="1182960"/>
            <a:ext cx="5717160" cy="8232840"/>
          </a:xfrm>
          <a:prstGeom prst="rect">
            <a:avLst/>
          </a:prstGeom>
          <a:ln w="19050">
            <a:noFill/>
          </a:ln>
        </p:spPr>
      </p:pic>
      <p:sp>
        <p:nvSpPr>
          <p:cNvPr id="965" name="CaixaDeTexto 24"/>
          <p:cNvSpPr/>
          <p:nvPr/>
        </p:nvSpPr>
        <p:spPr>
          <a:xfrm>
            <a:off x="1751760" y="9175680"/>
            <a:ext cx="951336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874"/>
              </a:spcBef>
              <a:spcAft>
                <a:spcPts val="901"/>
              </a:spcAft>
            </a:pPr>
            <a:r>
              <a:rPr b="1" i="1" lang="pt-BR" sz="1200" spc="-1" strike="noStrike">
                <a:solidFill>
                  <a:srgbClr val="86939c"/>
                </a:solidFill>
                <a:latin typeface="Lato regular"/>
              </a:rPr>
              <a:t>Fonte: Scielo Brasil - Medicina baseada em evidências: breve aporte histórico sobre marcos conceituais e objetivos práticos do cuidado, Mar/21</a:t>
            </a:r>
            <a:endParaRPr b="0" lang="pt-BR" sz="12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timing>
    <p:tnLst>
      <p:par>
        <p:cTn id="207" dur="indefinite" restart="never" nodeType="tmRoot">
          <p:childTnLst>
            <p:seq>
              <p:cTn id="208" dur="indefinite" nodeType="mainSeq">
                <p:childTnLst>
                  <p:par>
                    <p:cTn id="209" fill="hold">
                      <p:stCondLst>
                        <p:cond delay="0"/>
                      </p:stCondLst>
                      <p:childTnLst>
                        <p:par>
                          <p:cTn id="210" fill="hold">
                            <p:stCondLst>
                              <p:cond delay="0"/>
                            </p:stCondLst>
                            <p:childTnLst>
                              <p:par>
                                <p:cTn id="211" nodeType="withEffect" fill="hold" presetClass="entr" presetID="10">
                                  <p:stCondLst>
                                    <p:cond delay="250"/>
                                  </p:stCondLst>
                                  <p:iterate type="el">
                                    <p:tmAbs val="100"/>
                                  </p:iterate>
                                  <p:childTnLst>
                                    <p:set>
                                      <p:cBhvr>
                                        <p:cTn id="212" dur="1" fill="hold">
                                          <p:stCondLst>
                                            <p:cond delay="0"/>
                                          </p:stCondLst>
                                        </p:cTn>
                                        <p:tgtEl>
                                          <p:spTgt spid="963"/>
                                        </p:tgtEl>
                                        <p:attrNameLst>
                                          <p:attrName>style.visibility</p:attrName>
                                        </p:attrNameLst>
                                      </p:cBhvr>
                                      <p:to>
                                        <p:strVal val="visible"/>
                                      </p:to>
                                    </p:set>
                                    <p:animEffect filter="fade" transition="in">
                                      <p:cBhvr additive="repl">
                                        <p:cTn id="213" dur="500"/>
                                        <p:tgtEl>
                                          <p:spTgt spid="9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1" name="Agrupar 1"/>
          <p:cNvGrpSpPr/>
          <p:nvPr/>
        </p:nvGrpSpPr>
        <p:grpSpPr>
          <a:xfrm>
            <a:off x="2663280" y="2047320"/>
            <a:ext cx="12241080" cy="1918440"/>
            <a:chOff x="2663280" y="2047320"/>
            <a:chExt cx="12241080" cy="1918440"/>
          </a:xfrm>
        </p:grpSpPr>
        <p:sp>
          <p:nvSpPr>
            <p:cNvPr id="472" name="Espaço Reservado para Texto 2"/>
            <p:cNvSpPr/>
            <p:nvPr/>
          </p:nvSpPr>
          <p:spPr>
            <a:xfrm>
              <a:off x="2972160" y="2047320"/>
              <a:ext cx="9607320" cy="4960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endParaRPr b="0" lang="pt-BR" sz="2400" spc="-1" strike="noStrike">
                <a:solidFill>
                  <a:srgbClr val="202427"/>
                </a:solidFill>
                <a:latin typeface="Calibri"/>
              </a:endParaRPr>
            </a:p>
          </p:txBody>
        </p:sp>
        <p:sp>
          <p:nvSpPr>
            <p:cNvPr id="473" name="Espaço Reservado para Texto 3"/>
            <p:cNvSpPr/>
            <p:nvPr/>
          </p:nvSpPr>
          <p:spPr>
            <a:xfrm>
              <a:off x="2663280" y="2849400"/>
              <a:ext cx="12241080" cy="1116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tabLst>
                  <a:tab algn="l" pos="0"/>
                </a:tabLst>
              </a:pPr>
              <a:endParaRPr b="0" lang="pt-BR" sz="2400" spc="-1" strike="noStrike">
                <a:solidFill>
                  <a:srgbClr val="202427"/>
                </a:solidFill>
                <a:latin typeface="Calibri"/>
              </a:endParaRPr>
            </a:p>
          </p:txBody>
        </p:sp>
        <p:sp>
          <p:nvSpPr>
            <p:cNvPr id="474" name="Retângulo 6"/>
            <p:cNvSpPr/>
            <p:nvPr/>
          </p:nvSpPr>
          <p:spPr>
            <a:xfrm>
              <a:off x="4391640" y="2543400"/>
              <a:ext cx="7709400" cy="46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pt-BR" sz="2400" spc="-1" strike="noStrike">
                <a:solidFill>
                  <a:srgbClr val="ff0000"/>
                </a:solidFill>
                <a:latin typeface="Calibri"/>
              </a:endParaRPr>
            </a:p>
          </p:txBody>
        </p:sp>
      </p:grpSp>
      <p:sp>
        <p:nvSpPr>
          <p:cNvPr id="475" name="CaixaDeTexto 5"/>
          <p:cNvSpPr/>
          <p:nvPr/>
        </p:nvSpPr>
        <p:spPr>
          <a:xfrm>
            <a:off x="2693520" y="318960"/>
            <a:ext cx="688068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Sistemas de Saúde em outros países</a:t>
            </a:r>
            <a:endParaRPr b="0" lang="pt-BR" sz="3600" spc="-1" strike="noStrike">
              <a:solidFill>
                <a:srgbClr val="000000"/>
              </a:solidFill>
              <a:latin typeface="Arial"/>
            </a:endParaRPr>
          </a:p>
        </p:txBody>
      </p:sp>
      <p:pic>
        <p:nvPicPr>
          <p:cNvPr id="476" name="Imagem 7" descr="Brinquedo de lego em cima da neve&#10;&#10;Descrição gerada automaticamente com confiança média"/>
          <p:cNvPicPr/>
          <p:nvPr/>
        </p:nvPicPr>
        <p:blipFill>
          <a:blip r:embed="rId1"/>
          <a:stretch/>
        </p:blipFill>
        <p:spPr>
          <a:xfrm>
            <a:off x="2807280" y="1182960"/>
            <a:ext cx="12241080" cy="8529840"/>
          </a:xfrm>
          <a:prstGeom prst="rect">
            <a:avLst/>
          </a:prstGeom>
          <a:ln w="0">
            <a:noFill/>
          </a:ln>
        </p:spPr>
      </p:pic>
      <p:sp>
        <p:nvSpPr>
          <p:cNvPr id="477" name="Retângulo 4">
            <a:hlinkClick r:id="rId2"/>
          </p:cNvPr>
          <p:cNvSpPr/>
          <p:nvPr/>
        </p:nvSpPr>
        <p:spPr>
          <a:xfrm>
            <a:off x="13408560" y="1000728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Rectangle 3"/>
          <p:cNvSpPr/>
          <p:nvPr/>
        </p:nvSpPr>
        <p:spPr>
          <a:xfrm>
            <a:off x="3527280" y="942840"/>
            <a:ext cx="10858320" cy="4856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i="1" lang="pt-BR" sz="2600" spc="-1" strike="noStrike">
                <a:solidFill>
                  <a:srgbClr val="86939c"/>
                </a:solidFill>
                <a:latin typeface="Candara"/>
              </a:rPr>
              <a:t>Aplicar ciência para conciliar sustentabilidade e  inovação </a:t>
            </a:r>
            <a:endParaRPr b="0" lang="pt-BR" sz="2600" spc="-1" strike="noStrike">
              <a:solidFill>
                <a:srgbClr val="000000"/>
              </a:solidFill>
              <a:latin typeface="Arial"/>
            </a:endParaRPr>
          </a:p>
        </p:txBody>
      </p:sp>
      <p:sp>
        <p:nvSpPr>
          <p:cNvPr id="967" name="Título 1"/>
          <p:cNvSpPr/>
          <p:nvPr/>
        </p:nvSpPr>
        <p:spPr>
          <a:xfrm>
            <a:off x="2987280" y="282960"/>
            <a:ext cx="12344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Níveis de Evidência Científica</a:t>
            </a:r>
            <a:endParaRPr b="0" lang="pt-BR" sz="3600" spc="-1" strike="noStrike">
              <a:solidFill>
                <a:srgbClr val="000000"/>
              </a:solidFill>
              <a:latin typeface="Arial"/>
            </a:endParaRPr>
          </a:p>
        </p:txBody>
      </p:sp>
      <p:sp>
        <p:nvSpPr>
          <p:cNvPr id="968" name="Retângulo 1">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pic>
        <p:nvPicPr>
          <p:cNvPr id="969" name="Imagem 6" descr="Gráfico&#10;&#10;Descrição gerada automaticamente"/>
          <p:cNvPicPr/>
          <p:nvPr/>
        </p:nvPicPr>
        <p:blipFill>
          <a:blip r:embed="rId2"/>
          <a:stretch/>
        </p:blipFill>
        <p:spPr>
          <a:xfrm>
            <a:off x="4031280" y="1384920"/>
            <a:ext cx="9432720" cy="8726760"/>
          </a:xfrm>
          <a:prstGeom prst="rect">
            <a:avLst/>
          </a:prstGeom>
          <a:ln w="0">
            <a:noFill/>
          </a:ln>
        </p:spPr>
      </p:pic>
      <p:sp>
        <p:nvSpPr>
          <p:cNvPr id="970" name="CaixaDeTexto 4"/>
          <p:cNvSpPr/>
          <p:nvPr/>
        </p:nvSpPr>
        <p:spPr>
          <a:xfrm>
            <a:off x="4608360" y="9937080"/>
            <a:ext cx="914364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pt-BR" sz="1200" spc="-1" strike="noStrike">
                <a:solidFill>
                  <a:srgbClr val="65727b"/>
                </a:solidFill>
                <a:latin typeface="Lato regular"/>
              </a:rPr>
              <a:t>Fonte: Ana Carolina Silveira, 2018 - https://www.passeidireto.com/arquivo/48400820/escala-nivel-de-evidencia</a:t>
            </a:r>
            <a:endParaRPr b="0" lang="pt-BR" sz="1200" spc="-1" strike="noStrike">
              <a:solidFill>
                <a:srgbClr val="000000"/>
              </a:solidFill>
              <a:latin typeface="Arial"/>
            </a:endParaRPr>
          </a:p>
        </p:txBody>
      </p:sp>
      <p:pic>
        <p:nvPicPr>
          <p:cNvPr id="971" name="Imagem 2" descr="Tela de celular com texto preto sobre fundo branco&#10;&#10;Descrição gerada automaticamente"/>
          <p:cNvPicPr/>
          <p:nvPr/>
        </p:nvPicPr>
        <p:blipFill>
          <a:blip r:embed="rId3"/>
          <a:stretch/>
        </p:blipFill>
        <p:spPr>
          <a:xfrm>
            <a:off x="862920" y="1743120"/>
            <a:ext cx="4978800" cy="340020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Rectangle 2"/>
          <p:cNvSpPr/>
          <p:nvPr/>
        </p:nvSpPr>
        <p:spPr>
          <a:xfrm>
            <a:off x="2987280" y="1958040"/>
            <a:ext cx="8343720" cy="742320"/>
          </a:xfrm>
          <a:prstGeom prst="rect">
            <a:avLst/>
          </a:prstGeom>
          <a:noFill/>
          <a:ln w="0">
            <a:noFill/>
          </a:ln>
        </p:spPr>
        <p:style>
          <a:lnRef idx="0"/>
          <a:fillRef idx="0"/>
          <a:effectRef idx="0"/>
          <a:fontRef idx="minor"/>
        </p:style>
        <p:txBody>
          <a:bodyPr lIns="90000" rIns="90000" tIns="45000" bIns="45000" anchor="ctr">
            <a:spAutoFit/>
          </a:bodyPr>
          <a:p>
            <a:pPr>
              <a:lnSpc>
                <a:spcPct val="130000"/>
              </a:lnSpc>
            </a:pPr>
            <a:r>
              <a:rPr b="0" lang="pt-BR" sz="3300" spc="-1" strike="noStrike">
                <a:solidFill>
                  <a:srgbClr val="002060"/>
                </a:solidFill>
                <a:latin typeface="Calibri"/>
              </a:rPr>
              <a:t>Exercício prático</a:t>
            </a:r>
            <a:endParaRPr b="0" lang="pt-BR" sz="3300" spc="-1" strike="noStrike">
              <a:solidFill>
                <a:srgbClr val="000000"/>
              </a:solidFill>
              <a:latin typeface="Arial"/>
            </a:endParaRPr>
          </a:p>
        </p:txBody>
      </p:sp>
      <p:sp>
        <p:nvSpPr>
          <p:cNvPr id="973" name="Rectangle 4"/>
          <p:cNvSpPr/>
          <p:nvPr/>
        </p:nvSpPr>
        <p:spPr>
          <a:xfrm>
            <a:off x="2857680" y="3429000"/>
            <a:ext cx="8343720" cy="495612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50000"/>
              </a:lnSpc>
              <a:spcAft>
                <a:spcPts val="901"/>
              </a:spcAft>
              <a:buClr>
                <a:srgbClr val="65727b"/>
              </a:buClr>
              <a:buFont typeface="Arial"/>
              <a:buChar char="•"/>
            </a:pPr>
            <a:r>
              <a:rPr b="0" lang="en-US" sz="2200" spc="-1" strike="noStrike">
                <a:solidFill>
                  <a:srgbClr val="65727b"/>
                </a:solidFill>
                <a:latin typeface="Calibri"/>
              </a:rPr>
              <a:t>O departamento jurídico da operadora onde você trabalha lhe pediu ajuda num caso onde uma senhora de 56 anos entrou com um mandato de segurança para garantir que a coleta da veia safena seja feita por via endoscópica durante a sua revascularização miocárdica</a:t>
            </a:r>
            <a:endParaRPr b="0" lang="pt-BR" sz="2200" spc="-1" strike="noStrike">
              <a:solidFill>
                <a:srgbClr val="000000"/>
              </a:solidFill>
              <a:latin typeface="Arial"/>
            </a:endParaRPr>
          </a:p>
          <a:p>
            <a:pPr marL="343080" indent="-343080">
              <a:lnSpc>
                <a:spcPct val="150000"/>
              </a:lnSpc>
              <a:spcAft>
                <a:spcPts val="901"/>
              </a:spcAft>
              <a:buClr>
                <a:srgbClr val="65727b"/>
              </a:buClr>
              <a:buFont typeface="Arial"/>
              <a:buChar char="•"/>
            </a:pPr>
            <a:r>
              <a:rPr b="0" lang="en-US" sz="2200" spc="-1" strike="noStrike">
                <a:solidFill>
                  <a:srgbClr val="65727b"/>
                </a:solidFill>
                <a:latin typeface="Calibri"/>
              </a:rPr>
              <a:t>O procedimento foi negado anteriormente, daí o motivo da liminar</a:t>
            </a:r>
            <a:endParaRPr b="0" lang="pt-BR" sz="2200" spc="-1" strike="noStrike">
              <a:solidFill>
                <a:srgbClr val="000000"/>
              </a:solidFill>
              <a:latin typeface="Arial"/>
            </a:endParaRPr>
          </a:p>
          <a:p>
            <a:pPr marL="343080" indent="-343080">
              <a:lnSpc>
                <a:spcPct val="150000"/>
              </a:lnSpc>
              <a:spcAft>
                <a:spcPts val="901"/>
              </a:spcAft>
              <a:buClr>
                <a:srgbClr val="65727b"/>
              </a:buClr>
              <a:buFont typeface="Arial"/>
              <a:buChar char="•"/>
            </a:pPr>
            <a:r>
              <a:rPr b="0" lang="en-US" sz="2200" spc="-1" strike="noStrike">
                <a:solidFill>
                  <a:srgbClr val="65727b"/>
                </a:solidFill>
                <a:latin typeface="Calibri"/>
              </a:rPr>
              <a:t>A justificativa para o procedimento ressalta o aspecto estético da incisão da perna e a necessidade de evitar infecções</a:t>
            </a:r>
            <a:endParaRPr b="0" lang="pt-BR" sz="2200" spc="-1" strike="noStrike">
              <a:solidFill>
                <a:srgbClr val="000000"/>
              </a:solidFill>
              <a:latin typeface="Arial"/>
            </a:endParaRPr>
          </a:p>
          <a:p>
            <a:pPr marL="343080" indent="-343080">
              <a:lnSpc>
                <a:spcPct val="150000"/>
              </a:lnSpc>
              <a:spcAft>
                <a:spcPts val="901"/>
              </a:spcAft>
              <a:buClr>
                <a:srgbClr val="65727b"/>
              </a:buClr>
              <a:buFont typeface="Arial"/>
              <a:buChar char="•"/>
            </a:pPr>
            <a:r>
              <a:rPr b="0" lang="en-US" sz="2200" spc="-1" strike="noStrike">
                <a:solidFill>
                  <a:srgbClr val="65727b"/>
                </a:solidFill>
                <a:latin typeface="Calibri"/>
              </a:rPr>
              <a:t>Os advogados argumentarão sobre a parte administrativa, mas querem saber sobre a parte médica</a:t>
            </a:r>
            <a:endParaRPr b="0" lang="pt-BR" sz="2200" spc="-1" strike="noStrike">
              <a:solidFill>
                <a:srgbClr val="000000"/>
              </a:solidFill>
              <a:latin typeface="Arial"/>
            </a:endParaRPr>
          </a:p>
        </p:txBody>
      </p:sp>
      <p:pic>
        <p:nvPicPr>
          <p:cNvPr id="974" name="Picture 4" descr=""/>
          <p:cNvPicPr/>
          <p:nvPr/>
        </p:nvPicPr>
        <p:blipFill>
          <a:blip r:embed="rId1"/>
          <a:stretch/>
        </p:blipFill>
        <p:spPr>
          <a:xfrm>
            <a:off x="11544480" y="3886200"/>
            <a:ext cx="2985840" cy="3626280"/>
          </a:xfrm>
          <a:prstGeom prst="rect">
            <a:avLst/>
          </a:prstGeom>
          <a:ln w="0">
            <a:noFill/>
          </a:ln>
        </p:spPr>
      </p:pic>
      <p:sp>
        <p:nvSpPr>
          <p:cNvPr id="975" name="Título 1"/>
          <p:cNvSpPr/>
          <p:nvPr/>
        </p:nvSpPr>
        <p:spPr>
          <a:xfrm>
            <a:off x="2987280" y="282960"/>
            <a:ext cx="12344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3e7e"/>
                </a:solidFill>
                <a:latin typeface="Calibri"/>
              </a:rPr>
              <a:t>MBE </a:t>
            </a:r>
            <a:r>
              <a:rPr b="0" lang="pt-BR" sz="3600" spc="-1" strike="noStrike">
                <a:solidFill>
                  <a:srgbClr val="003e7e"/>
                </a:solidFill>
                <a:latin typeface="Calibri"/>
              </a:rPr>
              <a:t>– Caso Prático 1</a:t>
            </a:r>
            <a:endParaRPr b="0" lang="pt-BR" sz="3600" spc="-1" strike="noStrike">
              <a:solidFill>
                <a:srgbClr val="000000"/>
              </a:solidFill>
              <a:latin typeface="Arial"/>
            </a:endParaRPr>
          </a:p>
        </p:txBody>
      </p:sp>
      <p:sp>
        <p:nvSpPr>
          <p:cNvPr id="976"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Rectangle 2"/>
          <p:cNvSpPr/>
          <p:nvPr/>
        </p:nvSpPr>
        <p:spPr>
          <a:xfrm>
            <a:off x="3429000" y="1956600"/>
            <a:ext cx="11429640" cy="1177920"/>
          </a:xfrm>
          <a:prstGeom prst="rect">
            <a:avLst/>
          </a:prstGeom>
          <a:noFill/>
          <a:ln w="0">
            <a:noFill/>
          </a:ln>
        </p:spPr>
        <p:style>
          <a:lnRef idx="0"/>
          <a:fillRef idx="0"/>
          <a:effectRef idx="0"/>
          <a:fontRef idx="minor"/>
        </p:style>
        <p:txBody>
          <a:bodyPr lIns="90000" rIns="90000" tIns="45000" bIns="45000" anchor="ctr">
            <a:spAutoFit/>
          </a:bodyPr>
          <a:p>
            <a:pPr>
              <a:lnSpc>
                <a:spcPct val="130000"/>
              </a:lnSpc>
            </a:pPr>
            <a:r>
              <a:rPr b="0" lang="pt-BR" sz="3300" spc="-1" strike="noStrike">
                <a:solidFill>
                  <a:srgbClr val="002060"/>
                </a:solidFill>
                <a:latin typeface="Calibri"/>
              </a:rPr>
              <a:t>Jurídico pede ajuda com liminar</a:t>
            </a:r>
            <a:endParaRPr b="0" lang="pt-BR" sz="3300" spc="-1" strike="noStrike">
              <a:solidFill>
                <a:srgbClr val="000000"/>
              </a:solidFill>
              <a:latin typeface="Arial"/>
            </a:endParaRPr>
          </a:p>
          <a:p>
            <a:pPr>
              <a:lnSpc>
                <a:spcPct val="130000"/>
              </a:lnSpc>
            </a:pPr>
            <a:r>
              <a:rPr b="0" lang="pt-BR" sz="2200" spc="-1" strike="noStrike">
                <a:solidFill>
                  <a:srgbClr val="65727b"/>
                </a:solidFill>
                <a:latin typeface="Calibri"/>
              </a:rPr>
              <a:t>Coleta tradicional de enxerto de safena para revascularização</a:t>
            </a:r>
            <a:endParaRPr b="0" lang="pt-BR" sz="2200" spc="-1" strike="noStrike">
              <a:solidFill>
                <a:srgbClr val="000000"/>
              </a:solidFill>
              <a:latin typeface="Arial"/>
            </a:endParaRPr>
          </a:p>
        </p:txBody>
      </p:sp>
      <p:pic>
        <p:nvPicPr>
          <p:cNvPr id="978" name="Picture 6" descr=""/>
          <p:cNvPicPr/>
          <p:nvPr/>
        </p:nvPicPr>
        <p:blipFill>
          <a:blip r:embed="rId1"/>
          <a:stretch/>
        </p:blipFill>
        <p:spPr>
          <a:xfrm>
            <a:off x="3657600" y="3886200"/>
            <a:ext cx="3809520" cy="3600000"/>
          </a:xfrm>
          <a:prstGeom prst="rect">
            <a:avLst/>
          </a:prstGeom>
          <a:ln w="0">
            <a:noFill/>
          </a:ln>
        </p:spPr>
      </p:pic>
      <p:pic>
        <p:nvPicPr>
          <p:cNvPr id="979" name="Picture 7" descr=""/>
          <p:cNvPicPr/>
          <p:nvPr/>
        </p:nvPicPr>
        <p:blipFill>
          <a:blip r:embed="rId2"/>
          <a:stretch/>
        </p:blipFill>
        <p:spPr>
          <a:xfrm>
            <a:off x="7886880" y="3657600"/>
            <a:ext cx="5361480" cy="4526640"/>
          </a:xfrm>
          <a:prstGeom prst="rect">
            <a:avLst/>
          </a:prstGeom>
          <a:ln w="0">
            <a:noFill/>
          </a:ln>
        </p:spPr>
      </p:pic>
      <p:sp>
        <p:nvSpPr>
          <p:cNvPr id="980" name="Título 1"/>
          <p:cNvSpPr/>
          <p:nvPr/>
        </p:nvSpPr>
        <p:spPr>
          <a:xfrm>
            <a:off x="2987280" y="282960"/>
            <a:ext cx="12344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3e7e"/>
                </a:solidFill>
                <a:latin typeface="Calibri"/>
              </a:rPr>
              <a:t>MBE </a:t>
            </a:r>
            <a:r>
              <a:rPr b="0" lang="pt-BR" sz="3600" spc="-1" strike="noStrike">
                <a:solidFill>
                  <a:srgbClr val="003e7e"/>
                </a:solidFill>
                <a:latin typeface="Calibri"/>
              </a:rPr>
              <a:t>– Caso Prático 1</a:t>
            </a:r>
            <a:endParaRPr b="0" lang="pt-BR" sz="3600" spc="-1" strike="noStrike">
              <a:solidFill>
                <a:srgbClr val="000000"/>
              </a:solidFill>
              <a:latin typeface="Arial"/>
            </a:endParaRPr>
          </a:p>
        </p:txBody>
      </p:sp>
      <p:sp>
        <p:nvSpPr>
          <p:cNvPr id="981" name="Retângulo 1">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 name="Rectangle 2"/>
          <p:cNvSpPr/>
          <p:nvPr/>
        </p:nvSpPr>
        <p:spPr>
          <a:xfrm>
            <a:off x="3429000" y="1956600"/>
            <a:ext cx="11429640" cy="1177920"/>
          </a:xfrm>
          <a:prstGeom prst="rect">
            <a:avLst/>
          </a:prstGeom>
          <a:noFill/>
          <a:ln w="0">
            <a:noFill/>
          </a:ln>
        </p:spPr>
        <p:style>
          <a:lnRef idx="0"/>
          <a:fillRef idx="0"/>
          <a:effectRef idx="0"/>
          <a:fontRef idx="minor"/>
        </p:style>
        <p:txBody>
          <a:bodyPr lIns="90000" rIns="90000" tIns="45000" bIns="45000" anchor="ctr">
            <a:spAutoFit/>
          </a:bodyPr>
          <a:p>
            <a:pPr>
              <a:lnSpc>
                <a:spcPct val="130000"/>
              </a:lnSpc>
            </a:pPr>
            <a:r>
              <a:rPr b="0" lang="pt-BR" sz="3300" spc="-1" strike="noStrike">
                <a:solidFill>
                  <a:srgbClr val="002060"/>
                </a:solidFill>
                <a:latin typeface="Calibri"/>
              </a:rPr>
              <a:t>Jurídico pede ajuda com liminar</a:t>
            </a:r>
            <a:endParaRPr b="0" lang="pt-BR" sz="3300" spc="-1" strike="noStrike">
              <a:solidFill>
                <a:srgbClr val="000000"/>
              </a:solidFill>
              <a:latin typeface="Arial"/>
            </a:endParaRPr>
          </a:p>
          <a:p>
            <a:pPr>
              <a:lnSpc>
                <a:spcPct val="130000"/>
              </a:lnSpc>
            </a:pPr>
            <a:r>
              <a:rPr b="0" lang="pt-BR" sz="2200" spc="-1" strike="noStrike">
                <a:solidFill>
                  <a:srgbClr val="65727b"/>
                </a:solidFill>
                <a:latin typeface="Calibri"/>
              </a:rPr>
              <a:t>Coleta endoscópica de enxerto de safena para revascularização</a:t>
            </a:r>
            <a:endParaRPr b="0" lang="pt-BR" sz="2200" spc="-1" strike="noStrike">
              <a:solidFill>
                <a:srgbClr val="000000"/>
              </a:solidFill>
              <a:latin typeface="Arial"/>
            </a:endParaRPr>
          </a:p>
        </p:txBody>
      </p:sp>
      <p:pic>
        <p:nvPicPr>
          <p:cNvPr id="983" name="Picture 4" descr=""/>
          <p:cNvPicPr/>
          <p:nvPr/>
        </p:nvPicPr>
        <p:blipFill>
          <a:blip r:embed="rId1"/>
          <a:stretch/>
        </p:blipFill>
        <p:spPr>
          <a:xfrm>
            <a:off x="7886880" y="3543480"/>
            <a:ext cx="5714640" cy="4285800"/>
          </a:xfrm>
          <a:prstGeom prst="rect">
            <a:avLst/>
          </a:prstGeom>
          <a:ln w="0">
            <a:noFill/>
          </a:ln>
        </p:spPr>
      </p:pic>
      <p:pic>
        <p:nvPicPr>
          <p:cNvPr id="984" name="Picture 5" descr=""/>
          <p:cNvPicPr/>
          <p:nvPr/>
        </p:nvPicPr>
        <p:blipFill>
          <a:blip r:embed="rId2"/>
          <a:stretch/>
        </p:blipFill>
        <p:spPr>
          <a:xfrm>
            <a:off x="7524000" y="7087680"/>
            <a:ext cx="3809520" cy="2857320"/>
          </a:xfrm>
          <a:prstGeom prst="rect">
            <a:avLst/>
          </a:prstGeom>
          <a:ln w="0">
            <a:noFill/>
          </a:ln>
        </p:spPr>
      </p:pic>
      <p:pic>
        <p:nvPicPr>
          <p:cNvPr id="985" name="Picture 6" descr=""/>
          <p:cNvPicPr/>
          <p:nvPr/>
        </p:nvPicPr>
        <p:blipFill>
          <a:blip r:embed="rId3"/>
          <a:stretch/>
        </p:blipFill>
        <p:spPr>
          <a:xfrm>
            <a:off x="3657600" y="3886200"/>
            <a:ext cx="3809520" cy="3600000"/>
          </a:xfrm>
          <a:prstGeom prst="rect">
            <a:avLst/>
          </a:prstGeom>
          <a:ln w="0">
            <a:noFill/>
          </a:ln>
        </p:spPr>
      </p:pic>
      <p:sp>
        <p:nvSpPr>
          <p:cNvPr id="986" name="Título 1"/>
          <p:cNvSpPr/>
          <p:nvPr/>
        </p:nvSpPr>
        <p:spPr>
          <a:xfrm>
            <a:off x="2987280" y="282960"/>
            <a:ext cx="12344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3e7e"/>
                </a:solidFill>
                <a:latin typeface="Calibri"/>
              </a:rPr>
              <a:t>MBE </a:t>
            </a:r>
            <a:r>
              <a:rPr b="0" lang="pt-BR" sz="3600" spc="-1" strike="noStrike">
                <a:solidFill>
                  <a:srgbClr val="003e7e"/>
                </a:solidFill>
                <a:latin typeface="Calibri"/>
              </a:rPr>
              <a:t>– Caso Prático 1</a:t>
            </a:r>
            <a:endParaRPr b="0" lang="pt-BR" sz="3600" spc="-1" strike="noStrike">
              <a:solidFill>
                <a:srgbClr val="000000"/>
              </a:solidFill>
              <a:latin typeface="Arial"/>
            </a:endParaRPr>
          </a:p>
        </p:txBody>
      </p:sp>
      <p:sp>
        <p:nvSpPr>
          <p:cNvPr id="987" name="Retângulo 1">
            <a:hlinkClick r:id="rId4"/>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Rectangle 2"/>
          <p:cNvSpPr/>
          <p:nvPr/>
        </p:nvSpPr>
        <p:spPr>
          <a:xfrm>
            <a:off x="3203280" y="1593360"/>
            <a:ext cx="11429640" cy="742320"/>
          </a:xfrm>
          <a:prstGeom prst="rect">
            <a:avLst/>
          </a:prstGeom>
          <a:noFill/>
          <a:ln w="0">
            <a:noFill/>
          </a:ln>
        </p:spPr>
        <p:style>
          <a:lnRef idx="0"/>
          <a:fillRef idx="0"/>
          <a:effectRef idx="0"/>
          <a:fontRef idx="minor"/>
        </p:style>
        <p:txBody>
          <a:bodyPr lIns="90000" rIns="90000" tIns="45000" bIns="45000" anchor="ctr">
            <a:spAutoFit/>
          </a:bodyPr>
          <a:p>
            <a:pPr>
              <a:lnSpc>
                <a:spcPct val="130000"/>
              </a:lnSpc>
            </a:pPr>
            <a:r>
              <a:rPr b="0" lang="pt-BR" sz="3300" spc="-1" strike="noStrike">
                <a:solidFill>
                  <a:srgbClr val="002060"/>
                </a:solidFill>
                <a:latin typeface="Calibri"/>
              </a:rPr>
              <a:t>Como formular a pergunta?</a:t>
            </a:r>
            <a:endParaRPr b="0" lang="pt-BR" sz="3300" spc="-1" strike="noStrike">
              <a:solidFill>
                <a:srgbClr val="000000"/>
              </a:solidFill>
              <a:latin typeface="Arial"/>
            </a:endParaRPr>
          </a:p>
        </p:txBody>
      </p:sp>
      <p:sp>
        <p:nvSpPr>
          <p:cNvPr id="989" name="Título 1"/>
          <p:cNvSpPr/>
          <p:nvPr/>
        </p:nvSpPr>
        <p:spPr>
          <a:xfrm>
            <a:off x="2987280" y="282960"/>
            <a:ext cx="12344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3e7e"/>
                </a:solidFill>
                <a:latin typeface="Calibri"/>
              </a:rPr>
              <a:t>MBE </a:t>
            </a:r>
            <a:r>
              <a:rPr b="0" lang="pt-BR" sz="3600" spc="-1" strike="noStrike">
                <a:solidFill>
                  <a:srgbClr val="003e7e"/>
                </a:solidFill>
                <a:latin typeface="Calibri"/>
              </a:rPr>
              <a:t>– Medicina Baseada em Evidências</a:t>
            </a:r>
            <a:endParaRPr b="0" lang="pt-BR" sz="3600" spc="-1" strike="noStrike">
              <a:solidFill>
                <a:srgbClr val="000000"/>
              </a:solidFill>
              <a:latin typeface="Arial"/>
            </a:endParaRPr>
          </a:p>
        </p:txBody>
      </p:sp>
      <p:pic>
        <p:nvPicPr>
          <p:cNvPr id="990" name="Imagem 2" descr="Uma imagem contendo relógio&#10;&#10;Descrição gerada automaticamente"/>
          <p:cNvPicPr/>
          <p:nvPr/>
        </p:nvPicPr>
        <p:blipFill>
          <a:blip r:embed="rId1"/>
          <a:stretch/>
        </p:blipFill>
        <p:spPr>
          <a:xfrm>
            <a:off x="3311280" y="2350800"/>
            <a:ext cx="8954280" cy="6836760"/>
          </a:xfrm>
          <a:prstGeom prst="rect">
            <a:avLst/>
          </a:prstGeom>
          <a:ln w="0">
            <a:noFill/>
          </a:ln>
        </p:spPr>
      </p:pic>
      <p:sp>
        <p:nvSpPr>
          <p:cNvPr id="991"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Rectangle 2"/>
          <p:cNvSpPr/>
          <p:nvPr/>
        </p:nvSpPr>
        <p:spPr>
          <a:xfrm>
            <a:off x="3198600" y="1168920"/>
            <a:ext cx="11429640" cy="643680"/>
          </a:xfrm>
          <a:prstGeom prst="rect">
            <a:avLst/>
          </a:prstGeom>
          <a:noFill/>
          <a:ln w="0">
            <a:noFill/>
          </a:ln>
        </p:spPr>
        <p:style>
          <a:lnRef idx="0"/>
          <a:fillRef idx="0"/>
          <a:effectRef idx="0"/>
          <a:fontRef idx="minor"/>
        </p:style>
        <p:txBody>
          <a:bodyPr lIns="90000" rIns="90000" tIns="45000" bIns="45000" anchor="ctr">
            <a:spAutoFit/>
          </a:bodyPr>
          <a:p>
            <a:pPr>
              <a:lnSpc>
                <a:spcPct val="130000"/>
              </a:lnSpc>
            </a:pPr>
            <a:r>
              <a:rPr b="0" lang="pt-BR" sz="2800" spc="-1" strike="noStrike">
                <a:solidFill>
                  <a:srgbClr val="002060"/>
                </a:solidFill>
                <a:latin typeface="Calibri"/>
              </a:rPr>
              <a:t>Acessos gratuitos para médicos</a:t>
            </a:r>
            <a:endParaRPr b="0" lang="pt-BR" sz="2800" spc="-1" strike="noStrike">
              <a:solidFill>
                <a:srgbClr val="000000"/>
              </a:solidFill>
              <a:latin typeface="Arial"/>
            </a:endParaRPr>
          </a:p>
        </p:txBody>
      </p:sp>
      <p:sp>
        <p:nvSpPr>
          <p:cNvPr id="993" name="Título 1"/>
          <p:cNvSpPr/>
          <p:nvPr/>
        </p:nvSpPr>
        <p:spPr>
          <a:xfrm>
            <a:off x="2987280" y="282960"/>
            <a:ext cx="12344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3600" spc="-1" strike="noStrike">
                <a:solidFill>
                  <a:srgbClr val="003e7e"/>
                </a:solidFill>
                <a:latin typeface="Calibri"/>
              </a:rPr>
              <a:t>MBE </a:t>
            </a:r>
            <a:r>
              <a:rPr b="0" lang="pt-BR" sz="3600" spc="-1" strike="noStrike">
                <a:solidFill>
                  <a:srgbClr val="003e7e"/>
                </a:solidFill>
                <a:latin typeface="Calibri"/>
              </a:rPr>
              <a:t>– Medicina Baseada em Evidências</a:t>
            </a:r>
            <a:endParaRPr b="0" lang="pt-BR" sz="3600" spc="-1" strike="noStrike">
              <a:solidFill>
                <a:srgbClr val="000000"/>
              </a:solidFill>
              <a:latin typeface="Arial"/>
            </a:endParaRPr>
          </a:p>
        </p:txBody>
      </p:sp>
      <p:pic>
        <p:nvPicPr>
          <p:cNvPr id="994" name="Imagem 5" descr="Interface gráfica do usuário, Texto, Aplicativo, Carta, Email&#10;&#10;Descrição gerada automaticamente"/>
          <p:cNvPicPr/>
          <p:nvPr/>
        </p:nvPicPr>
        <p:blipFill>
          <a:blip r:embed="rId1"/>
          <a:stretch/>
        </p:blipFill>
        <p:spPr>
          <a:xfrm>
            <a:off x="3314880" y="5919120"/>
            <a:ext cx="9468360" cy="3025440"/>
          </a:xfrm>
          <a:prstGeom prst="rect">
            <a:avLst/>
          </a:prstGeom>
          <a:ln w="0">
            <a:noFill/>
          </a:ln>
        </p:spPr>
      </p:pic>
      <p:pic>
        <p:nvPicPr>
          <p:cNvPr id="995" name="Imagem 8" descr="Interface gráfica do usuário, Texto, Aplicativo, Email&#10;&#10;Descrição gerada automaticamente"/>
          <p:cNvPicPr/>
          <p:nvPr/>
        </p:nvPicPr>
        <p:blipFill>
          <a:blip r:embed="rId2"/>
          <a:stretch/>
        </p:blipFill>
        <p:spPr>
          <a:xfrm>
            <a:off x="3198600" y="1812960"/>
            <a:ext cx="9468360" cy="3924360"/>
          </a:xfrm>
          <a:prstGeom prst="rect">
            <a:avLst/>
          </a:prstGeom>
          <a:ln w="0">
            <a:noFill/>
          </a:ln>
        </p:spPr>
      </p:pic>
      <p:sp>
        <p:nvSpPr>
          <p:cNvPr id="996" name="CaixaDeTexto 9"/>
          <p:cNvSpPr/>
          <p:nvPr/>
        </p:nvSpPr>
        <p:spPr>
          <a:xfrm>
            <a:off x="2980440" y="9692280"/>
            <a:ext cx="6857640" cy="40932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pt-BR" sz="1400" spc="-1" strike="noStrike">
                <a:solidFill>
                  <a:srgbClr val="717171"/>
                </a:solidFill>
                <a:latin typeface="Trebuchet MS"/>
              </a:rPr>
              <a:t>Fonte: https://www.cremesp.org.br/ </a:t>
            </a:r>
            <a:endParaRPr b="0" lang="pt-BR" sz="1400" spc="-1" strike="noStrike">
              <a:solidFill>
                <a:srgbClr val="000000"/>
              </a:solidFill>
              <a:latin typeface="Arial"/>
            </a:endParaRPr>
          </a:p>
        </p:txBody>
      </p:sp>
      <p:sp>
        <p:nvSpPr>
          <p:cNvPr id="997" name="Retângulo 1">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8" name="Picture 6" descr=""/>
          <p:cNvPicPr/>
          <p:nvPr/>
        </p:nvPicPr>
        <p:blipFill>
          <a:blip r:embed="rId1"/>
          <a:stretch/>
        </p:blipFill>
        <p:spPr>
          <a:xfrm>
            <a:off x="4607640" y="2983320"/>
            <a:ext cx="3278880" cy="1080720"/>
          </a:xfrm>
          <a:prstGeom prst="rect">
            <a:avLst/>
          </a:prstGeom>
          <a:ln w="0">
            <a:noFill/>
          </a:ln>
        </p:spPr>
      </p:pic>
      <p:pic>
        <p:nvPicPr>
          <p:cNvPr id="999" name="Picture 7" descr=""/>
          <p:cNvPicPr/>
          <p:nvPr/>
        </p:nvPicPr>
        <p:blipFill>
          <a:blip r:embed="rId2"/>
          <a:stretch/>
        </p:blipFill>
        <p:spPr>
          <a:xfrm>
            <a:off x="8928000" y="2965680"/>
            <a:ext cx="4523040" cy="987120"/>
          </a:xfrm>
          <a:prstGeom prst="rect">
            <a:avLst/>
          </a:prstGeom>
          <a:ln w="0">
            <a:noFill/>
          </a:ln>
        </p:spPr>
      </p:pic>
      <p:pic>
        <p:nvPicPr>
          <p:cNvPr id="1000" name="Picture 8" descr=""/>
          <p:cNvPicPr/>
          <p:nvPr/>
        </p:nvPicPr>
        <p:blipFill>
          <a:blip r:embed="rId3"/>
          <a:stretch/>
        </p:blipFill>
        <p:spPr>
          <a:xfrm>
            <a:off x="5582520" y="4497480"/>
            <a:ext cx="2857320" cy="1064160"/>
          </a:xfrm>
          <a:prstGeom prst="rect">
            <a:avLst/>
          </a:prstGeom>
          <a:ln w="0">
            <a:noFill/>
          </a:ln>
        </p:spPr>
      </p:pic>
      <p:pic>
        <p:nvPicPr>
          <p:cNvPr id="1001" name="Picture 9" descr=""/>
          <p:cNvPicPr/>
          <p:nvPr/>
        </p:nvPicPr>
        <p:blipFill>
          <a:blip r:embed="rId4"/>
          <a:stretch/>
        </p:blipFill>
        <p:spPr>
          <a:xfrm>
            <a:off x="9234720" y="4430880"/>
            <a:ext cx="3110400" cy="1121400"/>
          </a:xfrm>
          <a:prstGeom prst="rect">
            <a:avLst/>
          </a:prstGeom>
          <a:ln w="0">
            <a:noFill/>
          </a:ln>
        </p:spPr>
      </p:pic>
      <p:sp>
        <p:nvSpPr>
          <p:cNvPr id="1002" name="Título 1"/>
          <p:cNvSpPr/>
          <p:nvPr/>
        </p:nvSpPr>
        <p:spPr>
          <a:xfrm>
            <a:off x="2987280" y="282960"/>
            <a:ext cx="12344040" cy="107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x-none" sz="3000" spc="-1" strike="noStrike">
                <a:solidFill>
                  <a:srgbClr val="00213a"/>
                </a:solidFill>
                <a:latin typeface="Calibri"/>
              </a:rPr>
              <a:t>Quem é o Guardião ou Curador destes Conhecimentos?</a:t>
            </a:r>
            <a:endParaRPr b="0" lang="pt-BR" sz="3000" spc="-1" strike="noStrike">
              <a:solidFill>
                <a:srgbClr val="000000"/>
              </a:solidFill>
              <a:latin typeface="Arial"/>
            </a:endParaRPr>
          </a:p>
        </p:txBody>
      </p:sp>
      <p:sp>
        <p:nvSpPr>
          <p:cNvPr id="1003" name="CaixaDeTexto 1"/>
          <p:cNvSpPr/>
          <p:nvPr/>
        </p:nvSpPr>
        <p:spPr>
          <a:xfrm>
            <a:off x="3095280" y="6333840"/>
            <a:ext cx="13393080" cy="2329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100" spc="-1" strike="noStrike">
                <a:solidFill>
                  <a:srgbClr val="002060"/>
                </a:solidFill>
                <a:latin typeface="Söhne"/>
              </a:rPr>
              <a:t>Não existe um "maior curador" da Medicina Baseada em Evidências (MBE) no Brasil. </a:t>
            </a:r>
            <a:endParaRPr b="0" lang="pt-BR" sz="2100" spc="-1" strike="noStrike">
              <a:solidFill>
                <a:srgbClr val="000000"/>
              </a:solidFill>
              <a:latin typeface="Arial"/>
            </a:endParaRPr>
          </a:p>
          <a:p>
            <a:pPr>
              <a:lnSpc>
                <a:spcPct val="100000"/>
              </a:lnSpc>
            </a:pPr>
            <a:endParaRPr b="0" lang="pt-BR" sz="2100" spc="-1" strike="noStrike">
              <a:solidFill>
                <a:srgbClr val="000000"/>
              </a:solidFill>
              <a:latin typeface="Arial"/>
            </a:endParaRPr>
          </a:p>
          <a:p>
            <a:pPr>
              <a:lnSpc>
                <a:spcPct val="100000"/>
              </a:lnSpc>
            </a:pPr>
            <a:r>
              <a:rPr b="0" lang="pt-BR" sz="2100" spc="-1" strike="noStrike">
                <a:solidFill>
                  <a:srgbClr val="002060"/>
                </a:solidFill>
                <a:latin typeface="Söhne"/>
              </a:rPr>
              <a:t>No Brasil, existem diversos profissionais, pesquisadores e instituições que contribuem significativamente para a disseminação e o avanço da MBE. Entre eles, podemos destacar:</a:t>
            </a:r>
            <a:endParaRPr b="0" lang="pt-BR" sz="2100" spc="-1" strike="noStrike">
              <a:solidFill>
                <a:srgbClr val="000000"/>
              </a:solidFill>
              <a:latin typeface="Arial"/>
            </a:endParaRPr>
          </a:p>
          <a:p>
            <a:pPr lvl="1" marL="1114560" indent="-428760">
              <a:lnSpc>
                <a:spcPct val="100000"/>
              </a:lnSpc>
              <a:buClr>
                <a:srgbClr val="002060"/>
              </a:buClr>
              <a:buFont typeface="Arial"/>
              <a:buChar char="•"/>
            </a:pPr>
            <a:r>
              <a:rPr b="0" lang="pt-BR" sz="2100" spc="-1" strike="noStrike">
                <a:solidFill>
                  <a:srgbClr val="002060"/>
                </a:solidFill>
                <a:latin typeface="Söhne"/>
              </a:rPr>
              <a:t>Centro Cochrane do Brasil</a:t>
            </a:r>
            <a:endParaRPr b="0" lang="pt-BR" sz="2100" spc="-1" strike="noStrike">
              <a:solidFill>
                <a:srgbClr val="000000"/>
              </a:solidFill>
              <a:latin typeface="Arial"/>
            </a:endParaRPr>
          </a:p>
          <a:p>
            <a:pPr lvl="1" marL="1114560" indent="-428760">
              <a:lnSpc>
                <a:spcPct val="100000"/>
              </a:lnSpc>
              <a:buClr>
                <a:srgbClr val="002060"/>
              </a:buClr>
              <a:buFont typeface="Arial"/>
              <a:buChar char="•"/>
            </a:pPr>
            <a:r>
              <a:rPr b="0" lang="pt-BR" sz="2100" spc="-1" strike="noStrike">
                <a:solidFill>
                  <a:srgbClr val="002060"/>
                </a:solidFill>
                <a:latin typeface="Söhne"/>
              </a:rPr>
              <a:t>Sociedade Brasileira de Medicina de Família e Comunidade (SBMFC</a:t>
            </a:r>
            <a:endParaRPr b="0" lang="pt-BR" sz="2100" spc="-1" strike="noStrike">
              <a:solidFill>
                <a:srgbClr val="000000"/>
              </a:solidFill>
              <a:latin typeface="Arial"/>
            </a:endParaRPr>
          </a:p>
          <a:p>
            <a:pPr lvl="1" marL="1114560" indent="-428760">
              <a:lnSpc>
                <a:spcPct val="100000"/>
              </a:lnSpc>
              <a:buClr>
                <a:srgbClr val="002060"/>
              </a:buClr>
              <a:buFont typeface="Arial"/>
              <a:buChar char="•"/>
            </a:pPr>
            <a:r>
              <a:rPr b="0" lang="pt-BR" sz="2100" spc="-1" strike="noStrike">
                <a:solidFill>
                  <a:srgbClr val="002060"/>
                </a:solidFill>
                <a:latin typeface="Söhne"/>
              </a:rPr>
              <a:t>Universidades e instituições de pesquisa</a:t>
            </a:r>
            <a:endParaRPr b="0" lang="pt-BR" sz="2100" spc="-1" strike="noStrike">
              <a:solidFill>
                <a:srgbClr val="000000"/>
              </a:solidFill>
              <a:latin typeface="Arial"/>
            </a:endParaRPr>
          </a:p>
        </p:txBody>
      </p:sp>
      <p:pic>
        <p:nvPicPr>
          <p:cNvPr id="1004" name="Picture 2" descr="Contexto"/>
          <p:cNvPicPr/>
          <p:nvPr/>
        </p:nvPicPr>
        <p:blipFill>
          <a:blip r:embed="rId5"/>
          <a:stretch/>
        </p:blipFill>
        <p:spPr>
          <a:xfrm>
            <a:off x="9468000" y="1678680"/>
            <a:ext cx="2960640" cy="874440"/>
          </a:xfrm>
          <a:prstGeom prst="rect">
            <a:avLst/>
          </a:prstGeom>
          <a:ln w="0">
            <a:noFill/>
          </a:ln>
        </p:spPr>
      </p:pic>
      <p:pic>
        <p:nvPicPr>
          <p:cNvPr id="1005" name="Picture 4" descr="Ministério da Saúde - Portaria de Estratégia de Saúde Cardiovascular na APS  e Incentivo Financeiro"/>
          <p:cNvPicPr/>
          <p:nvPr/>
        </p:nvPicPr>
        <p:blipFill>
          <a:blip r:embed="rId6"/>
          <a:stretch/>
        </p:blipFill>
        <p:spPr>
          <a:xfrm>
            <a:off x="6247080" y="1488960"/>
            <a:ext cx="2153160" cy="1205640"/>
          </a:xfrm>
          <a:prstGeom prst="rect">
            <a:avLst/>
          </a:prstGeom>
          <a:ln w="0">
            <a:noFill/>
          </a:ln>
        </p:spPr>
      </p:pic>
      <p:sp>
        <p:nvSpPr>
          <p:cNvPr id="1006" name="Retângulo 2">
            <a:hlinkClick r:id="rId7"/>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007" name="Table 8"/>
          <p:cNvGraphicFramePr/>
          <p:nvPr/>
        </p:nvGraphicFramePr>
        <p:xfrm>
          <a:off x="3200400" y="1578960"/>
          <a:ext cx="9858960" cy="6383880"/>
        </p:xfrm>
        <a:graphic>
          <a:graphicData uri="http://schemas.openxmlformats.org/drawingml/2006/table">
            <a:tbl>
              <a:tblPr/>
              <a:tblGrid>
                <a:gridCol w="2857320"/>
                <a:gridCol w="3200400"/>
                <a:gridCol w="2171520"/>
                <a:gridCol w="1629720"/>
              </a:tblGrid>
              <a:tr h="1595880">
                <a:tc>
                  <a:txBody>
                    <a:bodyPr lIns="137160" rIns="137160" tIns="68400" bIns="68400" anchor="ctr">
                      <a:noAutofit/>
                    </a:bodyPr>
                    <a:p>
                      <a:pPr algn="ctr">
                        <a:lnSpc>
                          <a:spcPct val="100000"/>
                        </a:lnSpc>
                      </a:pPr>
                      <a:r>
                        <a:rPr b="1" lang="pt-BR" sz="2400" spc="-1" strike="noStrike">
                          <a:solidFill>
                            <a:schemeClr val="lt1"/>
                          </a:solidFill>
                          <a:latin typeface="Candara"/>
                        </a:rPr>
                        <a:t>Material</a:t>
                      </a:r>
                      <a:endParaRPr b="0" lang="pt-BR" sz="2400" spc="-1" strike="noStrike">
                        <a:solidFill>
                          <a:srgbClr val="ffffff"/>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chemeClr val="accent2">
                        <a:lumMod val="75000"/>
                      </a:schemeClr>
                    </a:solidFill>
                  </a:tcPr>
                </a:tc>
                <a:tc>
                  <a:txBody>
                    <a:bodyPr lIns="137160" rIns="137160" tIns="68400" bIns="68400" anchor="ctr">
                      <a:noAutofit/>
                    </a:bodyPr>
                    <a:p>
                      <a:pPr algn="ctr">
                        <a:lnSpc>
                          <a:spcPct val="100000"/>
                        </a:lnSpc>
                      </a:pPr>
                      <a:r>
                        <a:rPr b="1" lang="pt-BR" sz="2400" spc="-1" strike="noStrike">
                          <a:solidFill>
                            <a:schemeClr val="lt1"/>
                          </a:solidFill>
                          <a:latin typeface="Candara"/>
                        </a:rPr>
                        <a:t>Situação</a:t>
                      </a:r>
                      <a:endParaRPr b="0" lang="pt-BR" sz="2400" spc="-1" strike="noStrike">
                        <a:solidFill>
                          <a:srgbClr val="ffffff"/>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chemeClr val="accent2">
                        <a:lumMod val="75000"/>
                      </a:schemeClr>
                    </a:solidFill>
                  </a:tcPr>
                </a:tc>
                <a:tc>
                  <a:txBody>
                    <a:bodyPr lIns="137160" rIns="137160" tIns="68400" bIns="68400" anchor="ctr">
                      <a:noAutofit/>
                    </a:bodyPr>
                    <a:p>
                      <a:pPr algn="ctr">
                        <a:lnSpc>
                          <a:spcPct val="100000"/>
                        </a:lnSpc>
                      </a:pPr>
                      <a:r>
                        <a:rPr b="1" lang="pt-BR" sz="2400" spc="-1" strike="noStrike">
                          <a:solidFill>
                            <a:schemeClr val="lt1"/>
                          </a:solidFill>
                          <a:latin typeface="Candara"/>
                        </a:rPr>
                        <a:t>Custo Unitário</a:t>
                      </a:r>
                      <a:endParaRPr b="0" lang="pt-BR" sz="2400" spc="-1" strike="noStrike">
                        <a:solidFill>
                          <a:srgbClr val="ffffff"/>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chemeClr val="accent2">
                        <a:lumMod val="75000"/>
                      </a:schemeClr>
                    </a:solidFill>
                  </a:tcPr>
                </a:tc>
                <a:tc>
                  <a:txBody>
                    <a:bodyPr lIns="137160" rIns="137160" tIns="68400" bIns="68400" anchor="ctr">
                      <a:noAutofit/>
                    </a:bodyPr>
                    <a:p>
                      <a:pPr algn="ctr">
                        <a:lnSpc>
                          <a:spcPct val="100000"/>
                        </a:lnSpc>
                      </a:pPr>
                      <a:r>
                        <a:rPr b="1" lang="pt-BR" sz="2400" spc="-1" strike="noStrike">
                          <a:solidFill>
                            <a:schemeClr val="lt1"/>
                          </a:solidFill>
                          <a:latin typeface="Candara"/>
                        </a:rPr>
                        <a:t>Nível Evidência</a:t>
                      </a:r>
                      <a:endParaRPr b="0" lang="pt-BR" sz="2400" spc="-1" strike="noStrike">
                        <a:solidFill>
                          <a:srgbClr val="ffffff"/>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chemeClr val="accent2">
                        <a:lumMod val="75000"/>
                      </a:schemeClr>
                    </a:solidFill>
                  </a:tcPr>
                </a:tc>
              </a:tr>
              <a:tr h="1595880">
                <a:tc>
                  <a:txBody>
                    <a:bodyPr lIns="137160" rIns="137160" tIns="68400" bIns="68400" anchor="ctr">
                      <a:noAutofit/>
                    </a:bodyPr>
                    <a:p>
                      <a:pPr algn="ctr">
                        <a:lnSpc>
                          <a:spcPct val="100000"/>
                        </a:lnSpc>
                      </a:pPr>
                      <a:r>
                        <a:rPr b="0" lang="pt-BR" sz="2400" spc="-1" strike="noStrike">
                          <a:solidFill>
                            <a:schemeClr val="dk1"/>
                          </a:solidFill>
                          <a:latin typeface="Candara"/>
                        </a:rPr>
                        <a:t>Stent vascular arterial ou venoso</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c>
                  <a:txBody>
                    <a:bodyPr lIns="137160" rIns="137160" tIns="68400" bIns="68400" anchor="ctr">
                      <a:noAutofit/>
                    </a:bodyPr>
                    <a:p>
                      <a:pPr algn="ctr">
                        <a:lnSpc>
                          <a:spcPct val="100000"/>
                        </a:lnSpc>
                      </a:pPr>
                      <a:r>
                        <a:rPr b="0" lang="pt-BR" sz="2400" spc="-1" strike="noStrike">
                          <a:solidFill>
                            <a:schemeClr val="dk1"/>
                          </a:solidFill>
                          <a:latin typeface="Candara"/>
                        </a:rPr>
                        <a:t>Aneurisma cerebral</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c>
                  <a:txBody>
                    <a:bodyPr lIns="137160" rIns="137160" tIns="68400" bIns="68400" anchor="ctr">
                      <a:noAutofit/>
                    </a:bodyPr>
                    <a:p>
                      <a:pPr algn="ctr">
                        <a:lnSpc>
                          <a:spcPct val="100000"/>
                        </a:lnSpc>
                      </a:pPr>
                      <a:r>
                        <a:rPr b="0" lang="pt-BR" sz="2400" spc="-1" strike="noStrike">
                          <a:solidFill>
                            <a:schemeClr val="dk1"/>
                          </a:solidFill>
                          <a:latin typeface="Candara"/>
                        </a:rPr>
                        <a:t>80.000</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c>
                  <a:txBody>
                    <a:bodyPr lIns="137160" rIns="137160" tIns="68400" bIns="68400" anchor="ctr">
                      <a:noAutofit/>
                    </a:bodyPr>
                    <a:p>
                      <a:pPr algn="ctr">
                        <a:lnSpc>
                          <a:spcPct val="100000"/>
                        </a:lnSpc>
                      </a:pPr>
                      <a:r>
                        <a:rPr b="0" lang="pt-BR" sz="2400" spc="-1" strike="noStrike">
                          <a:solidFill>
                            <a:schemeClr val="dk1"/>
                          </a:solidFill>
                          <a:latin typeface="Candara"/>
                        </a:rPr>
                        <a:t>Não existem estudos</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r>
              <a:tr h="1595880">
                <a:tc>
                  <a:txBody>
                    <a:bodyPr lIns="137160" rIns="137160" tIns="68400" bIns="68400" anchor="ctr">
                      <a:noAutofit/>
                    </a:bodyPr>
                    <a:p>
                      <a:pPr algn="ctr">
                        <a:lnSpc>
                          <a:spcPct val="100000"/>
                        </a:lnSpc>
                      </a:pPr>
                      <a:r>
                        <a:rPr b="0" lang="pt-BR" sz="2400" spc="-1" strike="noStrike">
                          <a:solidFill>
                            <a:schemeClr val="dk1"/>
                          </a:solidFill>
                          <a:latin typeface="Candara"/>
                        </a:rPr>
                        <a:t>Estabilizadores dinâmicos</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c>
                  <a:txBody>
                    <a:bodyPr lIns="137160" rIns="137160" tIns="68400" bIns="68400" anchor="ctr">
                      <a:noAutofit/>
                    </a:bodyPr>
                    <a:p>
                      <a:pPr algn="ctr">
                        <a:lnSpc>
                          <a:spcPct val="100000"/>
                        </a:lnSpc>
                      </a:pPr>
                      <a:r>
                        <a:rPr b="0" lang="pt-BR" sz="2400" spc="-1" strike="noStrike">
                          <a:solidFill>
                            <a:schemeClr val="dk1"/>
                          </a:solidFill>
                          <a:latin typeface="Candara"/>
                        </a:rPr>
                        <a:t>Cirurgia de coluna</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c>
                  <a:txBody>
                    <a:bodyPr lIns="137160" rIns="137160" tIns="68400" bIns="68400" anchor="ctr">
                      <a:noAutofit/>
                    </a:bodyPr>
                    <a:p>
                      <a:pPr algn="ctr">
                        <a:lnSpc>
                          <a:spcPct val="100000"/>
                        </a:lnSpc>
                      </a:pPr>
                      <a:r>
                        <a:rPr b="0" lang="pt-BR" sz="2400" spc="-1" strike="noStrike">
                          <a:solidFill>
                            <a:schemeClr val="dk1"/>
                          </a:solidFill>
                          <a:latin typeface="Candara"/>
                        </a:rPr>
                        <a:t>75.000</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c>
                  <a:txBody>
                    <a:bodyPr lIns="137160" rIns="137160" tIns="68400" bIns="68400" anchor="ctr">
                      <a:noAutofit/>
                    </a:bodyPr>
                    <a:p>
                      <a:pPr algn="ctr">
                        <a:lnSpc>
                          <a:spcPct val="100000"/>
                        </a:lnSpc>
                      </a:pPr>
                      <a:r>
                        <a:rPr b="0" lang="pt-BR" sz="2400" spc="-1" strike="noStrike">
                          <a:solidFill>
                            <a:schemeClr val="dk1"/>
                          </a:solidFill>
                          <a:latin typeface="Candara"/>
                        </a:rPr>
                        <a:t>I</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r>
              <a:tr h="1595880">
                <a:tc>
                  <a:txBody>
                    <a:bodyPr lIns="137160" rIns="137160" tIns="68400" bIns="68400" anchor="ctr">
                      <a:noAutofit/>
                    </a:bodyPr>
                    <a:p>
                      <a:pPr algn="ctr">
                        <a:lnSpc>
                          <a:spcPct val="100000"/>
                        </a:lnSpc>
                      </a:pPr>
                      <a:r>
                        <a:rPr b="0" lang="pt-BR" sz="2400" spc="-1" strike="noStrike">
                          <a:solidFill>
                            <a:schemeClr val="dk1"/>
                          </a:solidFill>
                          <a:latin typeface="Candara"/>
                        </a:rPr>
                        <a:t>Artroscopia joelho</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c>
                  <a:txBody>
                    <a:bodyPr lIns="137160" rIns="137160" tIns="68400" bIns="68400" anchor="ctr">
                      <a:noAutofit/>
                    </a:bodyPr>
                    <a:p>
                      <a:pPr algn="ctr">
                        <a:lnSpc>
                          <a:spcPct val="100000"/>
                        </a:lnSpc>
                      </a:pPr>
                      <a:r>
                        <a:rPr b="0" lang="pt-BR" sz="2400" spc="-1" strike="noStrike">
                          <a:solidFill>
                            <a:schemeClr val="dk1"/>
                          </a:solidFill>
                          <a:latin typeface="Candara"/>
                        </a:rPr>
                        <a:t>Osteoatrose</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c>
                  <a:txBody>
                    <a:bodyPr lIns="137160" rIns="137160" tIns="68400" bIns="68400" anchor="ctr">
                      <a:noAutofit/>
                    </a:bodyPr>
                    <a:p>
                      <a:pPr algn="ctr">
                        <a:lnSpc>
                          <a:spcPct val="100000"/>
                        </a:lnSpc>
                      </a:pPr>
                      <a:r>
                        <a:rPr b="0" lang="pt-BR" sz="2400" spc="-1" strike="noStrike">
                          <a:solidFill>
                            <a:schemeClr val="dk1"/>
                          </a:solidFill>
                          <a:latin typeface="Candara"/>
                        </a:rPr>
                        <a:t>6.000</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c>
                  <a:txBody>
                    <a:bodyPr lIns="137160" rIns="137160" tIns="68400" bIns="68400" anchor="ctr">
                      <a:noAutofit/>
                    </a:bodyPr>
                    <a:p>
                      <a:pPr algn="ctr">
                        <a:lnSpc>
                          <a:spcPct val="100000"/>
                        </a:lnSpc>
                      </a:pPr>
                      <a:r>
                        <a:rPr b="0" lang="pt-BR" sz="2400" spc="-1" strike="noStrike">
                          <a:solidFill>
                            <a:schemeClr val="dk1"/>
                          </a:solidFill>
                          <a:latin typeface="Candara"/>
                        </a:rPr>
                        <a:t>I</a:t>
                      </a:r>
                      <a:endParaRPr b="0" lang="pt-BR" sz="2400" spc="-1" strike="noStrike">
                        <a:solidFill>
                          <a:srgbClr val="000000"/>
                        </a:solidFill>
                        <a:latin typeface="Arial"/>
                      </a:endParaRPr>
                    </a:p>
                  </a:txBody>
                  <a:tcPr anchor="ctr" marL="137160" marR="137160">
                    <a:lnL w="12240">
                      <a:solidFill>
                        <a:srgbClr val="000000"/>
                      </a:solidFill>
                    </a:lnL>
                    <a:lnR w="12240">
                      <a:solidFill>
                        <a:srgbClr val="000000"/>
                      </a:solidFill>
                    </a:lnR>
                    <a:lnT w="12240">
                      <a:solidFill>
                        <a:srgbClr val="000000"/>
                      </a:solidFill>
                    </a:lnT>
                    <a:lnB w="12240">
                      <a:solidFill>
                        <a:srgbClr val="000000"/>
                      </a:solidFill>
                    </a:lnB>
                    <a:solidFill>
                      <a:srgbClr val="f6f7fb"/>
                    </a:solidFill>
                  </a:tcPr>
                </a:tc>
              </a:tr>
            </a:tbl>
          </a:graphicData>
        </a:graphic>
      </p:graphicFrame>
      <p:pic>
        <p:nvPicPr>
          <p:cNvPr id="1008" name="Picture 9" descr=""/>
          <p:cNvPicPr/>
          <p:nvPr/>
        </p:nvPicPr>
        <p:blipFill>
          <a:blip r:embed="rId1"/>
          <a:srcRect l="81551" t="0" r="0" b="0"/>
          <a:stretch/>
        </p:blipFill>
        <p:spPr>
          <a:xfrm>
            <a:off x="13059720" y="2334600"/>
            <a:ext cx="1684440" cy="5523480"/>
          </a:xfrm>
          <a:prstGeom prst="rect">
            <a:avLst/>
          </a:prstGeom>
          <a:ln w="0">
            <a:noFill/>
          </a:ln>
        </p:spPr>
      </p:pic>
      <p:pic>
        <p:nvPicPr>
          <p:cNvPr id="1009" name="Picture 4" descr=""/>
          <p:cNvPicPr/>
          <p:nvPr/>
        </p:nvPicPr>
        <p:blipFill>
          <a:blip r:embed="rId2"/>
          <a:stretch/>
        </p:blipFill>
        <p:spPr>
          <a:xfrm>
            <a:off x="13075920" y="3305520"/>
            <a:ext cx="1684440" cy="1405440"/>
          </a:xfrm>
          <a:prstGeom prst="rect">
            <a:avLst/>
          </a:prstGeom>
          <a:ln w="0">
            <a:noFill/>
          </a:ln>
        </p:spPr>
      </p:pic>
      <p:sp>
        <p:nvSpPr>
          <p:cNvPr id="1010"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Cobertura do ROL - ANS</a:t>
            </a:r>
            <a:endParaRPr b="0" lang="pt-BR" sz="3600" spc="-1" strike="noStrike">
              <a:solidFill>
                <a:srgbClr val="000000"/>
              </a:solidFill>
              <a:latin typeface="Arial"/>
            </a:endParaRPr>
          </a:p>
        </p:txBody>
      </p:sp>
      <p:sp>
        <p:nvSpPr>
          <p:cNvPr id="1011" name="CaixaDeTexto 1"/>
          <p:cNvSpPr/>
          <p:nvPr/>
        </p:nvSpPr>
        <p:spPr>
          <a:xfrm>
            <a:off x="3215160" y="8095680"/>
            <a:ext cx="4285080" cy="3027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400" spc="-1" strike="noStrike">
                <a:solidFill>
                  <a:srgbClr val="86939c"/>
                </a:solidFill>
                <a:latin typeface="Calibri"/>
              </a:rPr>
              <a:t>Fonte: Evidências, 2012 - Preços médios em São Paulo/SP</a:t>
            </a:r>
            <a:endParaRPr b="0" lang="pt-BR" sz="1400" spc="-1" strike="noStrike">
              <a:solidFill>
                <a:srgbClr val="000000"/>
              </a:solidFill>
              <a:latin typeface="Arial"/>
            </a:endParaRPr>
          </a:p>
        </p:txBody>
      </p:sp>
      <p:sp>
        <p:nvSpPr>
          <p:cNvPr id="1012" name="Retângulo 2">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Rectangle 4"/>
          <p:cNvSpPr/>
          <p:nvPr/>
        </p:nvSpPr>
        <p:spPr>
          <a:xfrm>
            <a:off x="12998520" y="1940760"/>
            <a:ext cx="1695960" cy="501120"/>
          </a:xfrm>
          <a:prstGeom prst="rect">
            <a:avLst/>
          </a:prstGeom>
          <a:noFill/>
          <a:ln w="0">
            <a:noFill/>
          </a:ln>
        </p:spPr>
        <p:style>
          <a:lnRef idx="0"/>
          <a:fillRef idx="0"/>
          <a:effectRef idx="0"/>
          <a:fontRef idx="minor"/>
        </p:style>
        <p:txBody>
          <a:bodyPr wrap="none" lIns="90000" rIns="90000" tIns="45000" bIns="45000" anchor="t">
            <a:spAutoFit/>
          </a:bodyPr>
          <a:p>
            <a:pPr algn="r">
              <a:lnSpc>
                <a:spcPct val="100000"/>
              </a:lnSpc>
            </a:pPr>
            <a:r>
              <a:rPr b="0" lang="pt-BR" sz="2700" spc="-1" strike="noStrike">
                <a:solidFill>
                  <a:srgbClr val="00213a"/>
                </a:solidFill>
                <a:latin typeface="Calibri"/>
              </a:rPr>
              <a:t>Rol da ANS</a:t>
            </a:r>
            <a:endParaRPr b="0" lang="pt-BR" sz="2700" spc="-1" strike="noStrike">
              <a:solidFill>
                <a:srgbClr val="000000"/>
              </a:solidFill>
              <a:latin typeface="Arial"/>
            </a:endParaRPr>
          </a:p>
        </p:txBody>
      </p:sp>
      <p:pic>
        <p:nvPicPr>
          <p:cNvPr id="1014" name="Picture 5" descr=""/>
          <p:cNvPicPr/>
          <p:nvPr/>
        </p:nvPicPr>
        <p:blipFill>
          <a:blip r:embed="rId1"/>
          <a:stretch/>
        </p:blipFill>
        <p:spPr>
          <a:xfrm>
            <a:off x="5372280" y="4229280"/>
            <a:ext cx="7343280" cy="4569120"/>
          </a:xfrm>
          <a:prstGeom prst="rect">
            <a:avLst/>
          </a:prstGeom>
          <a:ln w="0">
            <a:noFill/>
          </a:ln>
        </p:spPr>
      </p:pic>
      <p:sp>
        <p:nvSpPr>
          <p:cNvPr id="1015" name="TextBox 7"/>
          <p:cNvSpPr/>
          <p:nvPr/>
        </p:nvSpPr>
        <p:spPr>
          <a:xfrm>
            <a:off x="3266640" y="3216960"/>
            <a:ext cx="95565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2060"/>
                </a:solidFill>
                <a:latin typeface="Calibri"/>
                <a:ea typeface="ＭＳ Ｐゴシック"/>
              </a:rPr>
              <a:t>Artroscopia para o tratamento de artrose (osteoartrite) do joelho</a:t>
            </a:r>
            <a:endParaRPr b="0" lang="pt-BR" sz="2800" spc="-1" strike="noStrike">
              <a:solidFill>
                <a:srgbClr val="000000"/>
              </a:solidFill>
              <a:latin typeface="Arial"/>
            </a:endParaRPr>
          </a:p>
        </p:txBody>
      </p:sp>
      <p:sp>
        <p:nvSpPr>
          <p:cNvPr id="1016"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Projeto Diretrizes AMB</a:t>
            </a:r>
            <a:endParaRPr b="0" lang="pt-BR" sz="3600" spc="-1" strike="noStrike">
              <a:solidFill>
                <a:srgbClr val="000000"/>
              </a:solidFill>
              <a:latin typeface="Arial"/>
            </a:endParaRPr>
          </a:p>
        </p:txBody>
      </p:sp>
      <p:sp>
        <p:nvSpPr>
          <p:cNvPr id="1017"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1018" name="CaixaDeTexto 3"/>
          <p:cNvSpPr/>
          <p:nvPr/>
        </p:nvSpPr>
        <p:spPr>
          <a:xfrm>
            <a:off x="5329080" y="8798760"/>
            <a:ext cx="914364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pt-BR" sz="1200" spc="-1" strike="noStrike">
                <a:solidFill>
                  <a:srgbClr val="65727b"/>
                </a:solidFill>
                <a:latin typeface="Lato regular"/>
              </a:rPr>
              <a:t>Fonte: https://www.educarsaude.com/artroscopia-do-joelho/#google_vignette 2024</a:t>
            </a:r>
            <a:endParaRPr b="0" lang="pt-BR" sz="12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9" name="Picture 4" descr=""/>
          <p:cNvPicPr/>
          <p:nvPr/>
        </p:nvPicPr>
        <p:blipFill>
          <a:blip r:embed="rId1"/>
          <a:stretch/>
        </p:blipFill>
        <p:spPr>
          <a:xfrm>
            <a:off x="3314880" y="3383280"/>
            <a:ext cx="11658240" cy="3371400"/>
          </a:xfrm>
          <a:prstGeom prst="rect">
            <a:avLst/>
          </a:prstGeom>
          <a:ln w="0">
            <a:noFill/>
          </a:ln>
        </p:spPr>
      </p:pic>
      <p:pic>
        <p:nvPicPr>
          <p:cNvPr id="1020" name="Picture 6" descr=""/>
          <p:cNvPicPr/>
          <p:nvPr/>
        </p:nvPicPr>
        <p:blipFill>
          <a:blip r:embed="rId2"/>
          <a:stretch/>
        </p:blipFill>
        <p:spPr>
          <a:xfrm>
            <a:off x="3314880" y="1470960"/>
            <a:ext cx="11658240" cy="1911960"/>
          </a:xfrm>
          <a:prstGeom prst="rect">
            <a:avLst/>
          </a:prstGeom>
          <a:ln w="0">
            <a:noFill/>
          </a:ln>
        </p:spPr>
      </p:pic>
      <p:pic>
        <p:nvPicPr>
          <p:cNvPr id="1021" name="Picture 7" descr=""/>
          <p:cNvPicPr/>
          <p:nvPr/>
        </p:nvPicPr>
        <p:blipFill>
          <a:blip r:embed="rId3"/>
          <a:stretch/>
        </p:blipFill>
        <p:spPr>
          <a:xfrm>
            <a:off x="2695680" y="7197840"/>
            <a:ext cx="12496680" cy="799920"/>
          </a:xfrm>
          <a:prstGeom prst="rect">
            <a:avLst/>
          </a:prstGeom>
          <a:ln w="0">
            <a:noFill/>
          </a:ln>
        </p:spPr>
      </p:pic>
      <p:cxnSp>
        <p:nvCxnSpPr>
          <p:cNvPr id="1022" name="Straight Connector 9"/>
          <p:cNvCxnSpPr/>
          <p:nvPr/>
        </p:nvCxnSpPr>
        <p:spPr>
          <a:xfrm>
            <a:off x="7429320" y="7997760"/>
            <a:ext cx="1257840" cy="2880"/>
          </a:xfrm>
          <a:prstGeom prst="straightConnector1">
            <a:avLst/>
          </a:prstGeom>
          <a:ln>
            <a:solidFill>
              <a:srgbClr val="003a79"/>
            </a:solidFill>
          </a:ln>
        </p:spPr>
      </p:cxnSp>
      <p:sp>
        <p:nvSpPr>
          <p:cNvPr id="1023"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Diretrizes Crochrane</a:t>
            </a:r>
            <a:endParaRPr b="0" lang="pt-BR" sz="3600" spc="-1" strike="noStrike">
              <a:solidFill>
                <a:srgbClr val="000000"/>
              </a:solidFill>
              <a:latin typeface="Arial"/>
            </a:endParaRPr>
          </a:p>
        </p:txBody>
      </p:sp>
      <p:sp>
        <p:nvSpPr>
          <p:cNvPr id="1024" name="Retângulo 1">
            <a:hlinkClick r:id="rId4"/>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1025" name="CaixaDeTexto 3"/>
          <p:cNvSpPr/>
          <p:nvPr/>
        </p:nvSpPr>
        <p:spPr>
          <a:xfrm>
            <a:off x="2695680" y="8071560"/>
            <a:ext cx="914364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pt-BR" sz="1200" spc="-1" strike="noStrike">
                <a:solidFill>
                  <a:srgbClr val="65727b"/>
                </a:solidFill>
                <a:latin typeface="Lato regular"/>
              </a:rPr>
              <a:t>Fonte: 2008 - https://www.cochrane.org/</a:t>
            </a:r>
            <a:endParaRPr b="0" lang="pt-BR" sz="12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aixaDeTexto 5"/>
          <p:cNvSpPr/>
          <p:nvPr/>
        </p:nvSpPr>
        <p:spPr>
          <a:xfrm>
            <a:off x="2674080" y="318960"/>
            <a:ext cx="245952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Reino Unido</a:t>
            </a:r>
            <a:endParaRPr b="0" lang="pt-BR" sz="3600" spc="-1" strike="noStrike">
              <a:solidFill>
                <a:srgbClr val="000000"/>
              </a:solidFill>
              <a:latin typeface="Arial"/>
            </a:endParaRPr>
          </a:p>
        </p:txBody>
      </p:sp>
      <p:sp>
        <p:nvSpPr>
          <p:cNvPr id="479" name="CaixaDeTexto 7"/>
          <p:cNvSpPr/>
          <p:nvPr/>
        </p:nvSpPr>
        <p:spPr>
          <a:xfrm>
            <a:off x="2677680" y="1521000"/>
            <a:ext cx="2439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a:t>
            </a:r>
            <a:endParaRPr b="0" lang="pt-BR" sz="2800" spc="-1" strike="noStrike">
              <a:solidFill>
                <a:srgbClr val="000000"/>
              </a:solidFill>
              <a:latin typeface="Arial"/>
            </a:endParaRPr>
          </a:p>
        </p:txBody>
      </p:sp>
      <p:sp>
        <p:nvSpPr>
          <p:cNvPr id="480" name="CaixaDeTexto 8"/>
          <p:cNvSpPr/>
          <p:nvPr/>
        </p:nvSpPr>
        <p:spPr>
          <a:xfrm>
            <a:off x="2676960" y="624420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481" name="Espaço Reservado para Texto 2"/>
          <p:cNvSpPr/>
          <p:nvPr/>
        </p:nvSpPr>
        <p:spPr>
          <a:xfrm>
            <a:off x="3003120" y="2111040"/>
            <a:ext cx="12260880" cy="299448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439"/>
              </a:spcBef>
              <a:buClr>
                <a:srgbClr val="86939c"/>
              </a:buClr>
              <a:buFont typeface="Arial"/>
              <a:buChar char="•"/>
            </a:pPr>
            <a:r>
              <a:rPr b="0" lang="pt-BR" sz="2200" spc="-1" strike="noStrike">
                <a:solidFill>
                  <a:srgbClr val="86939c"/>
                </a:solidFill>
                <a:latin typeface="Calibri"/>
              </a:rPr>
              <a:t>Cobre 100% da população – NHS (National Health System), desde 1948</a:t>
            </a:r>
            <a:endParaRPr b="0" lang="pt-BR" sz="2200" spc="-1" strike="noStrike">
              <a:solidFill>
                <a:srgbClr val="000000"/>
              </a:solidFill>
              <a:latin typeface="Arial"/>
            </a:endParaRPr>
          </a:p>
          <a:p>
            <a:pPr lvl="1" marL="971640" indent="-457200">
              <a:lnSpc>
                <a:spcPct val="100000"/>
              </a:lnSpc>
              <a:spcBef>
                <a:spcPts val="439"/>
              </a:spcBef>
              <a:buClr>
                <a:srgbClr val="86939c"/>
              </a:buClr>
              <a:buFont typeface="Montserrat Bold"/>
              <a:buAutoNum type="alphaLcPeriod"/>
            </a:pPr>
            <a:r>
              <a:rPr b="0" lang="pt-BR" sz="2200" spc="-1" strike="noStrike">
                <a:solidFill>
                  <a:srgbClr val="86939c"/>
                </a:solidFill>
                <a:latin typeface="Calibri"/>
              </a:rPr>
              <a:t>79% (impostos)</a:t>
            </a:r>
            <a:endParaRPr b="0" lang="pt-BR" sz="2200" spc="-1" strike="noStrike">
              <a:solidFill>
                <a:srgbClr val="000000"/>
              </a:solidFill>
              <a:latin typeface="Arial"/>
            </a:endParaRPr>
          </a:p>
          <a:p>
            <a:pPr lvl="1" marL="971640" indent="-457200">
              <a:lnSpc>
                <a:spcPct val="100000"/>
              </a:lnSpc>
              <a:spcBef>
                <a:spcPts val="439"/>
              </a:spcBef>
              <a:buClr>
                <a:srgbClr val="86939c"/>
              </a:buClr>
              <a:buFont typeface="Montserrat Bold"/>
              <a:buAutoNum type="alphaLcPeriod"/>
            </a:pPr>
            <a:r>
              <a:rPr b="0" lang="pt-BR" sz="2200" spc="-1" strike="noStrike">
                <a:solidFill>
                  <a:srgbClr val="86939c"/>
                </a:solidFill>
                <a:latin typeface="Calibri"/>
              </a:rPr>
              <a:t>20% (Segurança Nacional)</a:t>
            </a:r>
            <a:endParaRPr b="0" lang="pt-BR" sz="2200" spc="-1" strike="noStrike">
              <a:solidFill>
                <a:srgbClr val="000000"/>
              </a:solidFill>
              <a:latin typeface="Arial"/>
            </a:endParaRPr>
          </a:p>
          <a:p>
            <a:pPr lvl="1" marL="971640" indent="-457200">
              <a:lnSpc>
                <a:spcPct val="100000"/>
              </a:lnSpc>
              <a:spcBef>
                <a:spcPts val="439"/>
              </a:spcBef>
              <a:buClr>
                <a:srgbClr val="86939c"/>
              </a:buClr>
              <a:buFont typeface="Montserrat Bold"/>
              <a:buAutoNum type="alphaLcPeriod"/>
            </a:pPr>
            <a:r>
              <a:rPr b="0" lang="pt-BR" sz="2200" spc="-1" strike="noStrike">
                <a:solidFill>
                  <a:srgbClr val="86939c"/>
                </a:solidFill>
                <a:latin typeface="Calibri"/>
              </a:rPr>
              <a:t>1% (população)</a:t>
            </a:r>
            <a:endParaRPr b="0" lang="pt-BR" sz="2200" spc="-1" strike="noStrike">
              <a:solidFill>
                <a:srgbClr val="000000"/>
              </a:solidFill>
              <a:latin typeface="Arial"/>
            </a:endParaRPr>
          </a:p>
          <a:p>
            <a:pPr marL="385560" indent="-385560">
              <a:lnSpc>
                <a:spcPct val="100000"/>
              </a:lnSpc>
              <a:spcBef>
                <a:spcPts val="439"/>
              </a:spcBef>
              <a:buClr>
                <a:srgbClr val="86939c"/>
              </a:buClr>
              <a:buFont typeface="Arial"/>
              <a:buChar char="•"/>
            </a:pPr>
            <a:r>
              <a:rPr b="0" lang="pt-BR" sz="2200" spc="-1" strike="noStrike">
                <a:solidFill>
                  <a:srgbClr val="86939c"/>
                </a:solidFill>
                <a:latin typeface="Calibri"/>
              </a:rPr>
              <a:t>Sistema de Gatekeeper (GK) – Atenção Primária à Saúde (APS)</a:t>
            </a:r>
            <a:endParaRPr b="0" lang="pt-BR" sz="2200" spc="-1" strike="noStrike">
              <a:solidFill>
                <a:srgbClr val="000000"/>
              </a:solidFill>
              <a:latin typeface="Arial"/>
            </a:endParaRPr>
          </a:p>
          <a:p>
            <a:pPr marL="385560" indent="-385560">
              <a:lnSpc>
                <a:spcPct val="100000"/>
              </a:lnSpc>
              <a:spcBef>
                <a:spcPts val="439"/>
              </a:spcBef>
              <a:buClr>
                <a:srgbClr val="86939c"/>
              </a:buClr>
              <a:buFont typeface="Arial"/>
              <a:buChar char="•"/>
            </a:pPr>
            <a:r>
              <a:rPr b="0" lang="pt-BR" sz="2200" spc="-1" strike="noStrike">
                <a:solidFill>
                  <a:srgbClr val="86939c"/>
                </a:solidFill>
                <a:latin typeface="Calibri"/>
              </a:rPr>
              <a:t>Médico do Bairro</a:t>
            </a:r>
            <a:endParaRPr b="0" lang="pt-BR" sz="2200" spc="-1" strike="noStrike">
              <a:solidFill>
                <a:srgbClr val="000000"/>
              </a:solidFill>
              <a:latin typeface="Arial"/>
            </a:endParaRPr>
          </a:p>
          <a:p>
            <a:pPr marL="385560" indent="-385560">
              <a:lnSpc>
                <a:spcPct val="100000"/>
              </a:lnSpc>
              <a:spcBef>
                <a:spcPts val="439"/>
              </a:spcBef>
              <a:buClr>
                <a:srgbClr val="86939c"/>
              </a:buClr>
              <a:buFont typeface="Arial"/>
              <a:buChar char="•"/>
            </a:pPr>
            <a:r>
              <a:rPr b="0" lang="pt-BR" sz="2200" spc="-1" strike="noStrike">
                <a:solidFill>
                  <a:srgbClr val="86939c"/>
                </a:solidFill>
                <a:latin typeface="Calibri"/>
              </a:rPr>
              <a:t>Sistema de atenção secundária, internações e traumatismos (demora de até 18 meses)</a:t>
            </a:r>
            <a:endParaRPr b="0" lang="pt-BR" sz="2200" spc="-1" strike="noStrike">
              <a:solidFill>
                <a:srgbClr val="000000"/>
              </a:solidFill>
              <a:latin typeface="Arial"/>
            </a:endParaRPr>
          </a:p>
          <a:p>
            <a:pPr marL="385560" indent="-385560">
              <a:lnSpc>
                <a:spcPct val="100000"/>
              </a:lnSpc>
              <a:spcBef>
                <a:spcPts val="439"/>
              </a:spcBef>
              <a:buClr>
                <a:srgbClr val="86939c"/>
              </a:buClr>
              <a:buFont typeface="Arial"/>
              <a:buChar char="•"/>
            </a:pPr>
            <a:r>
              <a:rPr b="0" lang="pt-BR" sz="2200" spc="-1" strike="noStrike">
                <a:solidFill>
                  <a:srgbClr val="86939c"/>
                </a:solidFill>
                <a:latin typeface="Calibri"/>
              </a:rPr>
              <a:t>Os serviços na Inglaterra, Irlanda do Norte, Escócia e Pais de Gales são administrados separadamente</a:t>
            </a:r>
            <a:endParaRPr b="0" lang="pt-BR" sz="2200" spc="-1" strike="noStrike">
              <a:solidFill>
                <a:srgbClr val="000000"/>
              </a:solidFill>
              <a:latin typeface="Arial"/>
            </a:endParaRPr>
          </a:p>
          <a:p>
            <a:pPr marL="385560" indent="-385560">
              <a:lnSpc>
                <a:spcPct val="100000"/>
              </a:lnSpc>
              <a:spcBef>
                <a:spcPts val="439"/>
              </a:spcBef>
              <a:buClr>
                <a:srgbClr val="86939c"/>
              </a:buClr>
              <a:buFont typeface="Arial"/>
              <a:buChar char="•"/>
            </a:pPr>
            <a:r>
              <a:rPr b="0" lang="pt-BR" sz="2200" spc="-1" strike="noStrike">
                <a:solidFill>
                  <a:srgbClr val="86939c"/>
                </a:solidFill>
                <a:latin typeface="Calibri"/>
              </a:rPr>
              <a:t>O sistema representa 10% do PIB do país</a:t>
            </a:r>
            <a:endParaRPr b="0" lang="pt-BR" sz="2200" spc="-1" strike="noStrike">
              <a:solidFill>
                <a:srgbClr val="000000"/>
              </a:solidFill>
              <a:latin typeface="Arial"/>
            </a:endParaRPr>
          </a:p>
          <a:p>
            <a:pPr marL="385560" indent="-385560">
              <a:lnSpc>
                <a:spcPct val="100000"/>
              </a:lnSpc>
              <a:spcBef>
                <a:spcPts val="439"/>
              </a:spcBef>
              <a:buClr>
                <a:srgbClr val="86939c"/>
              </a:buClr>
              <a:buFont typeface="Arial"/>
              <a:buChar char="•"/>
            </a:pPr>
            <a:r>
              <a:rPr b="0" lang="pt-BR" sz="2200" spc="-1" strike="noStrike">
                <a:solidFill>
                  <a:srgbClr val="86939c"/>
                </a:solidFill>
                <a:latin typeface="Calibri"/>
              </a:rPr>
              <a:t>Satisfação + da população em 61%</a:t>
            </a:r>
            <a:endParaRPr b="0" lang="pt-BR" sz="2200" spc="-1" strike="noStrike">
              <a:solidFill>
                <a:srgbClr val="000000"/>
              </a:solidFill>
              <a:latin typeface="Arial"/>
            </a:endParaRPr>
          </a:p>
          <a:p>
            <a:pPr>
              <a:lnSpc>
                <a:spcPct val="100000"/>
              </a:lnSpc>
              <a:spcBef>
                <a:spcPts val="439"/>
              </a:spcBef>
            </a:pPr>
            <a:endParaRPr b="0" lang="pt-BR" sz="2200" spc="-1" strike="noStrike">
              <a:solidFill>
                <a:srgbClr val="000000"/>
              </a:solidFill>
              <a:latin typeface="Arial"/>
            </a:endParaRPr>
          </a:p>
        </p:txBody>
      </p:sp>
      <p:sp>
        <p:nvSpPr>
          <p:cNvPr id="482" name="Retângulo 10"/>
          <p:cNvSpPr/>
          <p:nvPr/>
        </p:nvSpPr>
        <p:spPr>
          <a:xfrm>
            <a:off x="3003120" y="6850800"/>
            <a:ext cx="7724520" cy="26024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200" spc="-1" strike="noStrike">
                <a:solidFill>
                  <a:srgbClr val="86939c"/>
                </a:solidFill>
                <a:latin typeface="Calibri"/>
              </a:rPr>
              <a:t>Sistema para complementar o sistema público</a:t>
            </a:r>
            <a:endParaRPr b="0" lang="pt-BR" sz="2200" spc="-1" strike="noStrike">
              <a:solidFill>
                <a:srgbClr val="000000"/>
              </a:solidFill>
              <a:latin typeface="Arial"/>
            </a:endParaRPr>
          </a:p>
          <a:p>
            <a:pPr lvl="1" marL="971280" indent="-285840">
              <a:lnSpc>
                <a:spcPct val="150000"/>
              </a:lnSpc>
              <a:buClr>
                <a:srgbClr val="86939c"/>
              </a:buClr>
              <a:buFont typeface="Arial"/>
              <a:buChar char="•"/>
            </a:pPr>
            <a:r>
              <a:rPr b="0" lang="pt-BR" sz="2200" spc="-1" strike="noStrike">
                <a:solidFill>
                  <a:srgbClr val="86939c"/>
                </a:solidFill>
                <a:latin typeface="Calibri"/>
              </a:rPr>
              <a:t>Escolha de hospitais para internações e procedimentos</a:t>
            </a:r>
            <a:endParaRPr b="0" lang="pt-BR" sz="2200" spc="-1" strike="noStrike">
              <a:solidFill>
                <a:srgbClr val="000000"/>
              </a:solidFill>
              <a:latin typeface="Arial"/>
            </a:endParaRPr>
          </a:p>
          <a:p>
            <a:pPr lvl="1" marL="971280" indent="-285840">
              <a:lnSpc>
                <a:spcPct val="150000"/>
              </a:lnSpc>
              <a:buClr>
                <a:srgbClr val="86939c"/>
              </a:buClr>
              <a:buFont typeface="Arial"/>
              <a:buChar char="•"/>
            </a:pPr>
            <a:r>
              <a:rPr b="0" lang="pt-BR" sz="2200" spc="-1" strike="noStrike">
                <a:solidFill>
                  <a:srgbClr val="86939c"/>
                </a:solidFill>
                <a:latin typeface="Calibri"/>
              </a:rPr>
              <a:t>Cobertura de procedimentos como cirurgias</a:t>
            </a:r>
            <a:endParaRPr b="0" lang="pt-BR" sz="2200" spc="-1" strike="noStrike">
              <a:solidFill>
                <a:srgbClr val="000000"/>
              </a:solidFill>
              <a:latin typeface="Arial"/>
            </a:endParaRPr>
          </a:p>
          <a:p>
            <a:pPr lvl="1" marL="971280" indent="-285840">
              <a:lnSpc>
                <a:spcPct val="150000"/>
              </a:lnSpc>
              <a:buClr>
                <a:srgbClr val="86939c"/>
              </a:buClr>
              <a:buFont typeface="Arial"/>
              <a:buChar char="•"/>
            </a:pPr>
            <a:r>
              <a:rPr b="0" lang="pt-BR" sz="2200" spc="-1" strike="noStrike">
                <a:solidFill>
                  <a:srgbClr val="86939c"/>
                </a:solidFill>
                <a:latin typeface="Calibri"/>
              </a:rPr>
              <a:t>Cobertura de itens não cobertos pelo NHS (odontologia, procedimentos estéticos, etc.)</a:t>
            </a:r>
            <a:endParaRPr b="0" lang="pt-BR" sz="2200" spc="-1" strike="noStrike">
              <a:solidFill>
                <a:srgbClr val="000000"/>
              </a:solidFill>
              <a:latin typeface="Arial"/>
            </a:endParaRPr>
          </a:p>
        </p:txBody>
      </p:sp>
      <p:pic>
        <p:nvPicPr>
          <p:cNvPr id="483" name="Picture 4" descr="Drapeau Royaume-Uni"/>
          <p:cNvPicPr/>
          <p:nvPr/>
        </p:nvPicPr>
        <p:blipFill>
          <a:blip r:embed="rId1"/>
          <a:stretch/>
        </p:blipFill>
        <p:spPr>
          <a:xfrm>
            <a:off x="13649040" y="1179000"/>
            <a:ext cx="1286280" cy="864720"/>
          </a:xfrm>
          <a:prstGeom prst="rect">
            <a:avLst/>
          </a:prstGeom>
          <a:ln w="0">
            <a:noFill/>
          </a:ln>
          <a:effectLst>
            <a:outerShdw algn="tl" blurRad="190440" rotWithShape="0">
              <a:srgbClr val="000000">
                <a:alpha val="70000"/>
              </a:srgbClr>
            </a:outerShdw>
          </a:effectLst>
        </p:spPr>
      </p:pic>
      <p:sp>
        <p:nvSpPr>
          <p:cNvPr id="484" name="Retângulo Arredondado 1"/>
          <p:cNvSpPr/>
          <p:nvPr/>
        </p:nvSpPr>
        <p:spPr>
          <a:xfrm>
            <a:off x="8205120" y="1424160"/>
            <a:ext cx="2664000" cy="716760"/>
          </a:xfrm>
          <a:prstGeom prst="roundRect">
            <a:avLst>
              <a:gd name="adj" fmla="val 16667"/>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Universalista</a:t>
            </a:r>
            <a:endParaRPr b="0" lang="pt-BR" sz="2600" spc="-1" strike="noStrike">
              <a:solidFill>
                <a:srgbClr val="000000"/>
              </a:solidFill>
              <a:latin typeface="Arial"/>
            </a:endParaRPr>
          </a:p>
        </p:txBody>
      </p:sp>
      <p:sp>
        <p:nvSpPr>
          <p:cNvPr id="485" name="Retângulo 2">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486" name="Retângulo 3"/>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pic>
        <p:nvPicPr>
          <p:cNvPr id="487" name="Picture 4" descr=""/>
          <p:cNvPicPr/>
          <p:nvPr/>
        </p:nvPicPr>
        <p:blipFill>
          <a:blip r:embed="rId3"/>
          <a:stretch/>
        </p:blipFill>
        <p:spPr>
          <a:xfrm>
            <a:off x="11520360" y="5582520"/>
            <a:ext cx="4256640" cy="384696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6" name="Picture 2" descr=""/>
          <p:cNvPicPr/>
          <p:nvPr/>
        </p:nvPicPr>
        <p:blipFill>
          <a:blip r:embed="rId1"/>
          <a:stretch/>
        </p:blipFill>
        <p:spPr>
          <a:xfrm>
            <a:off x="2743200" y="3086280"/>
            <a:ext cx="4762080" cy="4819320"/>
          </a:xfrm>
          <a:prstGeom prst="rect">
            <a:avLst/>
          </a:prstGeom>
          <a:ln w="0">
            <a:noFill/>
          </a:ln>
          <a:effectLst>
            <a:softEdge rad="112680"/>
          </a:effectLst>
        </p:spPr>
      </p:pic>
      <p:pic>
        <p:nvPicPr>
          <p:cNvPr id="1027" name="Picture 3" descr=""/>
          <p:cNvPicPr/>
          <p:nvPr/>
        </p:nvPicPr>
        <p:blipFill>
          <a:blip r:embed="rId2"/>
          <a:stretch/>
        </p:blipFill>
        <p:spPr>
          <a:xfrm>
            <a:off x="7914960" y="2971800"/>
            <a:ext cx="2759760" cy="5059800"/>
          </a:xfrm>
          <a:prstGeom prst="rect">
            <a:avLst/>
          </a:prstGeom>
          <a:ln w="0">
            <a:noFill/>
          </a:ln>
          <a:effectLst>
            <a:softEdge rad="112680"/>
          </a:effectLst>
        </p:spPr>
      </p:pic>
      <p:sp>
        <p:nvSpPr>
          <p:cNvPr id="1028" name="Título 5"/>
          <p:cNvSpPr/>
          <p:nvPr/>
        </p:nvSpPr>
        <p:spPr>
          <a:xfrm>
            <a:off x="2516040" y="1600200"/>
            <a:ext cx="12342600" cy="1714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3900" spc="-1" strike="noStrike">
                <a:solidFill>
                  <a:srgbClr val="86939c"/>
                </a:solidFill>
                <a:latin typeface="Montserrat Bold"/>
              </a:rPr>
              <a:t>Embolização de veia espermática </a:t>
            </a:r>
            <a:endParaRPr b="0" lang="pt-BR" sz="3900" spc="-1" strike="noStrike">
              <a:solidFill>
                <a:srgbClr val="000000"/>
              </a:solidFill>
              <a:latin typeface="Arial"/>
            </a:endParaRPr>
          </a:p>
          <a:p>
            <a:pPr algn="ctr">
              <a:lnSpc>
                <a:spcPct val="100000"/>
              </a:lnSpc>
            </a:pPr>
            <a:r>
              <a:rPr b="0" lang="pt-BR" sz="3300" spc="-1" strike="noStrike">
                <a:solidFill>
                  <a:srgbClr val="86939c"/>
                </a:solidFill>
                <a:latin typeface="Montserrat Bold"/>
              </a:rPr>
              <a:t>para tratamento de varicocele</a:t>
            </a:r>
            <a:endParaRPr b="0" lang="pt-BR" sz="3300" spc="-1" strike="noStrike">
              <a:solidFill>
                <a:srgbClr val="000000"/>
              </a:solidFill>
              <a:latin typeface="Arial"/>
            </a:endParaRPr>
          </a:p>
        </p:txBody>
      </p:sp>
      <p:pic>
        <p:nvPicPr>
          <p:cNvPr id="1029" name="Picture 6" descr="Varicocele-treatment.jpg"/>
          <p:cNvPicPr/>
          <p:nvPr/>
        </p:nvPicPr>
        <p:blipFill>
          <a:blip r:embed="rId3"/>
          <a:stretch/>
        </p:blipFill>
        <p:spPr>
          <a:xfrm>
            <a:off x="11383560" y="4819320"/>
            <a:ext cx="3376800" cy="2857320"/>
          </a:xfrm>
          <a:prstGeom prst="rect">
            <a:avLst/>
          </a:prstGeom>
          <a:ln w="0">
            <a:noFill/>
          </a:ln>
        </p:spPr>
      </p:pic>
      <p:pic>
        <p:nvPicPr>
          <p:cNvPr id="1030" name="Picture 6" descr=""/>
          <p:cNvPicPr/>
          <p:nvPr/>
        </p:nvPicPr>
        <p:blipFill>
          <a:blip r:embed="rId4"/>
          <a:stretch/>
        </p:blipFill>
        <p:spPr>
          <a:xfrm>
            <a:off x="12888360" y="1711440"/>
            <a:ext cx="1638000" cy="1271160"/>
          </a:xfrm>
          <a:prstGeom prst="rect">
            <a:avLst/>
          </a:prstGeom>
          <a:ln w="9525">
            <a:noFill/>
          </a:ln>
        </p:spPr>
      </p:pic>
      <p:sp>
        <p:nvSpPr>
          <p:cNvPr id="1031" name="Título 5"/>
          <p:cNvSpPr/>
          <p:nvPr/>
        </p:nvSpPr>
        <p:spPr>
          <a:xfrm>
            <a:off x="2514600" y="8229600"/>
            <a:ext cx="8572320" cy="799920"/>
          </a:xfrm>
          <a:prstGeom prst="rect">
            <a:avLst/>
          </a:prstGeom>
          <a:noFill/>
          <a:ln w="0">
            <a:noFill/>
          </a:ln>
        </p:spPr>
        <p:style>
          <a:lnRef idx="0"/>
          <a:fillRef idx="0"/>
          <a:effectRef idx="0"/>
          <a:fontRef idx="minor"/>
        </p:style>
        <p:txBody>
          <a:bodyPr lIns="137160" rIns="137160" tIns="68760" bIns="68760" anchor="t">
            <a:normAutofit fontScale="54000"/>
          </a:bodyPr>
          <a:p>
            <a:pPr algn="ctr">
              <a:lnSpc>
                <a:spcPct val="100000"/>
              </a:lnSpc>
            </a:pPr>
            <a:r>
              <a:rPr b="0" lang="pt-BR" sz="3900" spc="-1" strike="noStrike">
                <a:solidFill>
                  <a:srgbClr val="800000"/>
                </a:solidFill>
                <a:latin typeface="Montserrat Bold"/>
              </a:rPr>
              <a:t>Riscos – </a:t>
            </a:r>
            <a:r>
              <a:rPr b="0" lang="pt-BR" sz="3900" spc="-1" strike="noStrike">
                <a:solidFill>
                  <a:srgbClr val="86939c"/>
                </a:solidFill>
                <a:latin typeface="Montserrat Bold"/>
              </a:rPr>
              <a:t>procedimento endovascular / contraste / embolização com COIL / internação / sedação / cateteres</a:t>
            </a:r>
            <a:endParaRPr b="0" lang="pt-BR" sz="3900" spc="-1" strike="noStrike">
              <a:solidFill>
                <a:srgbClr val="000000"/>
              </a:solidFill>
              <a:latin typeface="Arial"/>
            </a:endParaRPr>
          </a:p>
        </p:txBody>
      </p:sp>
      <p:sp>
        <p:nvSpPr>
          <p:cNvPr id="1032" name="Título 5"/>
          <p:cNvSpPr/>
          <p:nvPr/>
        </p:nvSpPr>
        <p:spPr>
          <a:xfrm>
            <a:off x="10656000" y="4063320"/>
            <a:ext cx="4760640" cy="91404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3900" spc="-1" strike="noStrike">
                <a:solidFill>
                  <a:srgbClr val="86939c"/>
                </a:solidFill>
                <a:latin typeface="Montserrat Bold"/>
              </a:rPr>
              <a:t>Cirurgia Aberta</a:t>
            </a:r>
            <a:endParaRPr b="0" lang="pt-BR" sz="3900" spc="-1" strike="noStrike">
              <a:solidFill>
                <a:srgbClr val="000000"/>
              </a:solidFill>
              <a:latin typeface="Arial"/>
            </a:endParaRPr>
          </a:p>
        </p:txBody>
      </p:sp>
      <p:sp>
        <p:nvSpPr>
          <p:cNvPr id="1033"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Exemplos</a:t>
            </a:r>
            <a:endParaRPr b="0" lang="pt-BR" sz="3600" spc="-1" strike="noStrike">
              <a:solidFill>
                <a:srgbClr val="000000"/>
              </a:solidFill>
              <a:latin typeface="Arial"/>
            </a:endParaRPr>
          </a:p>
        </p:txBody>
      </p:sp>
      <p:sp>
        <p:nvSpPr>
          <p:cNvPr id="1034" name="Retângulo 1">
            <a:hlinkClick r:id="rId5"/>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Título 5"/>
          <p:cNvSpPr/>
          <p:nvPr/>
        </p:nvSpPr>
        <p:spPr>
          <a:xfrm>
            <a:off x="2516040" y="1600200"/>
            <a:ext cx="12342600" cy="1714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3900" spc="-1" strike="noStrike">
                <a:solidFill>
                  <a:srgbClr val="86939c"/>
                </a:solidFill>
                <a:latin typeface="Montserrat Bold"/>
              </a:rPr>
              <a:t>Embolização de veia espermática </a:t>
            </a:r>
            <a:endParaRPr b="0" lang="pt-BR" sz="3900" spc="-1" strike="noStrike">
              <a:solidFill>
                <a:srgbClr val="000000"/>
              </a:solidFill>
              <a:latin typeface="Arial"/>
            </a:endParaRPr>
          </a:p>
          <a:p>
            <a:pPr algn="ctr">
              <a:lnSpc>
                <a:spcPct val="100000"/>
              </a:lnSpc>
            </a:pPr>
            <a:r>
              <a:rPr b="0" lang="pt-BR" sz="3300" spc="-1" strike="noStrike">
                <a:solidFill>
                  <a:srgbClr val="86939c"/>
                </a:solidFill>
                <a:latin typeface="Montserrat Bold"/>
              </a:rPr>
              <a:t>para tratamento de varicocele</a:t>
            </a:r>
            <a:endParaRPr b="0" lang="pt-BR" sz="3300" spc="-1" strike="noStrike">
              <a:solidFill>
                <a:srgbClr val="000000"/>
              </a:solidFill>
              <a:latin typeface="Arial"/>
            </a:endParaRPr>
          </a:p>
        </p:txBody>
      </p:sp>
      <p:pic>
        <p:nvPicPr>
          <p:cNvPr id="1036" name="Picture 6" descr=""/>
          <p:cNvPicPr/>
          <p:nvPr/>
        </p:nvPicPr>
        <p:blipFill>
          <a:blip r:embed="rId1"/>
          <a:stretch/>
        </p:blipFill>
        <p:spPr>
          <a:xfrm>
            <a:off x="13232520" y="1669680"/>
            <a:ext cx="1638000" cy="1271160"/>
          </a:xfrm>
          <a:prstGeom prst="rect">
            <a:avLst/>
          </a:prstGeom>
          <a:ln w="9525">
            <a:noFill/>
          </a:ln>
        </p:spPr>
      </p:pic>
      <p:pic>
        <p:nvPicPr>
          <p:cNvPr id="1037" name="Picture 10" descr=""/>
          <p:cNvPicPr/>
          <p:nvPr/>
        </p:nvPicPr>
        <p:blipFill>
          <a:blip r:embed="rId2"/>
          <a:stretch/>
        </p:blipFill>
        <p:spPr>
          <a:xfrm>
            <a:off x="2971800" y="7742880"/>
            <a:ext cx="12076560" cy="1085400"/>
          </a:xfrm>
          <a:prstGeom prst="rect">
            <a:avLst/>
          </a:prstGeom>
          <a:ln w="0">
            <a:noFill/>
          </a:ln>
        </p:spPr>
      </p:pic>
      <p:pic>
        <p:nvPicPr>
          <p:cNvPr id="1038" name="Picture 11" descr=""/>
          <p:cNvPicPr/>
          <p:nvPr/>
        </p:nvPicPr>
        <p:blipFill>
          <a:blip r:embed="rId3"/>
          <a:stretch/>
        </p:blipFill>
        <p:spPr>
          <a:xfrm>
            <a:off x="2743200" y="3438360"/>
            <a:ext cx="10019880" cy="3409560"/>
          </a:xfrm>
          <a:prstGeom prst="rect">
            <a:avLst/>
          </a:prstGeom>
          <a:ln w="0">
            <a:noFill/>
          </a:ln>
        </p:spPr>
      </p:pic>
      <p:pic>
        <p:nvPicPr>
          <p:cNvPr id="1039" name="Picture 12" descr=""/>
          <p:cNvPicPr/>
          <p:nvPr/>
        </p:nvPicPr>
        <p:blipFill>
          <a:blip r:embed="rId4"/>
          <a:stretch/>
        </p:blipFill>
        <p:spPr>
          <a:xfrm>
            <a:off x="12168360" y="3521520"/>
            <a:ext cx="3143880" cy="3847680"/>
          </a:xfrm>
          <a:prstGeom prst="rect">
            <a:avLst/>
          </a:prstGeom>
          <a:ln w="0">
            <a:noFill/>
          </a:ln>
        </p:spPr>
      </p:pic>
      <p:sp>
        <p:nvSpPr>
          <p:cNvPr id="1040"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Exemplos</a:t>
            </a:r>
            <a:endParaRPr b="0" lang="pt-BR" sz="3600" spc="-1" strike="noStrike">
              <a:solidFill>
                <a:srgbClr val="000000"/>
              </a:solidFill>
              <a:latin typeface="Arial"/>
            </a:endParaRPr>
          </a:p>
        </p:txBody>
      </p:sp>
      <p:sp>
        <p:nvSpPr>
          <p:cNvPr id="1041" name="Retângulo 1">
            <a:hlinkClick r:id="rId5"/>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1042" name="CaixaDeTexto 2"/>
          <p:cNvSpPr/>
          <p:nvPr/>
        </p:nvSpPr>
        <p:spPr>
          <a:xfrm>
            <a:off x="12127680" y="7369560"/>
            <a:ext cx="301428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200" spc="-1" strike="noStrike">
                <a:solidFill>
                  <a:srgbClr val="65727b"/>
                </a:solidFill>
                <a:latin typeface="Lato regular"/>
              </a:rPr>
              <a:t>Fonte: Austin Radiologic Association, 2004</a:t>
            </a:r>
            <a:endParaRPr b="0" lang="pt-B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Retângulo 2">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1044" name="Title 16"/>
          <p:cNvSpPr/>
          <p:nvPr/>
        </p:nvSpPr>
        <p:spPr>
          <a:xfrm>
            <a:off x="2857680" y="1713600"/>
            <a:ext cx="11658240" cy="2042640"/>
          </a:xfrm>
          <a:noFill/>
          <a:ln w="0">
            <a:noFill/>
          </a:ln>
        </p:spPr>
        <p:style>
          <a:lnRef idx="0"/>
          <a:fillRef idx="0"/>
          <a:effectRef idx="0"/>
          <a:fontRef idx="minor"/>
        </p:style>
        <p:txBody>
          <a:bodyPr lIns="90000" rIns="90000" tIns="45000" bIns="45000" anchor="t">
            <a:noAutofit/>
          </a:bodyPr>
          <a:p>
            <a:pPr algn="ctr">
              <a:lnSpc>
                <a:spcPct val="100000"/>
              </a:lnSpc>
            </a:pPr>
            <a:r>
              <a:rPr b="0" lang="pt-BR" sz="4950" spc="-1" strike="noStrike">
                <a:solidFill>
                  <a:srgbClr val="202427"/>
                </a:solidFill>
                <a:latin typeface="Arial"/>
              </a:rPr>
              <a:t>ROL - DUT</a:t>
            </a:r>
            <a:endParaRPr b="0" lang="pt-BR" sz="4950" spc="-1" strike="noStrike">
              <a:solidFill>
                <a:srgbClr val="000000"/>
              </a:solidFill>
              <a:latin typeface="Arial"/>
            </a:endParaRPr>
          </a:p>
        </p:txBody>
      </p:sp>
      <p:sp>
        <p:nvSpPr>
          <p:cNvPr id="1045" name="CaixaDeTexto 3"/>
          <p:cNvSpPr/>
          <p:nvPr/>
        </p:nvSpPr>
        <p:spPr>
          <a:xfrm>
            <a:off x="1744920" y="9175320"/>
            <a:ext cx="1456560" cy="2952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350" spc="-1" strike="noStrike">
                <a:solidFill>
                  <a:srgbClr val="65727b"/>
                </a:solidFill>
                <a:latin typeface="Lato regular"/>
              </a:rPr>
              <a:t>Fonte: ANS, 2021</a:t>
            </a:r>
            <a:endParaRPr b="0" lang="pt-BR" sz="1350" spc="-1" strike="noStrike">
              <a:solidFill>
                <a:srgbClr val="000000"/>
              </a:solidFill>
              <a:latin typeface="Arial"/>
            </a:endParaRPr>
          </a:p>
        </p:txBody>
      </p:sp>
      <p:sp>
        <p:nvSpPr>
          <p:cNvPr id="1046" name="CaixaDeTexto 5"/>
          <p:cNvSpPr/>
          <p:nvPr/>
        </p:nvSpPr>
        <p:spPr>
          <a:xfrm>
            <a:off x="1696680" y="2719800"/>
            <a:ext cx="15742080" cy="772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pt-BR" sz="2100" spc="-1" strike="noStrike" u="sng">
                <a:solidFill>
                  <a:srgbClr val="65727b"/>
                </a:solidFill>
                <a:uFillTx/>
                <a:latin typeface="Lato regular"/>
                <a:hlinkClick r:id="rId2"/>
              </a:rPr>
              <a:t>DUT – Diretriz de Utilização</a:t>
            </a:r>
            <a:r>
              <a:rPr b="0" i="1" lang="pt-BR" sz="2100" spc="-1" strike="noStrike">
                <a:solidFill>
                  <a:srgbClr val="65727b"/>
                </a:solidFill>
                <a:latin typeface="Lato regular"/>
              </a:rPr>
              <a:t> que são critérios estabelecidos pela ANS, cujo o quadro clínico do paciente, idade, sexo, entre outras características precisam ser enquadradas em determinadas condições para que o plano de saúde custeie o procedimento.</a:t>
            </a:r>
            <a:endParaRPr b="0" lang="pt-BR" sz="2100" spc="-1" strike="noStrike">
              <a:solidFill>
                <a:srgbClr val="000000"/>
              </a:solidFill>
              <a:latin typeface="Arial"/>
            </a:endParaRPr>
          </a:p>
        </p:txBody>
      </p:sp>
      <p:sp>
        <p:nvSpPr>
          <p:cNvPr id="1047" name="CaixaDeTexto 6"/>
          <p:cNvSpPr/>
          <p:nvPr/>
        </p:nvSpPr>
        <p:spPr>
          <a:xfrm>
            <a:off x="1696680" y="4104720"/>
            <a:ext cx="15611400" cy="488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i="1" lang="pt-BR" sz="1500" spc="-1" strike="noStrike">
                <a:solidFill>
                  <a:srgbClr val="65727b"/>
                </a:solidFill>
                <a:latin typeface="Lato regular"/>
              </a:rPr>
              <a:t>TESTE ERGOMÉTRICO </a:t>
            </a:r>
            <a:r>
              <a:rPr b="0" i="1" lang="pt-BR" sz="1500" spc="-1" strike="noStrike">
                <a:solidFill>
                  <a:srgbClr val="65727b"/>
                </a:solidFill>
                <a:latin typeface="Lato regular"/>
              </a:rPr>
              <a:t>(INCLUI ECG BASAL CONVENCIONAL) Cobertura obrigatória nas seguintes situações: </a:t>
            </a:r>
            <a:endParaRPr b="0" lang="pt-BR" sz="1500" spc="-1" strike="noStrike">
              <a:solidFill>
                <a:srgbClr val="000000"/>
              </a:solidFill>
              <a:latin typeface="Arial"/>
            </a:endParaRPr>
          </a:p>
          <a:p>
            <a:pPr marL="343080" indent="-343080">
              <a:lnSpc>
                <a:spcPct val="100000"/>
              </a:lnSpc>
              <a:buClr>
                <a:srgbClr val="65727b"/>
              </a:buClr>
              <a:buFont typeface="StarSymbol"/>
              <a:buAutoNum type="arabicPeriod"/>
            </a:pPr>
            <a:r>
              <a:rPr b="0" i="1" lang="pt-BR" sz="1500" spc="-1" strike="noStrike">
                <a:solidFill>
                  <a:srgbClr val="65727b"/>
                </a:solidFill>
                <a:latin typeface="Lato regular"/>
              </a:rPr>
              <a:t>Na avaliação do comportamento da pressão arterial em indivíduos com história familiar de hipertensão e síndrome metabólica ou diabetes. 88 </a:t>
            </a:r>
            <a:endParaRPr b="0" lang="pt-BR" sz="1500" spc="-1" strike="noStrike">
              <a:solidFill>
                <a:srgbClr val="000000"/>
              </a:solidFill>
              <a:latin typeface="Arial"/>
            </a:endParaRPr>
          </a:p>
          <a:p>
            <a:pPr marL="343080" indent="-343080">
              <a:lnSpc>
                <a:spcPct val="100000"/>
              </a:lnSpc>
              <a:buClr>
                <a:srgbClr val="65727b"/>
              </a:buClr>
              <a:buFont typeface="StarSymbol"/>
              <a:buAutoNum type="arabicPeriod"/>
            </a:pPr>
            <a:r>
              <a:rPr b="0" i="1" lang="pt-BR" sz="1500" spc="-1" strike="noStrike">
                <a:solidFill>
                  <a:srgbClr val="65727b"/>
                </a:solidFill>
                <a:latin typeface="Lato regular"/>
              </a:rPr>
              <a:t>Como teste de screening em pacientes assintomáticos, quando preenchido pelo menos um dos seguintes critérios: </a:t>
            </a:r>
            <a:endParaRPr b="0" lang="pt-BR" sz="1500" spc="-1" strike="noStrike">
              <a:solidFill>
                <a:srgbClr val="000000"/>
              </a:solidFill>
              <a:latin typeface="Arial"/>
            </a:endParaRPr>
          </a:p>
          <a:p>
            <a:pPr lvl="1" marL="1028880" indent="-343080">
              <a:lnSpc>
                <a:spcPct val="100000"/>
              </a:lnSpc>
              <a:buClr>
                <a:srgbClr val="65727b"/>
              </a:buClr>
              <a:buFont typeface="StarSymbol"/>
              <a:buAutoNum type="alphaLcPeriod"/>
            </a:pPr>
            <a:r>
              <a:rPr b="0" i="1" lang="pt-BR" sz="1500" spc="-1" strike="noStrike">
                <a:solidFill>
                  <a:srgbClr val="65727b"/>
                </a:solidFill>
                <a:latin typeface="Lato regular"/>
              </a:rPr>
              <a:t>história familiar de DAC precoce ou morte súbita; </a:t>
            </a:r>
            <a:endParaRPr b="0" lang="pt-BR" sz="1500" spc="-1" strike="noStrike">
              <a:solidFill>
                <a:srgbClr val="000000"/>
              </a:solidFill>
              <a:latin typeface="Arial"/>
            </a:endParaRPr>
          </a:p>
          <a:p>
            <a:pPr lvl="1" marL="1028880" indent="-343080">
              <a:lnSpc>
                <a:spcPct val="100000"/>
              </a:lnSpc>
              <a:buClr>
                <a:srgbClr val="65727b"/>
              </a:buClr>
              <a:buFont typeface="StarSymbol"/>
              <a:buAutoNum type="alphaLcPeriod"/>
            </a:pPr>
            <a:r>
              <a:rPr b="0" i="1" lang="pt-BR" sz="1500" spc="-1" strike="noStrike">
                <a:solidFill>
                  <a:srgbClr val="65727b"/>
                </a:solidFill>
                <a:latin typeface="Lato regular"/>
              </a:rPr>
              <a:t>paciente de alto risco pelo escore de Framingham; </a:t>
            </a:r>
            <a:endParaRPr b="0" lang="pt-BR" sz="1500" spc="-1" strike="noStrike">
              <a:solidFill>
                <a:srgbClr val="000000"/>
              </a:solidFill>
              <a:latin typeface="Arial"/>
            </a:endParaRPr>
          </a:p>
          <a:p>
            <a:pPr lvl="1" marL="1028880" indent="-343080">
              <a:lnSpc>
                <a:spcPct val="100000"/>
              </a:lnSpc>
              <a:buClr>
                <a:srgbClr val="65727b"/>
              </a:buClr>
              <a:buFont typeface="StarSymbol"/>
              <a:buAutoNum type="alphaLcPeriod"/>
            </a:pPr>
            <a:r>
              <a:rPr b="0" i="1" lang="pt-BR" sz="1500" spc="-1" strike="noStrike">
                <a:solidFill>
                  <a:srgbClr val="65727b"/>
                </a:solidFill>
                <a:latin typeface="Lato regular"/>
              </a:rPr>
              <a:t>pré-operatório de cirurgias não cardíacas em pacientes com risco intermediário a alto pelo escore de Framingham; </a:t>
            </a:r>
            <a:endParaRPr b="0" lang="pt-BR" sz="1500" spc="-1" strike="noStrike">
              <a:solidFill>
                <a:srgbClr val="000000"/>
              </a:solidFill>
              <a:latin typeface="Arial"/>
            </a:endParaRPr>
          </a:p>
          <a:p>
            <a:pPr lvl="1" marL="1028880" indent="-343080">
              <a:lnSpc>
                <a:spcPct val="100000"/>
              </a:lnSpc>
              <a:buClr>
                <a:srgbClr val="65727b"/>
              </a:buClr>
              <a:buFont typeface="StarSymbol"/>
              <a:buAutoNum type="alphaLcPeriod"/>
            </a:pPr>
            <a:r>
              <a:rPr b="0" i="1" lang="pt-BR" sz="1500" spc="-1" strike="noStrike">
                <a:solidFill>
                  <a:srgbClr val="65727b"/>
                </a:solidFill>
                <a:latin typeface="Lato regular"/>
              </a:rPr>
              <a:t>avaliação de mulheres com mais de 50 anos ou homens com mais de 40 anos candidatos a programas de exercício; </a:t>
            </a:r>
            <a:endParaRPr b="0" lang="pt-BR" sz="1500" spc="-1" strike="noStrike">
              <a:solidFill>
                <a:srgbClr val="000000"/>
              </a:solidFill>
              <a:latin typeface="Arial"/>
            </a:endParaRPr>
          </a:p>
          <a:p>
            <a:pPr lvl="1" marL="1028880" indent="-343080">
              <a:lnSpc>
                <a:spcPct val="100000"/>
              </a:lnSpc>
              <a:buClr>
                <a:srgbClr val="65727b"/>
              </a:buClr>
              <a:buFont typeface="StarSymbol"/>
              <a:buAutoNum type="alphaLcPeriod"/>
            </a:pPr>
            <a:r>
              <a:rPr b="0" i="1" lang="pt-BR" sz="1500" spc="-1" strike="noStrike">
                <a:solidFill>
                  <a:srgbClr val="65727b"/>
                </a:solidFill>
                <a:latin typeface="Lato regular"/>
              </a:rPr>
              <a:t>avaliação de indivíduos com ocupações especiais responsáveis pela vida de outros como pilotos, motoristas de coletivos ou embarcações ou similares; </a:t>
            </a:r>
            <a:endParaRPr b="0" lang="pt-BR" sz="1500" spc="-1" strike="noStrike">
              <a:solidFill>
                <a:srgbClr val="000000"/>
              </a:solidFill>
              <a:latin typeface="Arial"/>
            </a:endParaRPr>
          </a:p>
          <a:p>
            <a:pPr lvl="1" marL="1028880" indent="-343080">
              <a:lnSpc>
                <a:spcPct val="100000"/>
              </a:lnSpc>
              <a:buClr>
                <a:srgbClr val="65727b"/>
              </a:buClr>
              <a:buFont typeface="StarSymbol"/>
              <a:buAutoNum type="alphaLcPeriod"/>
            </a:pPr>
            <a:r>
              <a:rPr b="0" i="1" lang="pt-BR" sz="1500" spc="-1" strike="noStrike">
                <a:solidFill>
                  <a:srgbClr val="65727b"/>
                </a:solidFill>
                <a:latin typeface="Lato regular"/>
              </a:rPr>
              <a:t>adultos com arritmias ventriculares que apresentam uma probabilidade intermediária ou alta de doença coronariana pelos critérios de Diamond e Forrester. </a:t>
            </a:r>
            <a:endParaRPr b="0" lang="pt-BR" sz="1500" spc="-1" strike="noStrike">
              <a:solidFill>
                <a:srgbClr val="000000"/>
              </a:solidFill>
              <a:latin typeface="Arial"/>
            </a:endParaRPr>
          </a:p>
          <a:p>
            <a:pPr marL="343080" indent="-343080">
              <a:lnSpc>
                <a:spcPct val="100000"/>
              </a:lnSpc>
              <a:buClr>
                <a:srgbClr val="65727b"/>
              </a:buClr>
              <a:buFont typeface="StarSymbol"/>
              <a:buAutoNum type="arabicPeriod"/>
            </a:pPr>
            <a:r>
              <a:rPr b="0" i="1" lang="pt-BR" sz="1500" spc="-1" strike="noStrike">
                <a:solidFill>
                  <a:srgbClr val="65727b"/>
                </a:solidFill>
                <a:latin typeface="Lato regular"/>
              </a:rPr>
              <a:t>Na investigação da doença coronariana ambulatorial em pacientes com probabilidade pré-teste intermediária pelo escore de Diamond e Forrester. </a:t>
            </a:r>
            <a:endParaRPr b="0" lang="pt-BR" sz="1500" spc="-1" strike="noStrike">
              <a:solidFill>
                <a:srgbClr val="000000"/>
              </a:solidFill>
              <a:latin typeface="Arial"/>
            </a:endParaRPr>
          </a:p>
          <a:p>
            <a:pPr marL="343080" indent="-343080">
              <a:lnSpc>
                <a:spcPct val="100000"/>
              </a:lnSpc>
              <a:buClr>
                <a:srgbClr val="65727b"/>
              </a:buClr>
              <a:buFont typeface="StarSymbol"/>
              <a:buAutoNum type="arabicPeriod"/>
            </a:pPr>
            <a:r>
              <a:rPr b="0" i="1" lang="pt-BR" sz="1500" spc="-1" strike="noStrike">
                <a:solidFill>
                  <a:srgbClr val="65727b"/>
                </a:solidFill>
                <a:latin typeface="Lato regular"/>
              </a:rPr>
              <a:t>Na investigação de pacientes de baixo risco, com suspeita de síndrome coronariana aguda. </a:t>
            </a:r>
            <a:endParaRPr b="0" lang="pt-BR" sz="1500" spc="-1" strike="noStrike">
              <a:solidFill>
                <a:srgbClr val="000000"/>
              </a:solidFill>
              <a:latin typeface="Arial"/>
            </a:endParaRPr>
          </a:p>
          <a:p>
            <a:pPr marL="343080" indent="-343080">
              <a:lnSpc>
                <a:spcPct val="100000"/>
              </a:lnSpc>
              <a:buClr>
                <a:srgbClr val="65727b"/>
              </a:buClr>
              <a:buFont typeface="StarSymbol"/>
              <a:buAutoNum type="arabicPeriod"/>
            </a:pPr>
            <a:r>
              <a:rPr b="0" i="1" lang="pt-BR" sz="1500" spc="-1" strike="noStrike">
                <a:solidFill>
                  <a:srgbClr val="65727b"/>
                </a:solidFill>
                <a:latin typeface="Lato regular"/>
              </a:rPr>
              <a:t>Na avaliação de pacientes com doença coronariana comprovada por coronariografia ou pós-infarto agudo do miocárdio diagnosticado pelos critérios da OMS, para avaliação de risco antes da alta hospitalar e prescrição de atividade física. </a:t>
            </a:r>
            <a:endParaRPr b="0" lang="pt-BR" sz="1500" spc="-1" strike="noStrike">
              <a:solidFill>
                <a:srgbClr val="000000"/>
              </a:solidFill>
              <a:latin typeface="Arial"/>
            </a:endParaRPr>
          </a:p>
          <a:p>
            <a:pPr marL="343080" indent="-343080">
              <a:lnSpc>
                <a:spcPct val="100000"/>
              </a:lnSpc>
              <a:buClr>
                <a:srgbClr val="65727b"/>
              </a:buClr>
              <a:buFont typeface="StarSymbol"/>
              <a:buAutoNum type="arabicPeriod"/>
            </a:pPr>
            <a:r>
              <a:rPr b="0" i="1" lang="pt-BR" sz="1500" spc="-1" strike="noStrike">
                <a:solidFill>
                  <a:srgbClr val="65727b"/>
                </a:solidFill>
                <a:latin typeface="Lato regular"/>
              </a:rPr>
              <a:t>Na avaliação de classe funcional em pacientes selecionados para transplante cardíaco por meio da ergoespirometria. </a:t>
            </a:r>
            <a:endParaRPr b="0" lang="pt-BR" sz="1500" spc="-1" strike="noStrike">
              <a:solidFill>
                <a:srgbClr val="000000"/>
              </a:solidFill>
              <a:latin typeface="Arial"/>
            </a:endParaRPr>
          </a:p>
          <a:p>
            <a:pPr marL="343080" indent="-343080">
              <a:lnSpc>
                <a:spcPct val="100000"/>
              </a:lnSpc>
              <a:buClr>
                <a:srgbClr val="65727b"/>
              </a:buClr>
              <a:buFont typeface="StarSymbol"/>
              <a:buAutoNum type="arabicPeriod"/>
            </a:pPr>
            <a:r>
              <a:rPr b="0" i="1" lang="pt-BR" sz="1500" spc="-1" strike="noStrike">
                <a:solidFill>
                  <a:srgbClr val="65727b"/>
                </a:solidFill>
                <a:latin typeface="Lato regular"/>
              </a:rPr>
              <a:t>Na investigação das arritmias induzidas pelo esforço ou sintomas que possam ser dependentes de arritmia. </a:t>
            </a:r>
            <a:endParaRPr b="0" lang="pt-BR" sz="1500" spc="-1" strike="noStrike">
              <a:solidFill>
                <a:srgbClr val="000000"/>
              </a:solidFill>
              <a:latin typeface="Arial"/>
            </a:endParaRPr>
          </a:p>
          <a:p>
            <a:pPr marL="343080" indent="-343080">
              <a:lnSpc>
                <a:spcPct val="100000"/>
              </a:lnSpc>
              <a:buClr>
                <a:srgbClr val="65727b"/>
              </a:buClr>
              <a:buFont typeface="StarSymbol"/>
              <a:buAutoNum type="arabicPeriod"/>
            </a:pPr>
            <a:r>
              <a:rPr b="0" i="1" lang="pt-BR" sz="1500" spc="-1" strike="noStrike">
                <a:solidFill>
                  <a:srgbClr val="65727b"/>
                </a:solidFill>
                <a:latin typeface="Lato regular"/>
              </a:rPr>
              <a:t>Na estratificação de risco para morte súbita cardíaca nas síndromes arritimogênicas e síndromes elétricas primárias. </a:t>
            </a:r>
            <a:endParaRPr b="0" lang="pt-BR" sz="1500" spc="-1" strike="noStrike">
              <a:solidFill>
                <a:srgbClr val="000000"/>
              </a:solidFill>
              <a:latin typeface="Arial"/>
            </a:endParaRPr>
          </a:p>
          <a:p>
            <a:pPr marL="343080" indent="-343080">
              <a:lnSpc>
                <a:spcPct val="100000"/>
              </a:lnSpc>
              <a:buClr>
                <a:srgbClr val="65727b"/>
              </a:buClr>
              <a:buFont typeface="StarSymbol"/>
              <a:buAutoNum type="arabicPeriod"/>
            </a:pPr>
            <a:r>
              <a:rPr b="0" i="1" lang="pt-BR" sz="1500" spc="-1" strike="noStrike">
                <a:solidFill>
                  <a:srgbClr val="65727b"/>
                </a:solidFill>
                <a:latin typeface="Lato regular"/>
              </a:rPr>
              <a:t>No diagnóstico diferencial de pacientes admitidos em unidade de dor torácica com sintomas atípicos e com possibilidade de doença coronária.</a:t>
            </a:r>
            <a:endParaRPr b="0" lang="pt-BR" sz="1500" spc="-1" strike="noStrike">
              <a:solidFill>
                <a:srgbClr val="000000"/>
              </a:solidFill>
              <a:latin typeface="Arial"/>
            </a:endParaRPr>
          </a:p>
          <a:p>
            <a:pPr>
              <a:lnSpc>
                <a:spcPct val="100000"/>
              </a:lnSpc>
            </a:pPr>
            <a:r>
              <a:rPr b="0" i="1" lang="pt-BR" sz="1500" spc="-1" strike="noStrike">
                <a:solidFill>
                  <a:srgbClr val="65727b"/>
                </a:solidFill>
                <a:latin typeface="Lato regular"/>
              </a:rPr>
              <a:t>10. Na avaliação do prognóstico em pacientes com doença cardiovascular estável. </a:t>
            </a:r>
            <a:endParaRPr b="0" lang="pt-BR" sz="1500" spc="-1" strike="noStrike">
              <a:solidFill>
                <a:srgbClr val="000000"/>
              </a:solidFill>
              <a:latin typeface="Arial"/>
            </a:endParaRPr>
          </a:p>
          <a:p>
            <a:pPr>
              <a:lnSpc>
                <a:spcPct val="100000"/>
              </a:lnSpc>
            </a:pPr>
            <a:r>
              <a:rPr b="0" i="1" lang="pt-BR" sz="1500" spc="-1" strike="noStrike">
                <a:solidFill>
                  <a:srgbClr val="65727b"/>
                </a:solidFill>
                <a:latin typeface="Lato regular"/>
              </a:rPr>
              <a:t>11. Na suspeita de angina vasoespástica. </a:t>
            </a:r>
            <a:endParaRPr b="0" lang="pt-BR" sz="1500" spc="-1" strike="noStrike">
              <a:solidFill>
                <a:srgbClr val="000000"/>
              </a:solidFill>
              <a:latin typeface="Arial"/>
            </a:endParaRPr>
          </a:p>
          <a:p>
            <a:pPr>
              <a:lnSpc>
                <a:spcPct val="100000"/>
              </a:lnSpc>
            </a:pPr>
            <a:r>
              <a:rPr b="0" i="1" lang="pt-BR" sz="1500" spc="-1" strike="noStrike">
                <a:solidFill>
                  <a:srgbClr val="65727b"/>
                </a:solidFill>
                <a:latin typeface="Lato regular"/>
              </a:rPr>
              <a:t>12. Na tomada de decisão em lesões intermediárias após a realização de cineangiocoronariografia. </a:t>
            </a:r>
            <a:endParaRPr b="0" lang="pt-BR" sz="1500" spc="-1" strike="noStrike">
              <a:solidFill>
                <a:srgbClr val="000000"/>
              </a:solidFill>
              <a:latin typeface="Arial"/>
            </a:endParaRPr>
          </a:p>
          <a:p>
            <a:pPr>
              <a:lnSpc>
                <a:spcPct val="100000"/>
              </a:lnSpc>
            </a:pPr>
            <a:r>
              <a:rPr b="0" i="1" lang="pt-BR" sz="1500" spc="-1" strike="noStrike">
                <a:solidFill>
                  <a:srgbClr val="65727b"/>
                </a:solidFill>
                <a:latin typeface="Lato regular"/>
              </a:rPr>
              <a:t>13. Na avaliação seriada em pacientes com DAC em programas de reabilitação cardiovascular.</a:t>
            </a:r>
            <a:endParaRPr b="0" lang="pt-BR" sz="1500" spc="-1" strike="noStrike">
              <a:solidFill>
                <a:srgbClr val="000000"/>
              </a:solidFill>
              <a:latin typeface="Arial"/>
            </a:endParaRPr>
          </a:p>
        </p:txBody>
      </p:sp>
      <p:pic>
        <p:nvPicPr>
          <p:cNvPr id="1048" name="Picture 2" descr="Exame Ergométrico Alterado - Dr. Leonardo Alves - Cardiologista"/>
          <p:cNvPicPr/>
          <p:nvPr/>
        </p:nvPicPr>
        <p:blipFill>
          <a:blip r:embed="rId3"/>
          <a:stretch/>
        </p:blipFill>
        <p:spPr>
          <a:xfrm>
            <a:off x="14997600" y="7086600"/>
            <a:ext cx="2310480" cy="2003400"/>
          </a:xfrm>
          <a:prstGeom prst="rect">
            <a:avLst/>
          </a:prstGeom>
          <a:ln w="0">
            <a:noFill/>
          </a:ln>
          <a:effectLst>
            <a:outerShdw algn="tl" blurRad="291960" dir="2700000" dist="139498" rotWithShape="0">
              <a:srgbClr val="333333">
                <a:alpha val="65000"/>
              </a:srgbClr>
            </a:outerShdw>
          </a:effectLst>
        </p:spPr>
      </p:pic>
      <p:sp>
        <p:nvSpPr>
          <p:cNvPr id="1049" name="CaixaDeTexto 8"/>
          <p:cNvSpPr/>
          <p:nvPr/>
        </p:nvSpPr>
        <p:spPr>
          <a:xfrm>
            <a:off x="1537920" y="529560"/>
            <a:ext cx="100688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3600" spc="-1" strike="noStrike">
                <a:solidFill>
                  <a:srgbClr val="003e7e"/>
                </a:solidFill>
                <a:latin typeface="Lato regular"/>
              </a:rPr>
              <a:t>Modelo de Sustentabilidade – Setor Privado</a:t>
            </a:r>
            <a:endParaRPr b="0" lang="pt-BR" sz="36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0" name="Picture 9" descr=""/>
          <p:cNvPicPr/>
          <p:nvPr/>
        </p:nvPicPr>
        <p:blipFill>
          <a:blip r:embed="rId1"/>
          <a:stretch/>
        </p:blipFill>
        <p:spPr>
          <a:xfrm>
            <a:off x="3851280" y="1254960"/>
            <a:ext cx="10016280" cy="6927840"/>
          </a:xfrm>
          <a:prstGeom prst="rect">
            <a:avLst/>
          </a:prstGeom>
          <a:ln w="0">
            <a:noFill/>
          </a:ln>
        </p:spPr>
      </p:pic>
      <p:sp>
        <p:nvSpPr>
          <p:cNvPr id="1051" name="Título 1"/>
          <p:cNvSpPr/>
          <p:nvPr/>
        </p:nvSpPr>
        <p:spPr>
          <a:xfrm>
            <a:off x="2987280" y="282960"/>
            <a:ext cx="10016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Conflitos de interesse continuam...</a:t>
            </a:r>
            <a:endParaRPr b="0" lang="pt-BR" sz="3600" spc="-1" strike="noStrike">
              <a:solidFill>
                <a:srgbClr val="000000"/>
              </a:solidFill>
              <a:latin typeface="Arial"/>
            </a:endParaRPr>
          </a:p>
        </p:txBody>
      </p:sp>
      <p:sp>
        <p:nvSpPr>
          <p:cNvPr id="1052" name="Retângulo 2">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3" name="Picture 3" descr=""/>
          <p:cNvPicPr/>
          <p:nvPr/>
        </p:nvPicPr>
        <p:blipFill>
          <a:blip r:embed="rId1"/>
          <a:stretch/>
        </p:blipFill>
        <p:spPr>
          <a:xfrm>
            <a:off x="2610360" y="1739520"/>
            <a:ext cx="4266720" cy="799920"/>
          </a:xfrm>
          <a:prstGeom prst="rect">
            <a:avLst/>
          </a:prstGeom>
          <a:ln w="0">
            <a:noFill/>
          </a:ln>
        </p:spPr>
      </p:pic>
      <p:pic>
        <p:nvPicPr>
          <p:cNvPr id="1054" name="Picture 4" descr=""/>
          <p:cNvPicPr/>
          <p:nvPr/>
        </p:nvPicPr>
        <p:blipFill>
          <a:blip r:embed="rId2"/>
          <a:stretch/>
        </p:blipFill>
        <p:spPr>
          <a:xfrm>
            <a:off x="3527280" y="2513880"/>
            <a:ext cx="9467640" cy="1657080"/>
          </a:xfrm>
          <a:prstGeom prst="rect">
            <a:avLst/>
          </a:prstGeom>
          <a:ln w="0">
            <a:noFill/>
          </a:ln>
        </p:spPr>
      </p:pic>
      <p:pic>
        <p:nvPicPr>
          <p:cNvPr id="1055" name="Picture 5" descr=""/>
          <p:cNvPicPr/>
          <p:nvPr/>
        </p:nvPicPr>
        <p:blipFill>
          <a:blip r:embed="rId3"/>
          <a:stretch/>
        </p:blipFill>
        <p:spPr>
          <a:xfrm>
            <a:off x="4744080" y="4177440"/>
            <a:ext cx="7747920" cy="5497200"/>
          </a:xfrm>
          <a:prstGeom prst="rect">
            <a:avLst/>
          </a:prstGeom>
          <a:ln w="0">
            <a:noFill/>
          </a:ln>
        </p:spPr>
      </p:pic>
      <p:cxnSp>
        <p:nvCxnSpPr>
          <p:cNvPr id="1056" name="Straight Arrow Connector 7"/>
          <p:cNvCxnSpPr/>
          <p:nvPr/>
        </p:nvCxnSpPr>
        <p:spPr>
          <a:xfrm>
            <a:off x="7652520" y="5898600"/>
            <a:ext cx="410040" cy="2880"/>
          </a:xfrm>
          <a:prstGeom prst="straightConnector1">
            <a:avLst/>
          </a:prstGeom>
          <a:ln>
            <a:solidFill>
              <a:srgbClr val="ff0000"/>
            </a:solidFill>
            <a:tailEnd len="med" type="arrow" w="med"/>
          </a:ln>
        </p:spPr>
      </p:cxnSp>
      <p:pic>
        <p:nvPicPr>
          <p:cNvPr id="1057" name="Picture 10" descr=""/>
          <p:cNvPicPr/>
          <p:nvPr/>
        </p:nvPicPr>
        <p:blipFill>
          <a:blip r:embed="rId4"/>
          <a:stretch/>
        </p:blipFill>
        <p:spPr>
          <a:xfrm>
            <a:off x="12632760" y="3700440"/>
            <a:ext cx="1831680" cy="1831680"/>
          </a:xfrm>
          <a:prstGeom prst="rect">
            <a:avLst/>
          </a:prstGeom>
          <a:ln w="0">
            <a:noFill/>
          </a:ln>
        </p:spPr>
      </p:pic>
      <p:sp>
        <p:nvSpPr>
          <p:cNvPr id="1058"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Exemplo Dramático, mas real!</a:t>
            </a:r>
            <a:endParaRPr b="0" lang="pt-BR" sz="3600" spc="-1" strike="noStrike">
              <a:solidFill>
                <a:srgbClr val="000000"/>
              </a:solidFill>
              <a:latin typeface="Arial"/>
            </a:endParaRPr>
          </a:p>
        </p:txBody>
      </p:sp>
      <p:sp>
        <p:nvSpPr>
          <p:cNvPr id="1059" name="Retângulo 1">
            <a:hlinkClick r:id="rId5"/>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1060" name="CaixaDeTexto 9"/>
          <p:cNvSpPr/>
          <p:nvPr/>
        </p:nvSpPr>
        <p:spPr>
          <a:xfrm>
            <a:off x="4572000" y="9766440"/>
            <a:ext cx="914364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pt-BR" sz="1200" spc="-1" strike="noStrike">
                <a:solidFill>
                  <a:srgbClr val="65727b"/>
                </a:solidFill>
                <a:latin typeface="Lato regular"/>
              </a:rPr>
              <a:t>Fonte: The Telegraph – By Amy Willis And Agencies, Mar/2013</a:t>
            </a:r>
            <a:endParaRPr b="0" lang="pt-B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Rectangle 3"/>
          <p:cNvSpPr/>
          <p:nvPr/>
        </p:nvSpPr>
        <p:spPr>
          <a:xfrm>
            <a:off x="2857680" y="4334400"/>
            <a:ext cx="8229240" cy="866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700" spc="-1" strike="noStrike">
                <a:solidFill>
                  <a:srgbClr val="202427"/>
                </a:solidFill>
                <a:latin typeface="Calibri"/>
              </a:rPr>
              <a:t>Amplatzer: </a:t>
            </a:r>
            <a:r>
              <a:rPr b="0" lang="pt-BR" sz="2400" spc="-1" strike="noStrike">
                <a:solidFill>
                  <a:srgbClr val="86939c"/>
                </a:solidFill>
                <a:latin typeface="Calibri"/>
              </a:rPr>
              <a:t>procedimento não invasivo, exige contraste, sedação </a:t>
            </a:r>
            <a:endParaRPr b="0" lang="pt-BR" sz="2400" spc="-1" strike="noStrike">
              <a:solidFill>
                <a:srgbClr val="000000"/>
              </a:solidFill>
              <a:latin typeface="Arial"/>
            </a:endParaRPr>
          </a:p>
        </p:txBody>
      </p:sp>
      <p:sp>
        <p:nvSpPr>
          <p:cNvPr id="1062" name="Forma livre 15"/>
          <p:cNvSpPr/>
          <p:nvPr/>
        </p:nvSpPr>
        <p:spPr>
          <a:xfrm>
            <a:off x="4114800" y="5372280"/>
            <a:ext cx="2400120" cy="1073160"/>
          </a:xfrm>
          <a:custGeom>
            <a:avLst/>
            <a:gdLst>
              <a:gd name="textAreaLeft" fmla="*/ 0 w 2400120"/>
              <a:gd name="textAreaRight" fmla="*/ 2400480 w 2400120"/>
              <a:gd name="textAreaTop" fmla="*/ 0 h 1073160"/>
              <a:gd name="textAreaBottom" fmla="*/ 1073520 h 1073160"/>
            </a:gdLst>
            <a:ahLst/>
            <a:rect l="textAreaLeft" t="textAreaTop" r="textAreaRight" b="textAreaBottom"/>
            <a:pathLst>
              <a:path w="1928722" h="798413">
                <a:moveTo>
                  <a:pt x="0" y="79841"/>
                </a:moveTo>
                <a:cubicBezTo>
                  <a:pt x="0" y="58666"/>
                  <a:pt x="8412" y="38358"/>
                  <a:pt x="23385" y="23385"/>
                </a:cubicBezTo>
                <a:cubicBezTo>
                  <a:pt x="38358" y="8412"/>
                  <a:pt x="58666" y="0"/>
                  <a:pt x="79841" y="0"/>
                </a:cubicBezTo>
                <a:lnTo>
                  <a:pt x="1848881" y="0"/>
                </a:lnTo>
                <a:cubicBezTo>
                  <a:pt x="1870056" y="0"/>
                  <a:pt x="1890364" y="8412"/>
                  <a:pt x="1905337" y="23385"/>
                </a:cubicBezTo>
                <a:cubicBezTo>
                  <a:pt x="1920310" y="38358"/>
                  <a:pt x="1928722" y="58666"/>
                  <a:pt x="1928722" y="79841"/>
                </a:cubicBezTo>
                <a:lnTo>
                  <a:pt x="1928722" y="718572"/>
                </a:lnTo>
                <a:cubicBezTo>
                  <a:pt x="1928722" y="739747"/>
                  <a:pt x="1920310" y="760055"/>
                  <a:pt x="1905337" y="775028"/>
                </a:cubicBezTo>
                <a:cubicBezTo>
                  <a:pt x="1890364" y="790001"/>
                  <a:pt x="1870056" y="798413"/>
                  <a:pt x="1848881" y="798413"/>
                </a:cubicBezTo>
                <a:lnTo>
                  <a:pt x="79841" y="798413"/>
                </a:lnTo>
                <a:cubicBezTo>
                  <a:pt x="58666" y="798413"/>
                  <a:pt x="38358" y="790001"/>
                  <a:pt x="23385" y="775028"/>
                </a:cubicBezTo>
                <a:cubicBezTo>
                  <a:pt x="8412" y="760055"/>
                  <a:pt x="0" y="739747"/>
                  <a:pt x="0" y="718572"/>
                </a:cubicBezTo>
                <a:lnTo>
                  <a:pt x="0" y="79841"/>
                </a:lnTo>
                <a:close/>
              </a:path>
            </a:pathLst>
          </a:custGeom>
          <a:solidFill>
            <a:schemeClr val="bg1">
              <a:lumMod val="75000"/>
            </a:schemeClr>
          </a:solidFill>
          <a:ln w="0">
            <a:noFill/>
          </a:ln>
          <a:effectLst>
            <a:outerShdw algn="ctr" blurRad="57240" dir="5400000" dist="19080" rotWithShape="0">
              <a:srgbClr val="000000">
                <a:alpha val="63000"/>
              </a:srgbClr>
            </a:outerShdw>
          </a:effectLst>
        </p:spPr>
        <p:style>
          <a:lnRef idx="0">
            <a:schemeClr val="accent2"/>
          </a:lnRef>
          <a:fillRef idx="3">
            <a:schemeClr val="accent2"/>
          </a:fillRef>
          <a:effectRef idx="3">
            <a:schemeClr val="accent2"/>
          </a:effectRef>
          <a:fontRef idx="minor"/>
        </p:style>
        <p:txBody>
          <a:bodyPr lIns="67680" rIns="67680" tIns="56880" bIns="56880" anchor="ctr">
            <a:noAutofit/>
          </a:bodyPr>
          <a:p>
            <a:pPr algn="ctr">
              <a:lnSpc>
                <a:spcPct val="90000"/>
              </a:lnSpc>
              <a:spcAft>
                <a:spcPts val="734"/>
              </a:spcAft>
            </a:pPr>
            <a:r>
              <a:rPr b="1" lang="pt-BR" sz="2100" spc="-1" strike="noStrike">
                <a:solidFill>
                  <a:srgbClr val="202427"/>
                </a:solidFill>
                <a:latin typeface="Candara"/>
                <a:ea typeface="ヒラギノ明朝 ProN W3"/>
              </a:rPr>
              <a:t>$ = 48.000</a:t>
            </a:r>
            <a:endParaRPr b="0" lang="pt-BR" sz="2100" spc="-1" strike="noStrike">
              <a:solidFill>
                <a:srgbClr val="000000"/>
              </a:solidFill>
              <a:latin typeface="Arial"/>
            </a:endParaRPr>
          </a:p>
        </p:txBody>
      </p:sp>
      <p:sp>
        <p:nvSpPr>
          <p:cNvPr id="1063" name="Rectangle 7"/>
          <p:cNvSpPr/>
          <p:nvPr/>
        </p:nvSpPr>
        <p:spPr>
          <a:xfrm>
            <a:off x="2857680" y="2512080"/>
            <a:ext cx="12001320" cy="1354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800" spc="-1" strike="noStrike">
                <a:solidFill>
                  <a:srgbClr val="002060"/>
                </a:solidFill>
                <a:latin typeface="Calibri"/>
              </a:rPr>
              <a:t>Paciente do sexo feminino, com 65 anos, com comunicação interatrial</a:t>
            </a:r>
            <a:endParaRPr b="0" lang="pt-BR" sz="2800" spc="-1" strike="noStrike">
              <a:solidFill>
                <a:srgbClr val="000000"/>
              </a:solidFill>
              <a:latin typeface="Arial"/>
            </a:endParaRPr>
          </a:p>
          <a:p>
            <a:pPr>
              <a:lnSpc>
                <a:spcPct val="100000"/>
              </a:lnSpc>
            </a:pPr>
            <a:endParaRPr b="0" lang="pt-BR" sz="2800" spc="-1" strike="noStrike">
              <a:solidFill>
                <a:srgbClr val="000000"/>
              </a:solidFill>
              <a:latin typeface="Arial"/>
            </a:endParaRPr>
          </a:p>
          <a:p>
            <a:pPr>
              <a:lnSpc>
                <a:spcPct val="100000"/>
              </a:lnSpc>
            </a:pPr>
            <a:r>
              <a:rPr b="0" lang="pt-BR" sz="2700" spc="-1" strike="noStrike">
                <a:solidFill>
                  <a:srgbClr val="202427"/>
                </a:solidFill>
                <a:latin typeface="Calibri"/>
              </a:rPr>
              <a:t>Proposta de tratamento: </a:t>
            </a:r>
            <a:r>
              <a:rPr b="0" lang="pt-BR" sz="2700" spc="-1" strike="noStrike">
                <a:solidFill>
                  <a:srgbClr val="7f7f7f"/>
                </a:solidFill>
                <a:latin typeface="Calibri"/>
              </a:rPr>
              <a:t>procedimento vascular com Amplatzer</a:t>
            </a:r>
            <a:endParaRPr b="0" lang="pt-BR" sz="2700" spc="-1" strike="noStrike">
              <a:solidFill>
                <a:srgbClr val="000000"/>
              </a:solidFill>
              <a:latin typeface="Arial"/>
            </a:endParaRPr>
          </a:p>
        </p:txBody>
      </p:sp>
      <p:pic>
        <p:nvPicPr>
          <p:cNvPr id="1064" name="Picture 9" descr=""/>
          <p:cNvPicPr/>
          <p:nvPr/>
        </p:nvPicPr>
        <p:blipFill>
          <a:blip r:embed="rId1"/>
          <a:stretch/>
        </p:blipFill>
        <p:spPr>
          <a:xfrm>
            <a:off x="13030200" y="4229280"/>
            <a:ext cx="2742840" cy="2478600"/>
          </a:xfrm>
          <a:prstGeom prst="rect">
            <a:avLst/>
          </a:prstGeom>
          <a:ln w="0">
            <a:noFill/>
          </a:ln>
          <a:effectLst>
            <a:softEdge rad="112680"/>
          </a:effectLst>
        </p:spPr>
      </p:pic>
      <p:pic>
        <p:nvPicPr>
          <p:cNvPr id="1065" name="Picture 10" descr=""/>
          <p:cNvPicPr/>
          <p:nvPr/>
        </p:nvPicPr>
        <p:blipFill>
          <a:blip r:embed="rId2"/>
          <a:stretch/>
        </p:blipFill>
        <p:spPr>
          <a:xfrm>
            <a:off x="10329840" y="5029200"/>
            <a:ext cx="2814120" cy="3358440"/>
          </a:xfrm>
          <a:prstGeom prst="rect">
            <a:avLst/>
          </a:prstGeom>
          <a:ln w="0">
            <a:noFill/>
          </a:ln>
          <a:effectLst>
            <a:softEdge rad="112680"/>
          </a:effectLst>
        </p:spPr>
      </p:pic>
      <p:pic>
        <p:nvPicPr>
          <p:cNvPr id="1066" name="Picture 11" descr=""/>
          <p:cNvPicPr/>
          <p:nvPr/>
        </p:nvPicPr>
        <p:blipFill>
          <a:blip r:embed="rId3"/>
          <a:stretch/>
        </p:blipFill>
        <p:spPr>
          <a:xfrm>
            <a:off x="13030200" y="6918480"/>
            <a:ext cx="2742840" cy="2225160"/>
          </a:xfrm>
          <a:prstGeom prst="rect">
            <a:avLst/>
          </a:prstGeom>
          <a:ln w="0">
            <a:noFill/>
          </a:ln>
          <a:effectLst>
            <a:softEdge rad="112680"/>
          </a:effectLst>
        </p:spPr>
      </p:pic>
      <p:sp>
        <p:nvSpPr>
          <p:cNvPr id="1067" name="Rectangle 13"/>
          <p:cNvSpPr/>
          <p:nvPr/>
        </p:nvSpPr>
        <p:spPr>
          <a:xfrm>
            <a:off x="2857680" y="6918840"/>
            <a:ext cx="8229240" cy="866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700" spc="-1" strike="noStrike">
                <a:solidFill>
                  <a:srgbClr val="202427"/>
                </a:solidFill>
                <a:latin typeface="Calibri"/>
              </a:rPr>
              <a:t>Cirurgia Cardíaca: </a:t>
            </a:r>
            <a:r>
              <a:rPr b="0" lang="pt-BR" sz="2400" spc="-1" strike="noStrike">
                <a:solidFill>
                  <a:srgbClr val="86939c"/>
                </a:solidFill>
                <a:latin typeface="Calibri"/>
              </a:rPr>
              <a:t>procedimento invasivo, exige anestesia geral, extra corpórea, internação em UTI, riscos de complicação</a:t>
            </a:r>
            <a:endParaRPr b="0" lang="pt-BR" sz="2400" spc="-1" strike="noStrike">
              <a:solidFill>
                <a:srgbClr val="000000"/>
              </a:solidFill>
              <a:latin typeface="Arial"/>
            </a:endParaRPr>
          </a:p>
        </p:txBody>
      </p:sp>
      <p:sp>
        <p:nvSpPr>
          <p:cNvPr id="1068" name="Forma livre 15"/>
          <p:cNvSpPr/>
          <p:nvPr/>
        </p:nvSpPr>
        <p:spPr>
          <a:xfrm>
            <a:off x="4114800" y="8413560"/>
            <a:ext cx="2400120" cy="1073160"/>
          </a:xfrm>
          <a:custGeom>
            <a:avLst/>
            <a:gdLst>
              <a:gd name="textAreaLeft" fmla="*/ 0 w 2400120"/>
              <a:gd name="textAreaRight" fmla="*/ 2400480 w 2400120"/>
              <a:gd name="textAreaTop" fmla="*/ 0 h 1073160"/>
              <a:gd name="textAreaBottom" fmla="*/ 1073520 h 1073160"/>
            </a:gdLst>
            <a:ahLst/>
            <a:rect l="textAreaLeft" t="textAreaTop" r="textAreaRight" b="textAreaBottom"/>
            <a:pathLst>
              <a:path w="1928722" h="798413">
                <a:moveTo>
                  <a:pt x="0" y="79841"/>
                </a:moveTo>
                <a:cubicBezTo>
                  <a:pt x="0" y="58666"/>
                  <a:pt x="8412" y="38358"/>
                  <a:pt x="23385" y="23385"/>
                </a:cubicBezTo>
                <a:cubicBezTo>
                  <a:pt x="38358" y="8412"/>
                  <a:pt x="58666" y="0"/>
                  <a:pt x="79841" y="0"/>
                </a:cubicBezTo>
                <a:lnTo>
                  <a:pt x="1848881" y="0"/>
                </a:lnTo>
                <a:cubicBezTo>
                  <a:pt x="1870056" y="0"/>
                  <a:pt x="1890364" y="8412"/>
                  <a:pt x="1905337" y="23385"/>
                </a:cubicBezTo>
                <a:cubicBezTo>
                  <a:pt x="1920310" y="38358"/>
                  <a:pt x="1928722" y="58666"/>
                  <a:pt x="1928722" y="79841"/>
                </a:cubicBezTo>
                <a:lnTo>
                  <a:pt x="1928722" y="718572"/>
                </a:lnTo>
                <a:cubicBezTo>
                  <a:pt x="1928722" y="739747"/>
                  <a:pt x="1920310" y="760055"/>
                  <a:pt x="1905337" y="775028"/>
                </a:cubicBezTo>
                <a:cubicBezTo>
                  <a:pt x="1890364" y="790001"/>
                  <a:pt x="1870056" y="798413"/>
                  <a:pt x="1848881" y="798413"/>
                </a:cubicBezTo>
                <a:lnTo>
                  <a:pt x="79841" y="798413"/>
                </a:lnTo>
                <a:cubicBezTo>
                  <a:pt x="58666" y="798413"/>
                  <a:pt x="38358" y="790001"/>
                  <a:pt x="23385" y="775028"/>
                </a:cubicBezTo>
                <a:cubicBezTo>
                  <a:pt x="8412" y="760055"/>
                  <a:pt x="0" y="739747"/>
                  <a:pt x="0" y="718572"/>
                </a:cubicBezTo>
                <a:lnTo>
                  <a:pt x="0" y="79841"/>
                </a:lnTo>
                <a:close/>
              </a:path>
            </a:pathLst>
          </a:custGeom>
          <a:solidFill>
            <a:schemeClr val="bg1">
              <a:lumMod val="75000"/>
            </a:schemeClr>
          </a:solidFill>
          <a:ln w="0">
            <a:noFill/>
          </a:ln>
          <a:effectLst>
            <a:outerShdw algn="ctr" blurRad="57240" dir="5400000" dist="19080" rotWithShape="0">
              <a:srgbClr val="000000">
                <a:alpha val="63000"/>
              </a:srgbClr>
            </a:outerShdw>
          </a:effectLst>
        </p:spPr>
        <p:style>
          <a:lnRef idx="0">
            <a:schemeClr val="accent2"/>
          </a:lnRef>
          <a:fillRef idx="3">
            <a:schemeClr val="accent2"/>
          </a:fillRef>
          <a:effectRef idx="3">
            <a:schemeClr val="accent2"/>
          </a:effectRef>
          <a:fontRef idx="minor"/>
        </p:style>
        <p:txBody>
          <a:bodyPr lIns="67680" rIns="67680" tIns="56880" bIns="56880" anchor="ctr">
            <a:noAutofit/>
          </a:bodyPr>
          <a:p>
            <a:pPr algn="ctr">
              <a:lnSpc>
                <a:spcPct val="90000"/>
              </a:lnSpc>
              <a:spcAft>
                <a:spcPts val="734"/>
              </a:spcAft>
            </a:pPr>
            <a:r>
              <a:rPr b="1" lang="pt-BR" sz="2100" spc="-1" strike="noStrike">
                <a:solidFill>
                  <a:srgbClr val="202427"/>
                </a:solidFill>
                <a:latin typeface="Candara"/>
                <a:ea typeface="ヒラギノ明朝 ProN W3"/>
              </a:rPr>
              <a:t>$ = 40.000</a:t>
            </a:r>
            <a:endParaRPr b="0" lang="pt-BR" sz="2100" spc="-1" strike="noStrike">
              <a:solidFill>
                <a:srgbClr val="000000"/>
              </a:solidFill>
              <a:latin typeface="Arial"/>
            </a:endParaRPr>
          </a:p>
        </p:txBody>
      </p:sp>
      <p:sp>
        <p:nvSpPr>
          <p:cNvPr id="1069"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Exemplos </a:t>
            </a:r>
            <a:r>
              <a:rPr b="0" lang="x-none" sz="3600" spc="-1" strike="noStrike">
                <a:solidFill>
                  <a:srgbClr val="003e7e"/>
                </a:solidFill>
                <a:latin typeface="Calibri"/>
              </a:rPr>
              <a:t>– Caso Prático 2</a:t>
            </a:r>
            <a:endParaRPr b="0" lang="pt-BR" sz="3600" spc="-1" strike="noStrike">
              <a:solidFill>
                <a:srgbClr val="000000"/>
              </a:solidFill>
              <a:latin typeface="Arial"/>
            </a:endParaRPr>
          </a:p>
        </p:txBody>
      </p:sp>
      <p:sp>
        <p:nvSpPr>
          <p:cNvPr id="1070" name="Retângulo 1">
            <a:hlinkClick r:id="rId4"/>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14" dur="indefinite" restart="never" nodeType="tmRoot">
          <p:childTnLst>
            <p:seq>
              <p:cTn id="215" dur="indefinite" nodeType="mainSeq">
                <p:childTnLst>
                  <p:par>
                    <p:cTn id="216" fill="hold">
                      <p:stCondLst>
                        <p:cond delay="indefinite"/>
                      </p:stCondLst>
                      <p:childTnLst>
                        <p:par>
                          <p:cTn id="217" fill="hold">
                            <p:stCondLst>
                              <p:cond delay="0"/>
                            </p:stCondLst>
                            <p:childTnLst>
                              <p:par>
                                <p:cTn id="218" nodeType="clickEffect" fill="hold" presetClass="entr" presetID="1">
                                  <p:stCondLst>
                                    <p:cond delay="0"/>
                                  </p:stCondLst>
                                  <p:childTnLst>
                                    <p:set>
                                      <p:cBhvr>
                                        <p:cTn id="219" dur="1" fill="hold">
                                          <p:stCondLst>
                                            <p:cond delay="0"/>
                                          </p:stCondLst>
                                        </p:cTn>
                                        <p:tgtEl>
                                          <p:spTgt spid="1062"/>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nodeType="clickEffect" fill="hold" presetClass="entr" presetID="1">
                                  <p:stCondLst>
                                    <p:cond delay="0"/>
                                  </p:stCondLst>
                                  <p:childTnLst>
                                    <p:set>
                                      <p:cBhvr>
                                        <p:cTn id="223"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Rectangle 3"/>
          <p:cNvSpPr/>
          <p:nvPr/>
        </p:nvSpPr>
        <p:spPr>
          <a:xfrm>
            <a:off x="2857680" y="4818240"/>
            <a:ext cx="8229240" cy="501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700" spc="-1" strike="noStrike">
                <a:solidFill>
                  <a:srgbClr val="202427"/>
                </a:solidFill>
                <a:latin typeface="Calibri"/>
              </a:rPr>
              <a:t>Tratamento correto: </a:t>
            </a:r>
            <a:r>
              <a:rPr b="0" lang="pt-BR" sz="2400" spc="-1" strike="noStrike">
                <a:solidFill>
                  <a:srgbClr val="86939c"/>
                </a:solidFill>
                <a:latin typeface="Calibri"/>
              </a:rPr>
              <a:t>anticoagulante oral</a:t>
            </a:r>
            <a:endParaRPr b="0" lang="pt-BR" sz="2400" spc="-1" strike="noStrike">
              <a:solidFill>
                <a:srgbClr val="000000"/>
              </a:solidFill>
              <a:latin typeface="Arial"/>
            </a:endParaRPr>
          </a:p>
        </p:txBody>
      </p:sp>
      <p:sp>
        <p:nvSpPr>
          <p:cNvPr id="1072" name="Forma livre 15"/>
          <p:cNvSpPr/>
          <p:nvPr/>
        </p:nvSpPr>
        <p:spPr>
          <a:xfrm>
            <a:off x="3429000" y="5600880"/>
            <a:ext cx="2400120" cy="1073160"/>
          </a:xfrm>
          <a:custGeom>
            <a:avLst/>
            <a:gdLst>
              <a:gd name="textAreaLeft" fmla="*/ 0 w 2400120"/>
              <a:gd name="textAreaRight" fmla="*/ 2400480 w 2400120"/>
              <a:gd name="textAreaTop" fmla="*/ 0 h 1073160"/>
              <a:gd name="textAreaBottom" fmla="*/ 1073520 h 1073160"/>
            </a:gdLst>
            <a:ahLst/>
            <a:rect l="textAreaLeft" t="textAreaTop" r="textAreaRight" b="textAreaBottom"/>
            <a:pathLst>
              <a:path w="1928722" h="798413">
                <a:moveTo>
                  <a:pt x="0" y="79841"/>
                </a:moveTo>
                <a:cubicBezTo>
                  <a:pt x="0" y="58666"/>
                  <a:pt x="8412" y="38358"/>
                  <a:pt x="23385" y="23385"/>
                </a:cubicBezTo>
                <a:cubicBezTo>
                  <a:pt x="38358" y="8412"/>
                  <a:pt x="58666" y="0"/>
                  <a:pt x="79841" y="0"/>
                </a:cubicBezTo>
                <a:lnTo>
                  <a:pt x="1848881" y="0"/>
                </a:lnTo>
                <a:cubicBezTo>
                  <a:pt x="1870056" y="0"/>
                  <a:pt x="1890364" y="8412"/>
                  <a:pt x="1905337" y="23385"/>
                </a:cubicBezTo>
                <a:cubicBezTo>
                  <a:pt x="1920310" y="38358"/>
                  <a:pt x="1928722" y="58666"/>
                  <a:pt x="1928722" y="79841"/>
                </a:cubicBezTo>
                <a:lnTo>
                  <a:pt x="1928722" y="718572"/>
                </a:lnTo>
                <a:cubicBezTo>
                  <a:pt x="1928722" y="739747"/>
                  <a:pt x="1920310" y="760055"/>
                  <a:pt x="1905337" y="775028"/>
                </a:cubicBezTo>
                <a:cubicBezTo>
                  <a:pt x="1890364" y="790001"/>
                  <a:pt x="1870056" y="798413"/>
                  <a:pt x="1848881" y="798413"/>
                </a:cubicBezTo>
                <a:lnTo>
                  <a:pt x="79841" y="798413"/>
                </a:lnTo>
                <a:cubicBezTo>
                  <a:pt x="58666" y="798413"/>
                  <a:pt x="38358" y="790001"/>
                  <a:pt x="23385" y="775028"/>
                </a:cubicBezTo>
                <a:cubicBezTo>
                  <a:pt x="8412" y="760055"/>
                  <a:pt x="0" y="739747"/>
                  <a:pt x="0" y="718572"/>
                </a:cubicBezTo>
                <a:lnTo>
                  <a:pt x="0" y="79841"/>
                </a:lnTo>
                <a:close/>
              </a:path>
            </a:pathLst>
          </a:custGeom>
          <a:solidFill>
            <a:schemeClr val="bg1">
              <a:lumMod val="75000"/>
            </a:schemeClr>
          </a:solidFill>
          <a:ln w="0">
            <a:noFill/>
          </a:ln>
          <a:effectLst>
            <a:outerShdw algn="ctr" blurRad="57240" dir="5400000" dist="19080" rotWithShape="0">
              <a:srgbClr val="000000">
                <a:alpha val="63000"/>
              </a:srgbClr>
            </a:outerShdw>
          </a:effectLst>
        </p:spPr>
        <p:style>
          <a:lnRef idx="0">
            <a:schemeClr val="accent2"/>
          </a:lnRef>
          <a:fillRef idx="3">
            <a:schemeClr val="accent2"/>
          </a:fillRef>
          <a:effectRef idx="3">
            <a:schemeClr val="accent2"/>
          </a:effectRef>
          <a:fontRef idx="minor"/>
        </p:style>
        <p:txBody>
          <a:bodyPr lIns="67680" rIns="67680" tIns="56880" bIns="56880" anchor="ctr">
            <a:noAutofit/>
          </a:bodyPr>
          <a:p>
            <a:pPr algn="ctr">
              <a:lnSpc>
                <a:spcPct val="90000"/>
              </a:lnSpc>
              <a:spcAft>
                <a:spcPts val="734"/>
              </a:spcAft>
            </a:pPr>
            <a:r>
              <a:rPr b="1" lang="pt-BR" sz="2100" spc="-1" strike="noStrike">
                <a:solidFill>
                  <a:srgbClr val="202427"/>
                </a:solidFill>
                <a:latin typeface="Candara"/>
                <a:ea typeface="ヒラギノ明朝 ProN W3"/>
              </a:rPr>
              <a:t>$ = 45,00 / mês</a:t>
            </a:r>
            <a:endParaRPr b="0" lang="pt-BR" sz="2100" spc="-1" strike="noStrike">
              <a:solidFill>
                <a:srgbClr val="000000"/>
              </a:solidFill>
              <a:latin typeface="Arial"/>
            </a:endParaRPr>
          </a:p>
        </p:txBody>
      </p:sp>
      <p:sp>
        <p:nvSpPr>
          <p:cNvPr id="1073" name="Rectangle 7"/>
          <p:cNvSpPr/>
          <p:nvPr/>
        </p:nvSpPr>
        <p:spPr>
          <a:xfrm>
            <a:off x="2857680" y="2512080"/>
            <a:ext cx="12001320" cy="175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800" spc="-1" strike="noStrike">
                <a:solidFill>
                  <a:srgbClr val="002060"/>
                </a:solidFill>
                <a:latin typeface="Calibri"/>
              </a:rPr>
              <a:t>Paciente do sexo feminino, com 65 anos, com comunicação inter-atrial</a:t>
            </a:r>
            <a:endParaRPr b="0" lang="pt-BR" sz="2800" spc="-1" strike="noStrike">
              <a:solidFill>
                <a:srgbClr val="000000"/>
              </a:solidFill>
              <a:latin typeface="Arial"/>
            </a:endParaRPr>
          </a:p>
          <a:p>
            <a:pPr>
              <a:lnSpc>
                <a:spcPct val="100000"/>
              </a:lnSpc>
            </a:pPr>
            <a:endParaRPr b="0" lang="pt-BR" sz="2700" spc="-1" strike="noStrike">
              <a:solidFill>
                <a:srgbClr val="000000"/>
              </a:solidFill>
              <a:latin typeface="Arial"/>
            </a:endParaRPr>
          </a:p>
          <a:p>
            <a:pPr>
              <a:lnSpc>
                <a:spcPct val="100000"/>
              </a:lnSpc>
            </a:pPr>
            <a:r>
              <a:rPr b="0" lang="pt-BR" sz="2700" spc="-1" strike="noStrike">
                <a:solidFill>
                  <a:srgbClr val="202427"/>
                </a:solidFill>
                <a:latin typeface="Calibri"/>
              </a:rPr>
              <a:t>Detalhe: </a:t>
            </a:r>
            <a:r>
              <a:rPr b="0" lang="pt-BR" sz="2700" spc="-1" strike="noStrike">
                <a:solidFill>
                  <a:srgbClr val="7f7f7f"/>
                </a:solidFill>
                <a:latin typeface="Calibri"/>
              </a:rPr>
              <a:t>paciente sem eventos embólicos, sem arritmia, ausência de sintomas (ACHADO de EXAME)</a:t>
            </a:r>
            <a:endParaRPr b="0" lang="pt-BR" sz="2700" spc="-1" strike="noStrike">
              <a:solidFill>
                <a:srgbClr val="000000"/>
              </a:solidFill>
              <a:latin typeface="Arial"/>
            </a:endParaRPr>
          </a:p>
        </p:txBody>
      </p:sp>
      <p:pic>
        <p:nvPicPr>
          <p:cNvPr id="1074" name="Picture 9" descr=""/>
          <p:cNvPicPr/>
          <p:nvPr/>
        </p:nvPicPr>
        <p:blipFill>
          <a:blip r:embed="rId1"/>
          <a:stretch/>
        </p:blipFill>
        <p:spPr>
          <a:xfrm>
            <a:off x="12463200" y="6400800"/>
            <a:ext cx="2742840" cy="2478600"/>
          </a:xfrm>
          <a:prstGeom prst="rect">
            <a:avLst/>
          </a:prstGeom>
          <a:ln w="0">
            <a:noFill/>
          </a:ln>
          <a:effectLst>
            <a:softEdge rad="112680"/>
          </a:effectLst>
        </p:spPr>
      </p:pic>
      <p:pic>
        <p:nvPicPr>
          <p:cNvPr id="1075" name="Picture 12" descr=""/>
          <p:cNvPicPr/>
          <p:nvPr/>
        </p:nvPicPr>
        <p:blipFill>
          <a:blip r:embed="rId2"/>
          <a:stretch/>
        </p:blipFill>
        <p:spPr>
          <a:xfrm>
            <a:off x="10159200" y="6228720"/>
            <a:ext cx="2303640" cy="2820600"/>
          </a:xfrm>
          <a:prstGeom prst="rect">
            <a:avLst/>
          </a:prstGeom>
          <a:ln w="0">
            <a:noFill/>
          </a:ln>
          <a:effectLst>
            <a:softEdge rad="112680"/>
          </a:effectLst>
        </p:spPr>
      </p:pic>
      <p:cxnSp>
        <p:nvCxnSpPr>
          <p:cNvPr id="1076" name="Straight Connector 16"/>
          <p:cNvCxnSpPr/>
          <p:nvPr/>
        </p:nvCxnSpPr>
        <p:spPr>
          <a:xfrm flipV="1">
            <a:off x="9720000" y="5943600"/>
            <a:ext cx="2743560" cy="3106080"/>
          </a:xfrm>
          <a:prstGeom prst="straightConnector1">
            <a:avLst/>
          </a:prstGeom>
          <a:ln>
            <a:solidFill>
              <a:srgbClr val="ff0000"/>
            </a:solidFill>
          </a:ln>
        </p:spPr>
      </p:cxnSp>
      <p:cxnSp>
        <p:nvCxnSpPr>
          <p:cNvPr id="1077" name="Straight Connector 18"/>
          <p:cNvCxnSpPr/>
          <p:nvPr/>
        </p:nvCxnSpPr>
        <p:spPr>
          <a:xfrm>
            <a:off x="10158840" y="5943600"/>
            <a:ext cx="2304720" cy="3106080"/>
          </a:xfrm>
          <a:prstGeom prst="straightConnector1">
            <a:avLst/>
          </a:prstGeom>
          <a:ln>
            <a:solidFill>
              <a:srgbClr val="ff0000"/>
            </a:solidFill>
          </a:ln>
        </p:spPr>
      </p:cxnSp>
      <p:cxnSp>
        <p:nvCxnSpPr>
          <p:cNvPr id="1078" name="Straight Connector 20"/>
          <p:cNvCxnSpPr/>
          <p:nvPr/>
        </p:nvCxnSpPr>
        <p:spPr>
          <a:xfrm>
            <a:off x="12691800" y="5943600"/>
            <a:ext cx="2514960" cy="3106080"/>
          </a:xfrm>
          <a:prstGeom prst="straightConnector1">
            <a:avLst/>
          </a:prstGeom>
          <a:ln>
            <a:solidFill>
              <a:srgbClr val="ff0000"/>
            </a:solidFill>
          </a:ln>
        </p:spPr>
      </p:cxnSp>
      <p:cxnSp>
        <p:nvCxnSpPr>
          <p:cNvPr id="1079" name="Straight Connector 22"/>
          <p:cNvCxnSpPr/>
          <p:nvPr/>
        </p:nvCxnSpPr>
        <p:spPr>
          <a:xfrm flipV="1">
            <a:off x="12691800" y="5943240"/>
            <a:ext cx="2171880" cy="3106440"/>
          </a:xfrm>
          <a:prstGeom prst="straightConnector1">
            <a:avLst/>
          </a:prstGeom>
          <a:ln>
            <a:solidFill>
              <a:srgbClr val="ff0000"/>
            </a:solidFill>
          </a:ln>
        </p:spPr>
      </p:cxnSp>
      <p:pic>
        <p:nvPicPr>
          <p:cNvPr id="1080" name="Picture 24" descr=""/>
          <p:cNvPicPr/>
          <p:nvPr/>
        </p:nvPicPr>
        <p:blipFill>
          <a:blip r:embed="rId3"/>
          <a:stretch/>
        </p:blipFill>
        <p:spPr>
          <a:xfrm>
            <a:off x="6286680" y="5614920"/>
            <a:ext cx="3390480" cy="3647880"/>
          </a:xfrm>
          <a:prstGeom prst="rect">
            <a:avLst/>
          </a:prstGeom>
          <a:ln w="0">
            <a:noFill/>
          </a:ln>
          <a:effectLst>
            <a:softEdge rad="112680"/>
          </a:effectLst>
        </p:spPr>
      </p:pic>
      <p:sp>
        <p:nvSpPr>
          <p:cNvPr id="1081"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Exemplos </a:t>
            </a:r>
            <a:r>
              <a:rPr b="0" lang="x-none" sz="3600" spc="-1" strike="noStrike">
                <a:solidFill>
                  <a:srgbClr val="003e7e"/>
                </a:solidFill>
                <a:latin typeface="Calibri"/>
              </a:rPr>
              <a:t>– Caso Prático 2</a:t>
            </a:r>
            <a:endParaRPr b="0" lang="pt-BR" sz="3600" spc="-1" strike="noStrike">
              <a:solidFill>
                <a:srgbClr val="000000"/>
              </a:solidFill>
              <a:latin typeface="Arial"/>
            </a:endParaRPr>
          </a:p>
        </p:txBody>
      </p:sp>
      <p:sp>
        <p:nvSpPr>
          <p:cNvPr id="1082" name="Retângulo 1">
            <a:hlinkClick r:id="rId4"/>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4" dur="indefinite" restart="never" nodeType="tmRoot">
          <p:childTnLst>
            <p:seq>
              <p:cTn id="225" dur="indefinite" nodeType="mainSeq">
                <p:childTnLst>
                  <p:par>
                    <p:cTn id="226" fill="hold">
                      <p:stCondLst>
                        <p:cond delay="indefinite"/>
                      </p:stCondLst>
                      <p:childTnLst>
                        <p:par>
                          <p:cTn id="227" fill="hold">
                            <p:stCondLst>
                              <p:cond delay="0"/>
                            </p:stCondLst>
                            <p:childTnLst>
                              <p:par>
                                <p:cTn id="228" nodeType="clickEffect" fill="hold" presetClass="entr" presetID="1">
                                  <p:stCondLst>
                                    <p:cond delay="0"/>
                                  </p:stCondLst>
                                  <p:childTnLst>
                                    <p:set>
                                      <p:cBhvr>
                                        <p:cTn id="229" dur="1" fill="hold">
                                          <p:stCondLst>
                                            <p:cond delay="0"/>
                                          </p:stCondLst>
                                        </p:cTn>
                                        <p:tgtEl>
                                          <p:spTgt spid="1079"/>
                                        </p:tgtEl>
                                        <p:attrNameLst>
                                          <p:attrName>style.visibility</p:attrName>
                                        </p:attrNameLst>
                                      </p:cBhvr>
                                      <p:to>
                                        <p:strVal val="visible"/>
                                      </p:to>
                                    </p:set>
                                  </p:childTnLst>
                                </p:cTn>
                              </p:par>
                              <p:par>
                                <p:cTn id="230" nodeType="withEffect" fill="hold" presetClass="entr" presetID="1">
                                  <p:stCondLst>
                                    <p:cond delay="0"/>
                                  </p:stCondLst>
                                  <p:childTnLst>
                                    <p:set>
                                      <p:cBhvr>
                                        <p:cTn id="231" dur="1" fill="hold">
                                          <p:stCondLst>
                                            <p:cond delay="0"/>
                                          </p:stCondLst>
                                        </p:cTn>
                                        <p:tgtEl>
                                          <p:spTgt spid="1075"/>
                                        </p:tgtEl>
                                        <p:attrNameLst>
                                          <p:attrName>style.visibility</p:attrName>
                                        </p:attrNameLst>
                                      </p:cBhvr>
                                      <p:to>
                                        <p:strVal val="visible"/>
                                      </p:to>
                                    </p:set>
                                  </p:childTnLst>
                                </p:cTn>
                              </p:par>
                              <p:par>
                                <p:cTn id="232" nodeType="withEffect" fill="hold" presetClass="entr" presetID="1">
                                  <p:stCondLst>
                                    <p:cond delay="0"/>
                                  </p:stCondLst>
                                  <p:childTnLst>
                                    <p:set>
                                      <p:cBhvr>
                                        <p:cTn id="233" dur="1" fill="hold">
                                          <p:stCondLst>
                                            <p:cond delay="0"/>
                                          </p:stCondLst>
                                        </p:cTn>
                                        <p:tgtEl>
                                          <p:spTgt spid="1078"/>
                                        </p:tgtEl>
                                        <p:attrNameLst>
                                          <p:attrName>style.visibility</p:attrName>
                                        </p:attrNameLst>
                                      </p:cBhvr>
                                      <p:to>
                                        <p:strVal val="visible"/>
                                      </p:to>
                                    </p:set>
                                  </p:childTnLst>
                                </p:cTn>
                              </p:par>
                              <p:par>
                                <p:cTn id="234" nodeType="withEffect" fill="hold" presetClass="entr" presetID="1">
                                  <p:stCondLst>
                                    <p:cond delay="0"/>
                                  </p:stCondLst>
                                  <p:childTnLst>
                                    <p:set>
                                      <p:cBhvr>
                                        <p:cTn id="235" dur="1" fill="hold">
                                          <p:stCondLst>
                                            <p:cond delay="0"/>
                                          </p:stCondLst>
                                        </p:cTn>
                                        <p:tgtEl>
                                          <p:spTgt spid="1077"/>
                                        </p:tgtEl>
                                        <p:attrNameLst>
                                          <p:attrName>style.visibility</p:attrName>
                                        </p:attrNameLst>
                                      </p:cBhvr>
                                      <p:to>
                                        <p:strVal val="visible"/>
                                      </p:to>
                                    </p:set>
                                  </p:childTnLst>
                                </p:cTn>
                              </p:par>
                              <p:par>
                                <p:cTn id="236" nodeType="withEffect" fill="hold" presetClass="entr" presetID="1">
                                  <p:stCondLst>
                                    <p:cond delay="0"/>
                                  </p:stCondLst>
                                  <p:childTnLst>
                                    <p:set>
                                      <p:cBhvr>
                                        <p:cTn id="237" dur="1" fill="hold">
                                          <p:stCondLst>
                                            <p:cond delay="0"/>
                                          </p:stCondLst>
                                        </p:cTn>
                                        <p:tgtEl>
                                          <p:spTgt spid="1074"/>
                                        </p:tgtEl>
                                        <p:attrNameLst>
                                          <p:attrName>style.visibility</p:attrName>
                                        </p:attrNameLst>
                                      </p:cBhvr>
                                      <p:to>
                                        <p:strVal val="visible"/>
                                      </p:to>
                                    </p:set>
                                  </p:childTnLst>
                                </p:cTn>
                              </p:par>
                              <p:par>
                                <p:cTn id="238" nodeType="withEffect" fill="hold" presetClass="entr" presetID="1">
                                  <p:stCondLst>
                                    <p:cond delay="0"/>
                                  </p:stCondLst>
                                  <p:childTnLst>
                                    <p:set>
                                      <p:cBhvr>
                                        <p:cTn id="239" dur="1" fill="hold">
                                          <p:stCondLst>
                                            <p:cond delay="0"/>
                                          </p:stCondLst>
                                        </p:cTn>
                                        <p:tgtEl>
                                          <p:spTgt spid="1076"/>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nodeType="clickEffect" fill="hold" presetClass="entr" presetID="1">
                                  <p:stCondLst>
                                    <p:cond delay="0"/>
                                  </p:stCondLst>
                                  <p:childTnLst>
                                    <p:set>
                                      <p:cBhvr>
                                        <p:cTn id="243" dur="1" fill="hold">
                                          <p:stCondLst>
                                            <p:cond delay="0"/>
                                          </p:stCondLst>
                                        </p:cTn>
                                        <p:tgtEl>
                                          <p:spTgt spid="1071"/>
                                        </p:tgtEl>
                                        <p:attrNameLst>
                                          <p:attrName>style.visibility</p:attrName>
                                        </p:attrNameLst>
                                      </p:cBhvr>
                                      <p:to>
                                        <p:strVal val="visible"/>
                                      </p:to>
                                    </p:set>
                                  </p:childTnLst>
                                </p:cTn>
                              </p:par>
                              <p:par>
                                <p:cTn id="244" nodeType="withEffect" fill="hold" presetClass="entr" presetID="1">
                                  <p:stCondLst>
                                    <p:cond delay="0"/>
                                  </p:stCondLst>
                                  <p:childTnLst>
                                    <p:set>
                                      <p:cBhvr>
                                        <p:cTn id="245" dur="1" fill="hold">
                                          <p:stCondLst>
                                            <p:cond delay="0"/>
                                          </p:stCondLst>
                                        </p:cTn>
                                        <p:tgtEl>
                                          <p:spTgt spid="1080"/>
                                        </p:tgtEl>
                                        <p:attrNameLst>
                                          <p:attrName>style.visibility</p:attrName>
                                        </p:attrNameLst>
                                      </p:cBhvr>
                                      <p:to>
                                        <p:strVal val="visible"/>
                                      </p:to>
                                    </p:set>
                                  </p:childTnLst>
                                </p:cTn>
                              </p:par>
                            </p:childTnLst>
                          </p:cTn>
                        </p:par>
                        <p:par>
                          <p:cTn id="246" fill="hold">
                            <p:stCondLst>
                              <p:cond delay="0"/>
                            </p:stCondLst>
                            <p:childTnLst>
                              <p:par>
                                <p:cTn id="247" nodeType="afterEffect" fill="hold" presetClass="entr" presetID="1">
                                  <p:stCondLst>
                                    <p:cond delay="0"/>
                                  </p:stCondLst>
                                  <p:childTnLst>
                                    <p:set>
                                      <p:cBhvr>
                                        <p:cTn id="248" dur="1" fill="hold">
                                          <p:stCondLst>
                                            <p:cond delay="0"/>
                                          </p:stCondLst>
                                        </p:cTn>
                                        <p:tgtEl>
                                          <p:spTgt spid="10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Rectangle 3"/>
          <p:cNvSpPr/>
          <p:nvPr/>
        </p:nvSpPr>
        <p:spPr>
          <a:xfrm>
            <a:off x="2857320" y="4915080"/>
            <a:ext cx="8401680" cy="217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700" spc="-1" strike="noStrike">
                <a:solidFill>
                  <a:srgbClr val="202427"/>
                </a:solidFill>
                <a:latin typeface="Calibri"/>
              </a:rPr>
              <a:t>Material solicitado: </a:t>
            </a:r>
            <a:r>
              <a:rPr b="0" lang="pt-BR" sz="2200" spc="-1" strike="noStrike">
                <a:solidFill>
                  <a:srgbClr val="86939c"/>
                </a:solidFill>
                <a:latin typeface="Calibri"/>
              </a:rPr>
              <a:t>8 parafusos pediculares, 8 conjunto de parafusos internos, 2 barras Sextant, 2 guias introdutores de parafuso, 2 placas de fixação crosslink, 4 cages em PEEK, 2 kits InFUSE grandes, 1 Medishield, 5 Helitenes, 3 brocas cônicas, 1 substituto de dura máter, 5 Ostenes, 5 hemostátivos Equicel, 10 colas Glubran, 1 eletrodo Spencer, 3 fresas esféricas </a:t>
            </a:r>
            <a:endParaRPr b="0" lang="pt-BR" sz="2200" spc="-1" strike="noStrike">
              <a:solidFill>
                <a:srgbClr val="000000"/>
              </a:solidFill>
              <a:latin typeface="Arial"/>
            </a:endParaRPr>
          </a:p>
        </p:txBody>
      </p:sp>
      <p:sp>
        <p:nvSpPr>
          <p:cNvPr id="1084" name="Forma livre 15"/>
          <p:cNvSpPr/>
          <p:nvPr/>
        </p:nvSpPr>
        <p:spPr>
          <a:xfrm>
            <a:off x="5715000" y="8458200"/>
            <a:ext cx="2400120" cy="1073160"/>
          </a:xfrm>
          <a:custGeom>
            <a:avLst/>
            <a:gdLst>
              <a:gd name="textAreaLeft" fmla="*/ 0 w 2400120"/>
              <a:gd name="textAreaRight" fmla="*/ 2400480 w 2400120"/>
              <a:gd name="textAreaTop" fmla="*/ 0 h 1073160"/>
              <a:gd name="textAreaBottom" fmla="*/ 1073520 h 1073160"/>
            </a:gdLst>
            <a:ahLst/>
            <a:rect l="textAreaLeft" t="textAreaTop" r="textAreaRight" b="textAreaBottom"/>
            <a:pathLst>
              <a:path w="1928722" h="798413">
                <a:moveTo>
                  <a:pt x="0" y="79841"/>
                </a:moveTo>
                <a:cubicBezTo>
                  <a:pt x="0" y="58666"/>
                  <a:pt x="8412" y="38358"/>
                  <a:pt x="23385" y="23385"/>
                </a:cubicBezTo>
                <a:cubicBezTo>
                  <a:pt x="38358" y="8412"/>
                  <a:pt x="58666" y="0"/>
                  <a:pt x="79841" y="0"/>
                </a:cubicBezTo>
                <a:lnTo>
                  <a:pt x="1848881" y="0"/>
                </a:lnTo>
                <a:cubicBezTo>
                  <a:pt x="1870056" y="0"/>
                  <a:pt x="1890364" y="8412"/>
                  <a:pt x="1905337" y="23385"/>
                </a:cubicBezTo>
                <a:cubicBezTo>
                  <a:pt x="1920310" y="38358"/>
                  <a:pt x="1928722" y="58666"/>
                  <a:pt x="1928722" y="79841"/>
                </a:cubicBezTo>
                <a:lnTo>
                  <a:pt x="1928722" y="718572"/>
                </a:lnTo>
                <a:cubicBezTo>
                  <a:pt x="1928722" y="739747"/>
                  <a:pt x="1920310" y="760055"/>
                  <a:pt x="1905337" y="775028"/>
                </a:cubicBezTo>
                <a:cubicBezTo>
                  <a:pt x="1890364" y="790001"/>
                  <a:pt x="1870056" y="798413"/>
                  <a:pt x="1848881" y="798413"/>
                </a:cubicBezTo>
                <a:lnTo>
                  <a:pt x="79841" y="798413"/>
                </a:lnTo>
                <a:cubicBezTo>
                  <a:pt x="58666" y="798413"/>
                  <a:pt x="38358" y="790001"/>
                  <a:pt x="23385" y="775028"/>
                </a:cubicBezTo>
                <a:cubicBezTo>
                  <a:pt x="8412" y="760055"/>
                  <a:pt x="0" y="739747"/>
                  <a:pt x="0" y="718572"/>
                </a:cubicBezTo>
                <a:lnTo>
                  <a:pt x="0" y="79841"/>
                </a:lnTo>
                <a:close/>
              </a:path>
            </a:pathLst>
          </a:custGeom>
          <a:solidFill>
            <a:schemeClr val="bg1">
              <a:lumMod val="75000"/>
            </a:schemeClr>
          </a:solidFill>
          <a:ln w="0">
            <a:noFill/>
          </a:ln>
          <a:effectLst>
            <a:outerShdw algn="ctr" blurRad="57240" dir="5400000" dist="19080" rotWithShape="0">
              <a:srgbClr val="000000">
                <a:alpha val="63000"/>
              </a:srgbClr>
            </a:outerShdw>
          </a:effectLst>
        </p:spPr>
        <p:style>
          <a:lnRef idx="0">
            <a:schemeClr val="accent2"/>
          </a:lnRef>
          <a:fillRef idx="3">
            <a:schemeClr val="accent2"/>
          </a:fillRef>
          <a:effectRef idx="3">
            <a:schemeClr val="accent2"/>
          </a:effectRef>
          <a:fontRef idx="minor"/>
        </p:style>
        <p:txBody>
          <a:bodyPr lIns="67680" rIns="67680" tIns="56880" bIns="56880" anchor="ctr">
            <a:noAutofit/>
          </a:bodyPr>
          <a:p>
            <a:pPr algn="ctr">
              <a:lnSpc>
                <a:spcPct val="90000"/>
              </a:lnSpc>
              <a:spcAft>
                <a:spcPts val="734"/>
              </a:spcAft>
            </a:pPr>
            <a:r>
              <a:rPr b="1" lang="pt-BR" sz="2100" spc="-1" strike="noStrike">
                <a:solidFill>
                  <a:srgbClr val="202427"/>
                </a:solidFill>
                <a:latin typeface="Candara"/>
                <a:ea typeface="ヒラギノ明朝 ProN W3"/>
              </a:rPr>
              <a:t>$ &gt; 350.000</a:t>
            </a:r>
            <a:endParaRPr b="0" lang="pt-BR" sz="2100" spc="-1" strike="noStrike">
              <a:solidFill>
                <a:srgbClr val="000000"/>
              </a:solidFill>
              <a:latin typeface="Arial"/>
            </a:endParaRPr>
          </a:p>
        </p:txBody>
      </p:sp>
      <p:sp>
        <p:nvSpPr>
          <p:cNvPr id="1085" name="Rectangle 7"/>
          <p:cNvSpPr/>
          <p:nvPr/>
        </p:nvSpPr>
        <p:spPr>
          <a:xfrm>
            <a:off x="2857680" y="2512080"/>
            <a:ext cx="12001320" cy="2177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800" spc="-1" strike="noStrike">
                <a:solidFill>
                  <a:srgbClr val="002060"/>
                </a:solidFill>
                <a:latin typeface="Calibri"/>
              </a:rPr>
              <a:t>Paciente do sexo feminino, com 46 anos, que foi previamente submetida a cirurgia na coluna lombar</a:t>
            </a:r>
            <a:endParaRPr b="0" lang="pt-BR" sz="2800" spc="-1" strike="noStrike">
              <a:solidFill>
                <a:srgbClr val="000000"/>
              </a:solidFill>
              <a:latin typeface="Arial"/>
            </a:endParaRPr>
          </a:p>
          <a:p>
            <a:pPr>
              <a:lnSpc>
                <a:spcPct val="100000"/>
              </a:lnSpc>
            </a:pPr>
            <a:endParaRPr b="0" lang="pt-BR" sz="2700" spc="-1" strike="noStrike">
              <a:solidFill>
                <a:srgbClr val="000000"/>
              </a:solidFill>
              <a:latin typeface="Arial"/>
            </a:endParaRPr>
          </a:p>
          <a:p>
            <a:pPr>
              <a:lnSpc>
                <a:spcPct val="100000"/>
              </a:lnSpc>
            </a:pPr>
            <a:r>
              <a:rPr b="0" lang="pt-BR" sz="2700" spc="-1" strike="noStrike">
                <a:solidFill>
                  <a:srgbClr val="202427"/>
                </a:solidFill>
                <a:latin typeface="Calibri"/>
              </a:rPr>
              <a:t>Proposta de tratamento: </a:t>
            </a:r>
            <a:r>
              <a:rPr b="0" lang="pt-BR" sz="2700" spc="-1" strike="noStrike">
                <a:solidFill>
                  <a:srgbClr val="7f7f7f"/>
                </a:solidFill>
                <a:latin typeface="Calibri"/>
              </a:rPr>
              <a:t>é a artrodese (fusão) por via posterior em 3 níveis (de L3 a S1) </a:t>
            </a:r>
            <a:endParaRPr b="0" lang="pt-BR" sz="2700" spc="-1" strike="noStrike">
              <a:solidFill>
                <a:srgbClr val="000000"/>
              </a:solidFill>
              <a:latin typeface="Arial"/>
            </a:endParaRPr>
          </a:p>
        </p:txBody>
      </p:sp>
      <p:sp>
        <p:nvSpPr>
          <p:cNvPr id="1086"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Exemplos </a:t>
            </a:r>
            <a:r>
              <a:rPr b="0" lang="x-none" sz="3600" spc="-1" strike="noStrike">
                <a:solidFill>
                  <a:srgbClr val="003e7e"/>
                </a:solidFill>
                <a:latin typeface="Calibri"/>
              </a:rPr>
              <a:t>– Caso Prático 3</a:t>
            </a:r>
            <a:endParaRPr b="0" lang="pt-BR" sz="3600" spc="-1" strike="noStrike">
              <a:solidFill>
                <a:srgbClr val="000000"/>
              </a:solidFill>
              <a:latin typeface="Arial"/>
            </a:endParaRPr>
          </a:p>
        </p:txBody>
      </p:sp>
      <p:pic>
        <p:nvPicPr>
          <p:cNvPr id="1087" name="Picture 2" descr="Artrodese de Coluna: O que é? - Enfermagem Ilustrada"/>
          <p:cNvPicPr/>
          <p:nvPr/>
        </p:nvPicPr>
        <p:blipFill>
          <a:blip r:embed="rId1"/>
          <a:stretch/>
        </p:blipFill>
        <p:spPr>
          <a:xfrm>
            <a:off x="11637000" y="4829400"/>
            <a:ext cx="4095360" cy="3628440"/>
          </a:xfrm>
          <a:prstGeom prst="rect">
            <a:avLst/>
          </a:prstGeom>
          <a:ln w="0">
            <a:noFill/>
          </a:ln>
          <a:effectLst>
            <a:outerShdw algn="tl" blurRad="291960" dir="2700000" dist="139498" rotWithShape="0">
              <a:srgbClr val="333333">
                <a:alpha val="65000"/>
              </a:srgbClr>
            </a:outerShdw>
          </a:effectLst>
        </p:spPr>
      </p:pic>
      <p:sp>
        <p:nvSpPr>
          <p:cNvPr id="1088" name="Retângulo 2">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1089" name="CaixaDeTexto 4"/>
          <p:cNvSpPr/>
          <p:nvPr/>
        </p:nvSpPr>
        <p:spPr>
          <a:xfrm>
            <a:off x="11669040" y="8610480"/>
            <a:ext cx="392400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i="1" lang="pt-BR" sz="1200" spc="-1" strike="noStrike">
                <a:solidFill>
                  <a:srgbClr val="65727b"/>
                </a:solidFill>
                <a:latin typeface="Lato regular"/>
              </a:rPr>
              <a:t>Fonte: Enfermagem Ilustrada – Christiane Ribeiro, 2019</a:t>
            </a:r>
            <a:endParaRPr b="0" lang="pt-BR"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49" dur="indefinite" restart="never" nodeType="tmRoot">
          <p:childTnLst>
            <p:seq>
              <p:cTn id="250" dur="indefinite" nodeType="mainSeq">
                <p:childTnLst>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10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Picture 2"/>
          <p:cNvSpPr/>
          <p:nvPr/>
        </p:nvSpPr>
        <p:spPr>
          <a:xfrm>
            <a:off x="3086280" y="2058120"/>
            <a:ext cx="2838960" cy="2856960"/>
          </a:xfrm>
          <a:prstGeom prst="ellipse">
            <a:avLst/>
          </a:prstGeom>
          <a:blipFill rotWithShape="0">
            <a:blip r:embed="rId1"/>
            <a:srcRect/>
            <a:stretch/>
          </a:blipFill>
          <a:ln cap="rnd" w="190500">
            <a:solidFill>
              <a:srgbClr val="c8c6bd"/>
            </a:solidFill>
            <a:round/>
          </a:ln>
          <a:effectLst>
            <a:outerShdw algn="bl" blurRad="127080" rotWithShape="0">
              <a:srgbClr val="000000"/>
            </a:outerShdw>
          </a:effectLst>
          <a:scene3d>
            <a:camera fov="5400000" prst="perspectiveFront"/>
            <a:lightRig dir="t" rig="threePt">
              <a:rot lat="0" lon="0" rev="19200000"/>
            </a:lightRig>
          </a:scene3d>
          <a:sp3d extrusionH="25400">
            <a:bevelT prst="hardEdge" w="304800" h="152400"/>
            <a:extrusionClr>
              <a:srgbClr val="000000"/>
            </a:extrusionClr>
          </a:sp3d>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091" name="Picture 3"/>
          <p:cNvSpPr/>
          <p:nvPr/>
        </p:nvSpPr>
        <p:spPr>
          <a:xfrm>
            <a:off x="9372600" y="2058120"/>
            <a:ext cx="2539800" cy="2742840"/>
          </a:xfrm>
          <a:prstGeom prst="ellipse">
            <a:avLst/>
          </a:prstGeom>
          <a:blipFill rotWithShape="0">
            <a:blip r:embed="rId2"/>
            <a:srcRect/>
            <a:stretch/>
          </a:blipFill>
          <a:ln cap="rnd" w="190500">
            <a:solidFill>
              <a:srgbClr val="c8c6bd"/>
            </a:solidFill>
            <a:round/>
          </a:ln>
          <a:effectLst>
            <a:outerShdw algn="bl" blurRad="127080" rotWithShape="0">
              <a:srgbClr val="000000"/>
            </a:outerShdw>
          </a:effectLst>
          <a:scene3d>
            <a:camera fov="5400000" prst="perspectiveFront"/>
            <a:lightRig dir="t" rig="threePt">
              <a:rot lat="0" lon="0" rev="19200000"/>
            </a:lightRig>
          </a:scene3d>
          <a:sp3d extrusionH="25400">
            <a:bevelT prst="hardEdge" w="304800" h="152400"/>
            <a:extrusionClr>
              <a:srgbClr val="000000"/>
            </a:extrusionClr>
          </a:sp3d>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092" name="Picture 5"/>
          <p:cNvSpPr/>
          <p:nvPr/>
        </p:nvSpPr>
        <p:spPr>
          <a:xfrm>
            <a:off x="6286680" y="2058120"/>
            <a:ext cx="2742840" cy="2742840"/>
          </a:xfrm>
          <a:prstGeom prst="ellipse">
            <a:avLst/>
          </a:prstGeom>
          <a:blipFill rotWithShape="0">
            <a:blip r:embed="rId3"/>
            <a:srcRect/>
            <a:stretch/>
          </a:blipFill>
          <a:ln cap="rnd" w="190500">
            <a:solidFill>
              <a:srgbClr val="c8c6bd"/>
            </a:solidFill>
            <a:round/>
          </a:ln>
          <a:effectLst>
            <a:outerShdw algn="bl" blurRad="127080" rotWithShape="0">
              <a:srgbClr val="000000"/>
            </a:outerShdw>
          </a:effectLst>
          <a:scene3d>
            <a:camera fov="5400000" prst="perspectiveFront"/>
            <a:lightRig dir="t" rig="threePt">
              <a:rot lat="0" lon="0" rev="19200000"/>
            </a:lightRig>
          </a:scene3d>
          <a:sp3d extrusionH="25400">
            <a:bevelT prst="hardEdge" w="304800" h="152400"/>
            <a:extrusionClr>
              <a:srgbClr val="000000"/>
            </a:extrusionClr>
          </a:sp3d>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093" name="Picture 6"/>
          <p:cNvSpPr/>
          <p:nvPr/>
        </p:nvSpPr>
        <p:spPr>
          <a:xfrm>
            <a:off x="12344400" y="2058120"/>
            <a:ext cx="2646360" cy="2742840"/>
          </a:xfrm>
          <a:prstGeom prst="ellipse">
            <a:avLst/>
          </a:prstGeom>
          <a:blipFill rotWithShape="0">
            <a:blip r:embed="rId4"/>
            <a:srcRect/>
            <a:stretch/>
          </a:blipFill>
          <a:ln cap="rnd" w="190500">
            <a:solidFill>
              <a:srgbClr val="c8c6bd"/>
            </a:solidFill>
            <a:round/>
          </a:ln>
          <a:effectLst>
            <a:outerShdw algn="bl" blurRad="127080" rotWithShape="0">
              <a:srgbClr val="000000"/>
            </a:outerShdw>
          </a:effectLst>
          <a:scene3d>
            <a:camera fov="5400000" prst="perspectiveFront"/>
            <a:lightRig dir="t" rig="threePt">
              <a:rot lat="0" lon="0" rev="19200000"/>
            </a:lightRig>
          </a:scene3d>
          <a:sp3d extrusionH="25400">
            <a:bevelT prst="hardEdge" w="304800" h="152400"/>
            <a:extrusionClr>
              <a:srgbClr val="000000"/>
            </a:extrusionClr>
          </a:sp3d>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094" name="Picture 7"/>
          <p:cNvSpPr/>
          <p:nvPr/>
        </p:nvSpPr>
        <p:spPr>
          <a:xfrm>
            <a:off x="3086280" y="6058440"/>
            <a:ext cx="2838960" cy="2628720"/>
          </a:xfrm>
          <a:prstGeom prst="ellipse">
            <a:avLst/>
          </a:prstGeom>
          <a:blipFill rotWithShape="0">
            <a:blip r:embed="rId5"/>
            <a:srcRect/>
            <a:stretch/>
          </a:blipFill>
          <a:ln cap="rnd" w="190500">
            <a:solidFill>
              <a:srgbClr val="c8c6bd"/>
            </a:solidFill>
            <a:round/>
          </a:ln>
          <a:effectLst>
            <a:outerShdw algn="bl" blurRad="127080" rotWithShape="0">
              <a:srgbClr val="000000"/>
            </a:outerShdw>
          </a:effectLst>
          <a:scene3d>
            <a:camera fov="5400000" prst="perspectiveFront"/>
            <a:lightRig dir="t" rig="threePt">
              <a:rot lat="0" lon="0" rev="19200000"/>
            </a:lightRig>
          </a:scene3d>
          <a:sp3d extrusionH="25400">
            <a:bevelT prst="hardEdge" w="304800" h="152400"/>
            <a:extrusionClr>
              <a:srgbClr val="000000"/>
            </a:extrusionClr>
          </a:sp3d>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095" name="Título 5"/>
          <p:cNvSpPr/>
          <p:nvPr/>
        </p:nvSpPr>
        <p:spPr>
          <a:xfrm>
            <a:off x="2053080" y="1038960"/>
            <a:ext cx="7712640" cy="1714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3900" spc="-1" strike="noStrike">
                <a:solidFill>
                  <a:srgbClr val="002060"/>
                </a:solidFill>
                <a:latin typeface="Montserrat Bold"/>
              </a:rPr>
              <a:t>Tecnologias usadas no caso!</a:t>
            </a:r>
            <a:endParaRPr b="0" lang="pt-BR" sz="3900" spc="-1" strike="noStrike">
              <a:solidFill>
                <a:srgbClr val="000000"/>
              </a:solidFill>
              <a:latin typeface="Arial"/>
            </a:endParaRPr>
          </a:p>
        </p:txBody>
      </p:sp>
      <p:sp>
        <p:nvSpPr>
          <p:cNvPr id="1096" name="Picture 9"/>
          <p:cNvSpPr/>
          <p:nvPr/>
        </p:nvSpPr>
        <p:spPr>
          <a:xfrm>
            <a:off x="6327720" y="6058440"/>
            <a:ext cx="2701440" cy="2628720"/>
          </a:xfrm>
          <a:prstGeom prst="ellipse">
            <a:avLst/>
          </a:prstGeom>
          <a:blipFill rotWithShape="0">
            <a:blip r:embed="rId6"/>
            <a:srcRect/>
            <a:stretch/>
          </a:blipFill>
          <a:ln cap="rnd" w="190500">
            <a:solidFill>
              <a:srgbClr val="c8c6bd"/>
            </a:solidFill>
            <a:round/>
          </a:ln>
          <a:effectLst>
            <a:outerShdw algn="bl" blurRad="127080" rotWithShape="0">
              <a:srgbClr val="000000"/>
            </a:outerShdw>
          </a:effectLst>
          <a:scene3d>
            <a:camera fov="5400000" prst="perspectiveFront"/>
            <a:lightRig dir="t" rig="threePt">
              <a:rot lat="0" lon="0" rev="19200000"/>
            </a:lightRig>
          </a:scene3d>
          <a:sp3d extrusionH="25400">
            <a:bevelT prst="hardEdge" w="304800" h="152400"/>
            <a:extrusionClr>
              <a:srgbClr val="000000"/>
            </a:extrusionClr>
          </a:sp3d>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097" name="Picture 10"/>
          <p:cNvSpPr/>
          <p:nvPr/>
        </p:nvSpPr>
        <p:spPr>
          <a:xfrm>
            <a:off x="9455400" y="6058440"/>
            <a:ext cx="2457000" cy="2571480"/>
          </a:xfrm>
          <a:prstGeom prst="ellipse">
            <a:avLst/>
          </a:prstGeom>
          <a:blipFill rotWithShape="0">
            <a:blip r:embed="rId7"/>
            <a:srcRect/>
            <a:stretch/>
          </a:blipFill>
          <a:ln cap="rnd" w="190500">
            <a:solidFill>
              <a:srgbClr val="c8c6bd"/>
            </a:solidFill>
            <a:round/>
          </a:ln>
          <a:effectLst>
            <a:outerShdw algn="bl" blurRad="127080" rotWithShape="0">
              <a:srgbClr val="000000"/>
            </a:outerShdw>
          </a:effectLst>
          <a:scene3d>
            <a:camera fov="5400000" prst="perspectiveFront"/>
            <a:lightRig dir="t" rig="threePt">
              <a:rot lat="0" lon="0" rev="19200000"/>
            </a:lightRig>
          </a:scene3d>
          <a:sp3d extrusionH="25400">
            <a:bevelT prst="hardEdge" w="304800" h="152400"/>
            <a:extrusionClr>
              <a:srgbClr val="000000"/>
            </a:extrusionClr>
          </a:sp3d>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098" name="Picture 11"/>
          <p:cNvSpPr/>
          <p:nvPr/>
        </p:nvSpPr>
        <p:spPr>
          <a:xfrm>
            <a:off x="12344400" y="6058440"/>
            <a:ext cx="2646360" cy="2628720"/>
          </a:xfrm>
          <a:prstGeom prst="ellipse">
            <a:avLst/>
          </a:prstGeom>
          <a:blipFill rotWithShape="0">
            <a:blip r:embed="rId8"/>
            <a:srcRect/>
            <a:stretch/>
          </a:blipFill>
          <a:ln cap="rnd" w="190500">
            <a:solidFill>
              <a:srgbClr val="c8c6bd"/>
            </a:solidFill>
            <a:round/>
          </a:ln>
          <a:effectLst>
            <a:outerShdw algn="bl" blurRad="127080" rotWithShape="0">
              <a:srgbClr val="000000"/>
            </a:outerShdw>
          </a:effectLst>
          <a:scene3d>
            <a:camera fov="5400000" prst="perspectiveFront"/>
            <a:lightRig dir="t" rig="threePt">
              <a:rot lat="0" lon="0" rev="19200000"/>
            </a:lightRig>
          </a:scene3d>
          <a:sp3d extrusionH="25400">
            <a:bevelT prst="hardEdge" w="304800" h="152400"/>
            <a:extrusionClr>
              <a:srgbClr val="000000"/>
            </a:extrusionClr>
          </a:sp3d>
        </p:spPr>
        <p:style>
          <a:lnRef idx="0"/>
          <a:fillRef idx="0"/>
          <a:effectRef idx="0"/>
          <a:fontRef idx="minor"/>
        </p:style>
        <p:txBody>
          <a:bodyPr lIns="90000" rIns="90000" tIns="45000" bIns="45000" anchor="t">
            <a:noAutofit/>
          </a:bodyPr>
          <a:p>
            <a:endParaRPr b="0" lang="pt-BR" sz="1800" spc="-1" strike="noStrike">
              <a:solidFill>
                <a:srgbClr val="000000"/>
              </a:solidFill>
              <a:latin typeface="Arial"/>
            </a:endParaRPr>
          </a:p>
        </p:txBody>
      </p:sp>
      <p:sp>
        <p:nvSpPr>
          <p:cNvPr id="1099" name="Título 5"/>
          <p:cNvSpPr/>
          <p:nvPr/>
        </p:nvSpPr>
        <p:spPr>
          <a:xfrm>
            <a:off x="3102120" y="502992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Sextante</a:t>
            </a:r>
            <a:endParaRPr b="0" lang="pt-BR" sz="2400" spc="-1" strike="noStrike">
              <a:solidFill>
                <a:srgbClr val="000000"/>
              </a:solidFill>
              <a:latin typeface="Arial"/>
            </a:endParaRPr>
          </a:p>
        </p:txBody>
      </p:sp>
      <p:sp>
        <p:nvSpPr>
          <p:cNvPr id="1100" name="Título 5"/>
          <p:cNvSpPr/>
          <p:nvPr/>
        </p:nvSpPr>
        <p:spPr>
          <a:xfrm>
            <a:off x="6320520" y="502992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Enxerto autólogo</a:t>
            </a:r>
            <a:endParaRPr b="0" lang="pt-BR" sz="2400" spc="-1" strike="noStrike">
              <a:solidFill>
                <a:srgbClr val="000000"/>
              </a:solidFill>
              <a:latin typeface="Arial"/>
            </a:endParaRPr>
          </a:p>
        </p:txBody>
      </p:sp>
      <p:sp>
        <p:nvSpPr>
          <p:cNvPr id="1101" name="Título 5"/>
          <p:cNvSpPr/>
          <p:nvPr/>
        </p:nvSpPr>
        <p:spPr>
          <a:xfrm>
            <a:off x="9406440" y="502992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Cage em PEEK</a:t>
            </a:r>
            <a:endParaRPr b="0" lang="pt-BR" sz="2400" spc="-1" strike="noStrike">
              <a:solidFill>
                <a:srgbClr val="000000"/>
              </a:solidFill>
              <a:latin typeface="Arial"/>
            </a:endParaRPr>
          </a:p>
        </p:txBody>
      </p:sp>
      <p:sp>
        <p:nvSpPr>
          <p:cNvPr id="1102" name="Título 5"/>
          <p:cNvSpPr/>
          <p:nvPr/>
        </p:nvSpPr>
        <p:spPr>
          <a:xfrm>
            <a:off x="12378240" y="5029920"/>
            <a:ext cx="2823120" cy="571320"/>
          </a:xfrm>
          <a:prstGeom prst="rect">
            <a:avLst/>
          </a:prstGeom>
          <a:noFill/>
          <a:ln w="0">
            <a:noFill/>
          </a:ln>
        </p:spPr>
        <p:style>
          <a:lnRef idx="0"/>
          <a:fillRef idx="0"/>
          <a:effectRef idx="0"/>
          <a:fontRef idx="minor"/>
        </p:style>
        <p:txBody>
          <a:bodyPr lIns="137160" rIns="137160" tIns="68760" bIns="68760" anchor="t">
            <a:noAutofit/>
          </a:bodyPr>
          <a:p>
            <a:pPr algn="ctr">
              <a:lnSpc>
                <a:spcPct val="100000"/>
              </a:lnSpc>
            </a:pPr>
            <a:r>
              <a:rPr b="0" lang="pt-BR" sz="2100" spc="-1" strike="noStrike">
                <a:solidFill>
                  <a:srgbClr val="86939c"/>
                </a:solidFill>
                <a:latin typeface="Montserrat Bold"/>
              </a:rPr>
              <a:t>Parafusos, barras e espaçador</a:t>
            </a:r>
            <a:endParaRPr b="0" lang="pt-BR" sz="2100" spc="-1" strike="noStrike">
              <a:solidFill>
                <a:srgbClr val="000000"/>
              </a:solidFill>
              <a:latin typeface="Arial"/>
            </a:endParaRPr>
          </a:p>
        </p:txBody>
      </p:sp>
      <p:sp>
        <p:nvSpPr>
          <p:cNvPr id="1103" name="Título 5"/>
          <p:cNvSpPr/>
          <p:nvPr/>
        </p:nvSpPr>
        <p:spPr>
          <a:xfrm>
            <a:off x="3086280" y="891612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Microdiscectomia</a:t>
            </a:r>
            <a:endParaRPr b="0" lang="pt-BR" sz="2400" spc="-1" strike="noStrike">
              <a:solidFill>
                <a:srgbClr val="000000"/>
              </a:solidFill>
              <a:latin typeface="Arial"/>
            </a:endParaRPr>
          </a:p>
        </p:txBody>
      </p:sp>
      <p:sp>
        <p:nvSpPr>
          <p:cNvPr id="1104" name="Título 5"/>
          <p:cNvSpPr/>
          <p:nvPr/>
        </p:nvSpPr>
        <p:spPr>
          <a:xfrm>
            <a:off x="6304680" y="891612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Equicel</a:t>
            </a:r>
            <a:endParaRPr b="0" lang="pt-BR" sz="2400" spc="-1" strike="noStrike">
              <a:solidFill>
                <a:srgbClr val="000000"/>
              </a:solidFill>
              <a:latin typeface="Arial"/>
            </a:endParaRPr>
          </a:p>
        </p:txBody>
      </p:sp>
      <p:sp>
        <p:nvSpPr>
          <p:cNvPr id="1105" name="Título 5"/>
          <p:cNvSpPr/>
          <p:nvPr/>
        </p:nvSpPr>
        <p:spPr>
          <a:xfrm>
            <a:off x="9390600" y="891612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Medshield</a:t>
            </a:r>
            <a:endParaRPr b="0" lang="pt-BR" sz="2400" spc="-1" strike="noStrike">
              <a:solidFill>
                <a:srgbClr val="000000"/>
              </a:solidFill>
              <a:latin typeface="Arial"/>
            </a:endParaRPr>
          </a:p>
        </p:txBody>
      </p:sp>
      <p:sp>
        <p:nvSpPr>
          <p:cNvPr id="1106" name="Título 5"/>
          <p:cNvSpPr/>
          <p:nvPr/>
        </p:nvSpPr>
        <p:spPr>
          <a:xfrm>
            <a:off x="12362400" y="8916120"/>
            <a:ext cx="2823120" cy="571320"/>
          </a:xfrm>
          <a:prstGeom prst="rect">
            <a:avLst/>
          </a:prstGeom>
          <a:noFill/>
          <a:ln w="0">
            <a:noFill/>
          </a:ln>
        </p:spPr>
        <p:style>
          <a:lnRef idx="0"/>
          <a:fillRef idx="0"/>
          <a:effectRef idx="0"/>
          <a:fontRef idx="minor"/>
        </p:style>
        <p:txBody>
          <a:bodyPr lIns="137160" rIns="137160" tIns="68760" bIns="68760" anchor="t">
            <a:noAutofit/>
          </a:bodyPr>
          <a:p>
            <a:pPr algn="ctr">
              <a:lnSpc>
                <a:spcPct val="100000"/>
              </a:lnSpc>
            </a:pPr>
            <a:r>
              <a:rPr b="0" lang="pt-BR" sz="2400" spc="-1" strike="noStrike">
                <a:solidFill>
                  <a:srgbClr val="86939c"/>
                </a:solidFill>
                <a:latin typeface="Montserrat Bold"/>
              </a:rPr>
              <a:t>Ostene</a:t>
            </a:r>
            <a:endParaRPr b="0" lang="pt-BR" sz="2400" spc="-1" strike="noStrike">
              <a:solidFill>
                <a:srgbClr val="000000"/>
              </a:solidFill>
              <a:latin typeface="Arial"/>
            </a:endParaRPr>
          </a:p>
        </p:txBody>
      </p:sp>
      <p:sp>
        <p:nvSpPr>
          <p:cNvPr id="1107"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Exemplos </a:t>
            </a:r>
            <a:r>
              <a:rPr b="0" lang="x-none" sz="3600" spc="-1" strike="noStrike">
                <a:solidFill>
                  <a:srgbClr val="003e7e"/>
                </a:solidFill>
                <a:latin typeface="Calibri"/>
              </a:rPr>
              <a:t>– Caso Prático 3</a:t>
            </a:r>
            <a:endParaRPr b="0" lang="pt-BR" sz="3600" spc="-1" strike="noStrike">
              <a:solidFill>
                <a:srgbClr val="000000"/>
              </a:solidFill>
              <a:latin typeface="Arial"/>
            </a:endParaRPr>
          </a:p>
        </p:txBody>
      </p:sp>
      <p:sp>
        <p:nvSpPr>
          <p:cNvPr id="1108" name="Retângulo 4">
            <a:hlinkClick r:id="rId9"/>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Rectangle 7"/>
          <p:cNvSpPr/>
          <p:nvPr/>
        </p:nvSpPr>
        <p:spPr>
          <a:xfrm>
            <a:off x="2987280" y="1470960"/>
            <a:ext cx="12001320" cy="662292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pt-BR" sz="2200" spc="-1" strike="noStrike">
                <a:solidFill>
                  <a:srgbClr val="65727b"/>
                </a:solidFill>
                <a:latin typeface="Calibri"/>
              </a:rPr>
              <a:t>1) Paciente esgotou todas as possibilidades de tratamento conservador?</a:t>
            </a:r>
            <a:endParaRPr b="0" lang="pt-BR" sz="2200" spc="-1" strike="noStrike">
              <a:solidFill>
                <a:srgbClr val="000000"/>
              </a:solidFill>
              <a:latin typeface="Arial"/>
            </a:endParaRPr>
          </a:p>
          <a:p>
            <a:pPr>
              <a:lnSpc>
                <a:spcPct val="150000"/>
              </a:lnSpc>
            </a:pPr>
            <a:endParaRPr b="0" lang="pt-BR" sz="2200" spc="-1" strike="noStrike">
              <a:solidFill>
                <a:srgbClr val="000000"/>
              </a:solidFill>
              <a:latin typeface="Arial"/>
            </a:endParaRPr>
          </a:p>
          <a:p>
            <a:pPr>
              <a:lnSpc>
                <a:spcPct val="150000"/>
              </a:lnSpc>
            </a:pPr>
            <a:r>
              <a:rPr b="0" lang="pt-BR" sz="2200" spc="-1" strike="noStrike">
                <a:solidFill>
                  <a:srgbClr val="65727b"/>
                </a:solidFill>
                <a:latin typeface="Calibri"/>
              </a:rPr>
              <a:t>2) A maioria dos produtos solicitados não tem respaldo em literatura médica sobre EFETIVIDADE e SEGURANÇA para o paciente!</a:t>
            </a:r>
            <a:endParaRPr b="0" lang="pt-BR" sz="2200" spc="-1" strike="noStrike">
              <a:solidFill>
                <a:srgbClr val="000000"/>
              </a:solidFill>
              <a:latin typeface="Arial"/>
            </a:endParaRPr>
          </a:p>
          <a:p>
            <a:pPr>
              <a:lnSpc>
                <a:spcPct val="150000"/>
              </a:lnSpc>
            </a:pPr>
            <a:endParaRPr b="0" lang="pt-BR" sz="2200" spc="-1" strike="noStrike">
              <a:solidFill>
                <a:srgbClr val="000000"/>
              </a:solidFill>
              <a:latin typeface="Arial"/>
            </a:endParaRPr>
          </a:p>
          <a:p>
            <a:pPr>
              <a:lnSpc>
                <a:spcPct val="150000"/>
              </a:lnSpc>
            </a:pPr>
            <a:r>
              <a:rPr b="0" lang="pt-BR" sz="2200" spc="-1" strike="noStrike">
                <a:solidFill>
                  <a:srgbClr val="65727b"/>
                </a:solidFill>
                <a:latin typeface="Calibri"/>
              </a:rPr>
              <a:t>3) Todos os procedimento têm respaldo pelo ROL da ANS, sem diretriz de utilização! </a:t>
            </a:r>
            <a:endParaRPr b="0" lang="pt-BR" sz="2200" spc="-1" strike="noStrike">
              <a:solidFill>
                <a:srgbClr val="000000"/>
              </a:solidFill>
              <a:latin typeface="Arial"/>
            </a:endParaRPr>
          </a:p>
          <a:p>
            <a:pPr>
              <a:lnSpc>
                <a:spcPct val="150000"/>
              </a:lnSpc>
            </a:pPr>
            <a:endParaRPr b="0" lang="pt-BR" sz="2200" spc="-1" strike="noStrike">
              <a:solidFill>
                <a:srgbClr val="000000"/>
              </a:solidFill>
              <a:latin typeface="Arial"/>
            </a:endParaRPr>
          </a:p>
          <a:p>
            <a:pPr>
              <a:lnSpc>
                <a:spcPct val="150000"/>
              </a:lnSpc>
            </a:pPr>
            <a:r>
              <a:rPr b="0" lang="pt-BR" sz="2200" spc="-1" strike="noStrike">
                <a:solidFill>
                  <a:srgbClr val="65727b"/>
                </a:solidFill>
                <a:latin typeface="Calibri"/>
              </a:rPr>
              <a:t>4) É NECESSÁRIO conversar com este médico!</a:t>
            </a:r>
            <a:endParaRPr b="0" lang="pt-BR" sz="2200" spc="-1" strike="noStrike">
              <a:solidFill>
                <a:srgbClr val="000000"/>
              </a:solidFill>
              <a:latin typeface="Arial"/>
            </a:endParaRPr>
          </a:p>
          <a:p>
            <a:pPr>
              <a:lnSpc>
                <a:spcPct val="150000"/>
              </a:lnSpc>
            </a:pPr>
            <a:endParaRPr b="0" lang="pt-BR" sz="2200" spc="-1" strike="noStrike">
              <a:solidFill>
                <a:srgbClr val="000000"/>
              </a:solidFill>
              <a:latin typeface="Arial"/>
            </a:endParaRPr>
          </a:p>
          <a:p>
            <a:pPr>
              <a:lnSpc>
                <a:spcPct val="150000"/>
              </a:lnSpc>
            </a:pPr>
            <a:r>
              <a:rPr b="0" lang="pt-BR" sz="2200" spc="-1" strike="noStrike">
                <a:solidFill>
                  <a:srgbClr val="65727b"/>
                </a:solidFill>
                <a:latin typeface="Calibri"/>
              </a:rPr>
              <a:t>5) A indicação mais adequada para o caso, à luz da literatura analisada, é a repetição ou realização da DISCECTOMIA</a:t>
            </a:r>
            <a:endParaRPr b="0" lang="pt-BR" sz="2200" spc="-1" strike="noStrike">
              <a:solidFill>
                <a:srgbClr val="000000"/>
              </a:solidFill>
              <a:latin typeface="Arial"/>
            </a:endParaRPr>
          </a:p>
          <a:p>
            <a:pPr>
              <a:lnSpc>
                <a:spcPct val="150000"/>
              </a:lnSpc>
            </a:pPr>
            <a:endParaRPr b="0" lang="pt-BR" sz="2200" spc="-1" strike="noStrike">
              <a:solidFill>
                <a:srgbClr val="000000"/>
              </a:solidFill>
              <a:latin typeface="Arial"/>
            </a:endParaRPr>
          </a:p>
          <a:p>
            <a:pPr>
              <a:lnSpc>
                <a:spcPct val="150000"/>
              </a:lnSpc>
            </a:pPr>
            <a:r>
              <a:rPr b="0" lang="pt-BR" sz="2200" spc="-1" strike="noStrike">
                <a:solidFill>
                  <a:srgbClr val="65727b"/>
                </a:solidFill>
                <a:latin typeface="Calibri"/>
              </a:rPr>
              <a:t>6) O paciente foi informado sobre os possíveis RISCOS e CONCORDA com o procedimento? </a:t>
            </a:r>
            <a:endParaRPr b="0" lang="pt-BR" sz="2200" spc="-1" strike="noStrike">
              <a:solidFill>
                <a:srgbClr val="000000"/>
              </a:solidFill>
              <a:latin typeface="Arial"/>
            </a:endParaRPr>
          </a:p>
        </p:txBody>
      </p:sp>
      <p:sp>
        <p:nvSpPr>
          <p:cNvPr id="1110" name="Forma livre 15"/>
          <p:cNvSpPr/>
          <p:nvPr/>
        </p:nvSpPr>
        <p:spPr>
          <a:xfrm>
            <a:off x="6959880" y="6583680"/>
            <a:ext cx="2400120" cy="615960"/>
          </a:xfrm>
          <a:custGeom>
            <a:avLst/>
            <a:gdLst>
              <a:gd name="textAreaLeft" fmla="*/ 0 w 2400120"/>
              <a:gd name="textAreaRight" fmla="*/ 2400480 w 2400120"/>
              <a:gd name="textAreaTop" fmla="*/ 0 h 615960"/>
              <a:gd name="textAreaBottom" fmla="*/ 616320 h 615960"/>
            </a:gdLst>
            <a:ahLst/>
            <a:rect l="textAreaLeft" t="textAreaTop" r="textAreaRight" b="textAreaBottom"/>
            <a:pathLst>
              <a:path w="1928722" h="798413">
                <a:moveTo>
                  <a:pt x="0" y="79841"/>
                </a:moveTo>
                <a:cubicBezTo>
                  <a:pt x="0" y="58666"/>
                  <a:pt x="8412" y="38358"/>
                  <a:pt x="23385" y="23385"/>
                </a:cubicBezTo>
                <a:cubicBezTo>
                  <a:pt x="38358" y="8412"/>
                  <a:pt x="58666" y="0"/>
                  <a:pt x="79841" y="0"/>
                </a:cubicBezTo>
                <a:lnTo>
                  <a:pt x="1848881" y="0"/>
                </a:lnTo>
                <a:cubicBezTo>
                  <a:pt x="1870056" y="0"/>
                  <a:pt x="1890364" y="8412"/>
                  <a:pt x="1905337" y="23385"/>
                </a:cubicBezTo>
                <a:cubicBezTo>
                  <a:pt x="1920310" y="38358"/>
                  <a:pt x="1928722" y="58666"/>
                  <a:pt x="1928722" y="79841"/>
                </a:cubicBezTo>
                <a:lnTo>
                  <a:pt x="1928722" y="718572"/>
                </a:lnTo>
                <a:cubicBezTo>
                  <a:pt x="1928722" y="739747"/>
                  <a:pt x="1920310" y="760055"/>
                  <a:pt x="1905337" y="775028"/>
                </a:cubicBezTo>
                <a:cubicBezTo>
                  <a:pt x="1890364" y="790001"/>
                  <a:pt x="1870056" y="798413"/>
                  <a:pt x="1848881" y="798413"/>
                </a:cubicBezTo>
                <a:lnTo>
                  <a:pt x="79841" y="798413"/>
                </a:lnTo>
                <a:cubicBezTo>
                  <a:pt x="58666" y="798413"/>
                  <a:pt x="38358" y="790001"/>
                  <a:pt x="23385" y="775028"/>
                </a:cubicBezTo>
                <a:cubicBezTo>
                  <a:pt x="8412" y="760055"/>
                  <a:pt x="0" y="739747"/>
                  <a:pt x="0" y="718572"/>
                </a:cubicBezTo>
                <a:lnTo>
                  <a:pt x="0" y="79841"/>
                </a:lnTo>
                <a:close/>
              </a:path>
            </a:pathLst>
          </a:custGeom>
          <a:solidFill>
            <a:schemeClr val="bg1">
              <a:lumMod val="75000"/>
            </a:schemeClr>
          </a:solidFill>
          <a:ln w="0">
            <a:noFill/>
          </a:ln>
          <a:effectLst>
            <a:outerShdw algn="ctr" blurRad="57240" dir="5400000" dist="19080" rotWithShape="0">
              <a:srgbClr val="000000">
                <a:alpha val="63000"/>
              </a:srgbClr>
            </a:outerShdw>
          </a:effectLst>
        </p:spPr>
        <p:style>
          <a:lnRef idx="0">
            <a:schemeClr val="accent2"/>
          </a:lnRef>
          <a:fillRef idx="3">
            <a:schemeClr val="accent2"/>
          </a:fillRef>
          <a:effectRef idx="3">
            <a:schemeClr val="accent2"/>
          </a:effectRef>
          <a:fontRef idx="minor"/>
        </p:style>
        <p:txBody>
          <a:bodyPr lIns="67680" rIns="67680" tIns="56880" bIns="56880" anchor="ctr">
            <a:noAutofit/>
          </a:bodyPr>
          <a:p>
            <a:pPr algn="ctr">
              <a:lnSpc>
                <a:spcPct val="90000"/>
              </a:lnSpc>
              <a:spcAft>
                <a:spcPts val="734"/>
              </a:spcAft>
            </a:pPr>
            <a:r>
              <a:rPr b="1" lang="pt-BR" sz="2100" spc="-1" strike="noStrike">
                <a:solidFill>
                  <a:srgbClr val="202427"/>
                </a:solidFill>
                <a:latin typeface="Candara"/>
                <a:ea typeface="ヒラギノ明朝 ProN W3"/>
              </a:rPr>
              <a:t>$ = 18.000</a:t>
            </a:r>
            <a:endParaRPr b="0" lang="pt-BR" sz="2100" spc="-1" strike="noStrike">
              <a:solidFill>
                <a:srgbClr val="000000"/>
              </a:solidFill>
              <a:latin typeface="Arial"/>
            </a:endParaRPr>
          </a:p>
        </p:txBody>
      </p:sp>
      <p:sp>
        <p:nvSpPr>
          <p:cNvPr id="1111"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Exemplos </a:t>
            </a:r>
            <a:r>
              <a:rPr b="0" lang="x-none" sz="3600" spc="-1" strike="noStrike">
                <a:solidFill>
                  <a:srgbClr val="003e7e"/>
                </a:solidFill>
                <a:latin typeface="Calibri"/>
              </a:rPr>
              <a:t>– Caso Prático 3</a:t>
            </a:r>
            <a:endParaRPr b="0" lang="pt-BR" sz="3600" spc="-1" strike="noStrike">
              <a:solidFill>
                <a:srgbClr val="000000"/>
              </a:solidFill>
              <a:latin typeface="Arial"/>
            </a:endParaRPr>
          </a:p>
        </p:txBody>
      </p:sp>
      <p:sp>
        <p:nvSpPr>
          <p:cNvPr id="1112" name="Retângulo 1">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55" dur="indefinite" restart="never" nodeType="tmRoot">
          <p:childTnLst>
            <p:seq>
              <p:cTn id="256" dur="indefinite" nodeType="mainSeq">
                <p:childTnLst>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1109">
                                            <p:txEl>
                                              <p:pRg st="0" end="0"/>
                                            </p:txEl>
                                          </p:spTgt>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1109">
                                            <p:txEl>
                                              <p:pRg st="2" end="2"/>
                                            </p:txEl>
                                          </p:spTgt>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1109">
                                            <p:txEl>
                                              <p:pRg st="4" end="4"/>
                                            </p:txEl>
                                          </p:spTgt>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
                                  <p:stCondLst>
                                    <p:cond delay="0"/>
                                  </p:stCondLst>
                                  <p:childTnLst>
                                    <p:set>
                                      <p:cBhvr>
                                        <p:cTn id="272" dur="1" fill="hold">
                                          <p:stCondLst>
                                            <p:cond delay="0"/>
                                          </p:stCondLst>
                                        </p:cTn>
                                        <p:tgtEl>
                                          <p:spTgt spid="1109">
                                            <p:txEl>
                                              <p:pRg st="6" end="6"/>
                                            </p:txEl>
                                          </p:spTgt>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1">
                                  <p:stCondLst>
                                    <p:cond delay="0"/>
                                  </p:stCondLst>
                                  <p:childTnLst>
                                    <p:set>
                                      <p:cBhvr>
                                        <p:cTn id="276" dur="1" fill="hold">
                                          <p:stCondLst>
                                            <p:cond delay="0"/>
                                          </p:stCondLst>
                                        </p:cTn>
                                        <p:tgtEl>
                                          <p:spTgt spid="1109">
                                            <p:txEl>
                                              <p:pRg st="8" end="8"/>
                                            </p:txEl>
                                          </p:spTgt>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tgtEl>
                                          <p:spTgt spid="1110"/>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nodeType="clickEffect" fill="hold" presetClass="entr" presetID="1">
                                  <p:stCondLst>
                                    <p:cond delay="0"/>
                                  </p:stCondLst>
                                  <p:childTnLst>
                                    <p:set>
                                      <p:cBhvr>
                                        <p:cTn id="284" dur="1" fill="hold">
                                          <p:stCondLst>
                                            <p:cond delay="0"/>
                                          </p:stCondLst>
                                        </p:cTn>
                                        <p:tgtEl>
                                          <p:spTgt spid="110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Retângulo 2">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489" name="Retângulo 3"/>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Abertura dos Jogos Olímpicos de Londres, 2012</a:t>
            </a:r>
            <a:endParaRPr b="0" lang="pt-BR" sz="1200" spc="-1" strike="noStrike">
              <a:solidFill>
                <a:srgbClr val="000000"/>
              </a:solidFill>
              <a:latin typeface="Arial"/>
            </a:endParaRPr>
          </a:p>
        </p:txBody>
      </p:sp>
      <p:pic>
        <p:nvPicPr>
          <p:cNvPr id="490" name="Picture 2" descr="Londres se abre al mundo en la inauguración de los Juegos Olímpicos"/>
          <p:cNvPicPr/>
          <p:nvPr/>
        </p:nvPicPr>
        <p:blipFill>
          <a:blip r:embed="rId2"/>
          <a:stretch/>
        </p:blipFill>
        <p:spPr>
          <a:xfrm>
            <a:off x="3073320" y="1686960"/>
            <a:ext cx="11684160" cy="7792920"/>
          </a:xfrm>
          <a:prstGeom prst="rect">
            <a:avLst/>
          </a:prstGeom>
          <a:ln w="0">
            <a:noFill/>
          </a:ln>
        </p:spPr>
      </p:pic>
      <p:sp>
        <p:nvSpPr>
          <p:cNvPr id="491" name="CaixaDeTexto 12"/>
          <p:cNvSpPr/>
          <p:nvPr/>
        </p:nvSpPr>
        <p:spPr>
          <a:xfrm>
            <a:off x="2674080" y="318960"/>
            <a:ext cx="245952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Reino Unido</a:t>
            </a:r>
            <a:endParaRPr b="0" lang="pt-B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3" name="Picture 5" descr=""/>
          <p:cNvPicPr/>
          <p:nvPr/>
        </p:nvPicPr>
        <p:blipFill>
          <a:blip r:embed="rId1"/>
          <a:stretch/>
        </p:blipFill>
        <p:spPr>
          <a:xfrm>
            <a:off x="2286000" y="3038400"/>
            <a:ext cx="13735800" cy="7248240"/>
          </a:xfrm>
          <a:prstGeom prst="rect">
            <a:avLst/>
          </a:prstGeom>
          <a:ln w="0">
            <a:noFill/>
          </a:ln>
        </p:spPr>
      </p:pic>
      <p:sp>
        <p:nvSpPr>
          <p:cNvPr id="1114" name="Rectangle 2"/>
          <p:cNvSpPr/>
          <p:nvPr/>
        </p:nvSpPr>
        <p:spPr>
          <a:xfrm>
            <a:off x="3543480" y="2346120"/>
            <a:ext cx="11429640" cy="1460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3000" spc="-1" strike="noStrike">
                <a:solidFill>
                  <a:srgbClr val="86939c"/>
                </a:solidFill>
                <a:latin typeface="Calibri"/>
              </a:rPr>
              <a:t>Qual o resultado final para o paciente?</a:t>
            </a:r>
            <a:endParaRPr b="0" lang="pt-BR" sz="3000" spc="-1" strike="noStrike">
              <a:solidFill>
                <a:srgbClr val="000000"/>
              </a:solidFill>
              <a:latin typeface="Arial"/>
            </a:endParaRPr>
          </a:p>
          <a:p>
            <a:pPr algn="ctr">
              <a:lnSpc>
                <a:spcPct val="100000"/>
              </a:lnSpc>
            </a:pPr>
            <a:endParaRPr b="0" lang="pt-BR" sz="3000" spc="-1" strike="noStrike">
              <a:solidFill>
                <a:srgbClr val="000000"/>
              </a:solidFill>
              <a:latin typeface="Arial"/>
            </a:endParaRPr>
          </a:p>
          <a:p>
            <a:pPr algn="ctr">
              <a:lnSpc>
                <a:spcPct val="100000"/>
              </a:lnSpc>
            </a:pPr>
            <a:r>
              <a:rPr b="0" lang="pt-BR" sz="3000" spc="-1" strike="noStrike">
                <a:solidFill>
                  <a:srgbClr val="86939c"/>
                </a:solidFill>
                <a:latin typeface="Calibri"/>
              </a:rPr>
              <a:t> </a:t>
            </a:r>
            <a:r>
              <a:rPr b="0" lang="pt-BR" sz="3000" spc="-1" strike="noStrike">
                <a:solidFill>
                  <a:srgbClr val="86939c"/>
                </a:solidFill>
                <a:latin typeface="Calibri"/>
              </a:rPr>
              <a:t>Quais limitações ele terá após o procedimento?</a:t>
            </a:r>
            <a:endParaRPr b="0" lang="pt-BR" sz="3000" spc="-1" strike="noStrike">
              <a:solidFill>
                <a:srgbClr val="000000"/>
              </a:solidFill>
              <a:latin typeface="Arial"/>
            </a:endParaRPr>
          </a:p>
        </p:txBody>
      </p:sp>
      <p:sp>
        <p:nvSpPr>
          <p:cNvPr id="1115"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6" name="Título 5"/>
          <p:cNvSpPr/>
          <p:nvPr/>
        </p:nvSpPr>
        <p:spPr>
          <a:xfrm>
            <a:off x="4283640" y="2660760"/>
            <a:ext cx="9635040" cy="226620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3900" spc="-1" strike="noStrike">
                <a:solidFill>
                  <a:srgbClr val="86939c"/>
                </a:solidFill>
                <a:latin typeface="Calibri"/>
              </a:rPr>
              <a:t>MBE não é contra a Evolução e a Tecnologia, mas permite que médicos/pacientes percebam os resultados e que estes seja bons!</a:t>
            </a:r>
            <a:endParaRPr b="0" lang="pt-BR" sz="3900" spc="-1" strike="noStrike">
              <a:solidFill>
                <a:srgbClr val="000000"/>
              </a:solidFill>
              <a:latin typeface="Arial"/>
            </a:endParaRPr>
          </a:p>
        </p:txBody>
      </p:sp>
      <p:pic>
        <p:nvPicPr>
          <p:cNvPr id="1117" name="Picture 3" descr="velhos bike.jpg"/>
          <p:cNvPicPr/>
          <p:nvPr/>
        </p:nvPicPr>
        <p:blipFill>
          <a:blip r:embed="rId1"/>
          <a:stretch/>
        </p:blipFill>
        <p:spPr>
          <a:xfrm>
            <a:off x="11018160" y="5171400"/>
            <a:ext cx="2742840" cy="3975840"/>
          </a:xfrm>
          <a:prstGeom prst="rect">
            <a:avLst/>
          </a:prstGeom>
          <a:ln w="0">
            <a:noFill/>
          </a:ln>
          <a:effectLst>
            <a:softEdge rad="112680"/>
          </a:effectLst>
        </p:spPr>
      </p:pic>
      <p:pic>
        <p:nvPicPr>
          <p:cNvPr id="1118" name="Picture 5" descr="dor.jpg"/>
          <p:cNvPicPr/>
          <p:nvPr/>
        </p:nvPicPr>
        <p:blipFill>
          <a:blip r:embed="rId2"/>
          <a:stretch/>
        </p:blipFill>
        <p:spPr>
          <a:xfrm>
            <a:off x="4607640" y="5171400"/>
            <a:ext cx="3975840" cy="3975840"/>
          </a:xfrm>
          <a:prstGeom prst="rect">
            <a:avLst/>
          </a:prstGeom>
          <a:ln w="0">
            <a:noFill/>
          </a:ln>
          <a:effectLst>
            <a:softEdge rad="112680"/>
          </a:effectLst>
        </p:spPr>
      </p:pic>
      <p:cxnSp>
        <p:nvCxnSpPr>
          <p:cNvPr id="1119" name="Straight Arrow Connector 7"/>
          <p:cNvCxnSpPr/>
          <p:nvPr/>
        </p:nvCxnSpPr>
        <p:spPr>
          <a:xfrm>
            <a:off x="8926560" y="7000200"/>
            <a:ext cx="1714680" cy="2520"/>
          </a:xfrm>
          <a:prstGeom prst="straightConnector1">
            <a:avLst/>
          </a:prstGeom>
          <a:ln>
            <a:solidFill>
              <a:srgbClr val="800000"/>
            </a:solidFill>
            <a:tailEnd len="med" type="arrow" w="med"/>
          </a:ln>
        </p:spPr>
      </p:cxnSp>
      <p:sp>
        <p:nvSpPr>
          <p:cNvPr id="1120" name="TextBox 8"/>
          <p:cNvSpPr/>
          <p:nvPr/>
        </p:nvSpPr>
        <p:spPr>
          <a:xfrm>
            <a:off x="5471640" y="9391680"/>
            <a:ext cx="7344360" cy="3945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pt-BR" sz="2000" spc="-1" strike="noStrike">
                <a:solidFill>
                  <a:srgbClr val="002060"/>
                </a:solidFill>
                <a:latin typeface="Calibri"/>
              </a:rPr>
              <a:t>A preocupação deve ser com o desfecho clínico!</a:t>
            </a:r>
            <a:endParaRPr b="0" lang="pt-BR" sz="2000" spc="-1" strike="noStrike">
              <a:solidFill>
                <a:srgbClr val="000000"/>
              </a:solidFill>
              <a:latin typeface="Arial"/>
            </a:endParaRPr>
          </a:p>
        </p:txBody>
      </p:sp>
      <p:sp>
        <p:nvSpPr>
          <p:cNvPr id="1121"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Sustentabilidade do Sistema de Saúde</a:t>
            </a:r>
            <a:endParaRPr b="0" lang="pt-BR" sz="3600" spc="-1" strike="noStrike">
              <a:solidFill>
                <a:srgbClr val="000000"/>
              </a:solidFill>
              <a:latin typeface="Arial"/>
            </a:endParaRPr>
          </a:p>
        </p:txBody>
      </p:sp>
      <p:sp>
        <p:nvSpPr>
          <p:cNvPr id="1122" name="Retângulo 1">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TextBox 6"/>
          <p:cNvSpPr/>
          <p:nvPr/>
        </p:nvSpPr>
        <p:spPr>
          <a:xfrm>
            <a:off x="2826000" y="1802520"/>
            <a:ext cx="5988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chemeClr val="accent1">
                    <a:lumMod val="75000"/>
                  </a:schemeClr>
                </a:solidFill>
                <a:latin typeface="Calibri"/>
              </a:rPr>
              <a:t>Percentual de Guias Não Recomendadas</a:t>
            </a:r>
            <a:endParaRPr b="0" lang="pt-BR" sz="2800" spc="-1" strike="noStrike">
              <a:solidFill>
                <a:srgbClr val="000000"/>
              </a:solidFill>
              <a:latin typeface="Arial"/>
            </a:endParaRPr>
          </a:p>
        </p:txBody>
      </p:sp>
      <p:graphicFrame>
        <p:nvGraphicFramePr>
          <p:cNvPr id="1124" name="Chart 9"/>
          <p:cNvGraphicFramePr/>
          <p:nvPr/>
        </p:nvGraphicFramePr>
        <p:xfrm>
          <a:off x="2791440" y="3364560"/>
          <a:ext cx="5895720" cy="4911120"/>
        </p:xfrm>
        <a:graphic>
          <a:graphicData uri="http://schemas.openxmlformats.org/drawingml/2006/chart">
            <c:chart xmlns:c="http://schemas.openxmlformats.org/drawingml/2006/chart" xmlns:r="http://schemas.openxmlformats.org/officeDocument/2006/relationships" r:id="rId1"/>
          </a:graphicData>
        </a:graphic>
      </p:graphicFrame>
      <p:sp>
        <p:nvSpPr>
          <p:cNvPr id="1125" name="TextBox 7"/>
          <p:cNvSpPr/>
          <p:nvPr/>
        </p:nvSpPr>
        <p:spPr>
          <a:xfrm>
            <a:off x="8901360" y="3126240"/>
            <a:ext cx="1741680" cy="7297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4200" spc="-1" strike="noStrike">
                <a:solidFill>
                  <a:schemeClr val="accent1">
                    <a:lumMod val="75000"/>
                  </a:schemeClr>
                </a:solidFill>
                <a:latin typeface="Candara"/>
              </a:rPr>
              <a:t>OPME</a:t>
            </a:r>
            <a:endParaRPr b="0" lang="pt-BR" sz="4200" spc="-1" strike="noStrike">
              <a:solidFill>
                <a:srgbClr val="000000"/>
              </a:solidFill>
              <a:latin typeface="Arial"/>
            </a:endParaRPr>
          </a:p>
        </p:txBody>
      </p:sp>
      <p:graphicFrame>
        <p:nvGraphicFramePr>
          <p:cNvPr id="1126" name="Chart 10"/>
          <p:cNvGraphicFramePr/>
          <p:nvPr/>
        </p:nvGraphicFramePr>
        <p:xfrm>
          <a:off x="9420840" y="3719160"/>
          <a:ext cx="5231520" cy="4556160"/>
        </p:xfrm>
        <a:graphic>
          <a:graphicData uri="http://schemas.openxmlformats.org/drawingml/2006/chart">
            <c:chart xmlns:c="http://schemas.openxmlformats.org/drawingml/2006/chart" xmlns:r="http://schemas.openxmlformats.org/officeDocument/2006/relationships" r:id="rId2"/>
          </a:graphicData>
        </a:graphic>
      </p:graphicFrame>
      <p:sp>
        <p:nvSpPr>
          <p:cNvPr id="1127" name="TextBox 12"/>
          <p:cNvSpPr/>
          <p:nvPr/>
        </p:nvSpPr>
        <p:spPr>
          <a:xfrm>
            <a:off x="2620080" y="3119040"/>
            <a:ext cx="2877120" cy="7297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pt-BR" sz="4200" spc="-1" strike="noStrike">
                <a:solidFill>
                  <a:schemeClr val="accent1">
                    <a:lumMod val="75000"/>
                  </a:schemeClr>
                </a:solidFill>
                <a:latin typeface="Candara"/>
              </a:rPr>
              <a:t>Oncologia</a:t>
            </a:r>
            <a:endParaRPr b="0" lang="pt-BR" sz="4200" spc="-1" strike="noStrike">
              <a:solidFill>
                <a:srgbClr val="000000"/>
              </a:solidFill>
              <a:latin typeface="Arial"/>
            </a:endParaRPr>
          </a:p>
        </p:txBody>
      </p:sp>
      <p:sp>
        <p:nvSpPr>
          <p:cNvPr id="1128" name="Left Arrow 7"/>
          <p:cNvSpPr/>
          <p:nvPr/>
        </p:nvSpPr>
        <p:spPr>
          <a:xfrm rot="18954000">
            <a:off x="12133800" y="2915280"/>
            <a:ext cx="3827880" cy="1553760"/>
          </a:xfrm>
          <a:prstGeom prst="leftArrow">
            <a:avLst>
              <a:gd name="adj1" fmla="val 38982"/>
              <a:gd name="adj2" fmla="val 85811"/>
            </a:avLst>
          </a:prstGeom>
          <a:solidFill>
            <a:schemeClr val="bg1">
              <a:lumMod val="75000"/>
            </a:schemeClr>
          </a:solidFill>
          <a:ln>
            <a:noFill/>
          </a:ln>
        </p:spPr>
        <p:style>
          <a:lnRef idx="1">
            <a:schemeClr val="accent2"/>
          </a:lnRef>
          <a:fillRef idx="2">
            <a:schemeClr val="accent2"/>
          </a:fillRef>
          <a:effectRef idx="1">
            <a:schemeClr val="accent2"/>
          </a:effectRef>
          <a:fontRef idx="minor"/>
        </p:style>
        <p:txBody>
          <a:bodyPr lIns="90000" rIns="90000" tIns="45000" bIns="45000" anchor="ctr">
            <a:noAutofit/>
          </a:bodyPr>
          <a:p>
            <a:pPr>
              <a:lnSpc>
                <a:spcPct val="100000"/>
              </a:lnSpc>
            </a:pPr>
            <a:r>
              <a:rPr b="1" i="1" lang="pt-BR" sz="2100" spc="-1" strike="noStrike">
                <a:solidFill>
                  <a:srgbClr val="65727b"/>
                </a:solidFill>
                <a:latin typeface="Arial Narrow"/>
                <a:ea typeface="ＭＳ Ｐゴシック"/>
              </a:rPr>
              <a:t>&gt;80% Revisão de Materiais</a:t>
            </a:r>
            <a:endParaRPr b="0" lang="pt-BR" sz="2100" spc="-1" strike="noStrike">
              <a:solidFill>
                <a:srgbClr val="000000"/>
              </a:solidFill>
              <a:latin typeface="Arial"/>
            </a:endParaRPr>
          </a:p>
        </p:txBody>
      </p:sp>
      <p:sp>
        <p:nvSpPr>
          <p:cNvPr id="1129" name="Título 1"/>
          <p:cNvSpPr/>
          <p:nvPr/>
        </p:nvSpPr>
        <p:spPr>
          <a:xfrm>
            <a:off x="2987280" y="282960"/>
            <a:ext cx="12745080" cy="107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x-none" sz="3600" spc="-1" strike="noStrike">
                <a:solidFill>
                  <a:srgbClr val="00213a"/>
                </a:solidFill>
                <a:latin typeface="Calibri"/>
              </a:rPr>
              <a:t>Exemplos </a:t>
            </a:r>
            <a:r>
              <a:rPr b="0" lang="x-none" sz="3600" spc="-1" strike="noStrike">
                <a:solidFill>
                  <a:srgbClr val="00213a"/>
                </a:solidFill>
                <a:latin typeface="Calibri"/>
              </a:rPr>
              <a:t>–</a:t>
            </a:r>
            <a:r>
              <a:rPr b="0" lang="x-none" sz="3600" spc="-1" strike="noStrike">
                <a:solidFill>
                  <a:srgbClr val="00213a"/>
                </a:solidFill>
                <a:latin typeface="Calibri"/>
              </a:rPr>
              <a:t> Avaliações</a:t>
            </a:r>
            <a:endParaRPr b="0" lang="pt-BR" sz="3600" spc="-1" strike="noStrike">
              <a:solidFill>
                <a:srgbClr val="000000"/>
              </a:solidFill>
              <a:latin typeface="Arial"/>
            </a:endParaRPr>
          </a:p>
        </p:txBody>
      </p:sp>
      <p:sp>
        <p:nvSpPr>
          <p:cNvPr id="1130" name="Retângulo 1">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timing>
    <p:tnLst>
      <p:par>
        <p:cTn id="285" dur="indefinite" restart="never" nodeType="tmRoot">
          <p:childTnLst>
            <p:seq>
              <p:cTn id="286" dur="indefinite" nodeType="mainSeq">
                <p:childTnLst>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1124"/>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1126"/>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1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1" name="Picture 5" descr="mico.jpg"/>
          <p:cNvPicPr/>
          <p:nvPr/>
        </p:nvPicPr>
        <p:blipFill>
          <a:blip r:embed="rId1"/>
          <a:stretch/>
        </p:blipFill>
        <p:spPr>
          <a:xfrm>
            <a:off x="2718360" y="2514600"/>
            <a:ext cx="2408040" cy="2857320"/>
          </a:xfrm>
          <a:prstGeom prst="rect">
            <a:avLst/>
          </a:prstGeom>
          <a:ln w="0">
            <a:noFill/>
          </a:ln>
          <a:effectLst>
            <a:softEdge rad="112680"/>
          </a:effectLst>
        </p:spPr>
      </p:pic>
      <p:pic>
        <p:nvPicPr>
          <p:cNvPr id="1132" name="Picture 6" descr="panda.jpg"/>
          <p:cNvPicPr/>
          <p:nvPr/>
        </p:nvPicPr>
        <p:blipFill>
          <a:blip r:embed="rId2"/>
          <a:stretch/>
        </p:blipFill>
        <p:spPr>
          <a:xfrm>
            <a:off x="5747400" y="2514600"/>
            <a:ext cx="2800080" cy="2857320"/>
          </a:xfrm>
          <a:prstGeom prst="rect">
            <a:avLst/>
          </a:prstGeom>
          <a:ln w="0">
            <a:noFill/>
          </a:ln>
          <a:effectLst>
            <a:softEdge rad="112680"/>
          </a:effectLst>
        </p:spPr>
      </p:pic>
      <p:pic>
        <p:nvPicPr>
          <p:cNvPr id="1133" name="Picture 7" descr="pediatra.jpg"/>
          <p:cNvPicPr/>
          <p:nvPr/>
        </p:nvPicPr>
        <p:blipFill>
          <a:blip r:embed="rId3"/>
          <a:stretch/>
        </p:blipFill>
        <p:spPr>
          <a:xfrm>
            <a:off x="9029520" y="2514600"/>
            <a:ext cx="2718360" cy="2857320"/>
          </a:xfrm>
          <a:prstGeom prst="rect">
            <a:avLst/>
          </a:prstGeom>
          <a:ln w="0">
            <a:noFill/>
          </a:ln>
          <a:effectLst>
            <a:softEdge rad="112680"/>
          </a:effectLst>
        </p:spPr>
      </p:pic>
      <p:pic>
        <p:nvPicPr>
          <p:cNvPr id="1134" name="Picture 8" descr="baleia-azul1.jpg"/>
          <p:cNvPicPr/>
          <p:nvPr/>
        </p:nvPicPr>
        <p:blipFill>
          <a:blip r:embed="rId4"/>
          <a:stretch/>
        </p:blipFill>
        <p:spPr>
          <a:xfrm>
            <a:off x="12090960" y="2514600"/>
            <a:ext cx="3101400" cy="2857320"/>
          </a:xfrm>
          <a:prstGeom prst="rect">
            <a:avLst/>
          </a:prstGeom>
          <a:ln w="0">
            <a:noFill/>
          </a:ln>
          <a:effectLst>
            <a:softEdge rad="112680"/>
          </a:effectLst>
        </p:spPr>
      </p:pic>
      <p:sp>
        <p:nvSpPr>
          <p:cNvPr id="1135" name="Título 5"/>
          <p:cNvSpPr/>
          <p:nvPr/>
        </p:nvSpPr>
        <p:spPr>
          <a:xfrm>
            <a:off x="2460960" y="5372280"/>
            <a:ext cx="2823120" cy="571320"/>
          </a:xfrm>
          <a:prstGeom prst="rect">
            <a:avLst/>
          </a:prstGeom>
          <a:noFill/>
          <a:ln w="0">
            <a:noFill/>
          </a:ln>
        </p:spPr>
        <p:style>
          <a:lnRef idx="0"/>
          <a:fillRef idx="0"/>
          <a:effectRef idx="0"/>
          <a:fontRef idx="minor"/>
        </p:style>
        <p:txBody>
          <a:bodyPr lIns="137160" rIns="137160" tIns="68760" bIns="68760" anchor="t">
            <a:normAutofit fontScale="77000"/>
          </a:bodyPr>
          <a:p>
            <a:pPr algn="ctr">
              <a:lnSpc>
                <a:spcPct val="100000"/>
              </a:lnSpc>
            </a:pPr>
            <a:r>
              <a:rPr b="0" lang="pt-BR" sz="2400" spc="-1" strike="noStrike">
                <a:solidFill>
                  <a:srgbClr val="86939c"/>
                </a:solidFill>
                <a:latin typeface="Montserrat Bold"/>
              </a:rPr>
              <a:t>Mico Leão Dourado</a:t>
            </a:r>
            <a:endParaRPr b="0" lang="pt-BR" sz="2400" spc="-1" strike="noStrike">
              <a:solidFill>
                <a:srgbClr val="000000"/>
              </a:solidFill>
              <a:latin typeface="Arial"/>
            </a:endParaRPr>
          </a:p>
        </p:txBody>
      </p:sp>
      <p:sp>
        <p:nvSpPr>
          <p:cNvPr id="1136" name="Título 5"/>
          <p:cNvSpPr/>
          <p:nvPr/>
        </p:nvSpPr>
        <p:spPr>
          <a:xfrm>
            <a:off x="5747400" y="537228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Panda</a:t>
            </a:r>
            <a:endParaRPr b="0" lang="pt-BR" sz="2400" spc="-1" strike="noStrike">
              <a:solidFill>
                <a:srgbClr val="000000"/>
              </a:solidFill>
              <a:latin typeface="Arial"/>
            </a:endParaRPr>
          </a:p>
        </p:txBody>
      </p:sp>
      <p:sp>
        <p:nvSpPr>
          <p:cNvPr id="1137" name="Título 5"/>
          <p:cNvSpPr/>
          <p:nvPr/>
        </p:nvSpPr>
        <p:spPr>
          <a:xfrm>
            <a:off x="9029520" y="537228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Pediatra</a:t>
            </a:r>
            <a:endParaRPr b="0" lang="pt-BR" sz="2400" spc="-1" strike="noStrike">
              <a:solidFill>
                <a:srgbClr val="000000"/>
              </a:solidFill>
              <a:latin typeface="Arial"/>
            </a:endParaRPr>
          </a:p>
        </p:txBody>
      </p:sp>
      <p:sp>
        <p:nvSpPr>
          <p:cNvPr id="1138" name="Título 5"/>
          <p:cNvSpPr/>
          <p:nvPr/>
        </p:nvSpPr>
        <p:spPr>
          <a:xfrm>
            <a:off x="12125160" y="5372280"/>
            <a:ext cx="2823120" cy="5713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2400" spc="-1" strike="noStrike">
                <a:solidFill>
                  <a:srgbClr val="86939c"/>
                </a:solidFill>
                <a:latin typeface="Montserrat Bold"/>
              </a:rPr>
              <a:t>Baleia Azul</a:t>
            </a:r>
            <a:endParaRPr b="0" lang="pt-BR" sz="2400" spc="-1" strike="noStrike">
              <a:solidFill>
                <a:srgbClr val="000000"/>
              </a:solidFill>
              <a:latin typeface="Arial"/>
            </a:endParaRPr>
          </a:p>
        </p:txBody>
      </p:sp>
      <p:pic>
        <p:nvPicPr>
          <p:cNvPr id="1139" name="Picture 16" descr="urologia.jpg"/>
          <p:cNvPicPr/>
          <p:nvPr/>
        </p:nvPicPr>
        <p:blipFill>
          <a:blip r:embed="rId5"/>
          <a:stretch/>
        </p:blipFill>
        <p:spPr>
          <a:xfrm>
            <a:off x="7404840" y="7198920"/>
            <a:ext cx="2043000" cy="2173320"/>
          </a:xfrm>
          <a:prstGeom prst="rect">
            <a:avLst/>
          </a:prstGeom>
          <a:ln w="0">
            <a:noFill/>
          </a:ln>
        </p:spPr>
      </p:pic>
      <p:pic>
        <p:nvPicPr>
          <p:cNvPr id="1140" name="Picture 17" descr="protese.jpg"/>
          <p:cNvPicPr/>
          <p:nvPr/>
        </p:nvPicPr>
        <p:blipFill>
          <a:blip r:embed="rId6"/>
          <a:stretch/>
        </p:blipFill>
        <p:spPr>
          <a:xfrm>
            <a:off x="9804960" y="7198920"/>
            <a:ext cx="2455560" cy="2173320"/>
          </a:xfrm>
          <a:prstGeom prst="rect">
            <a:avLst/>
          </a:prstGeom>
          <a:ln w="0">
            <a:noFill/>
          </a:ln>
          <a:effectLst>
            <a:softEdge rad="112680"/>
          </a:effectLst>
        </p:spPr>
      </p:pic>
      <p:pic>
        <p:nvPicPr>
          <p:cNvPr id="1141" name="Picture 18" descr="Oftalmo.jpg"/>
          <p:cNvPicPr/>
          <p:nvPr/>
        </p:nvPicPr>
        <p:blipFill>
          <a:blip r:embed="rId7"/>
          <a:stretch/>
        </p:blipFill>
        <p:spPr>
          <a:xfrm>
            <a:off x="4163400" y="7198920"/>
            <a:ext cx="2898000" cy="2173320"/>
          </a:xfrm>
          <a:prstGeom prst="rect">
            <a:avLst/>
          </a:prstGeom>
          <a:ln w="0">
            <a:noFill/>
          </a:ln>
          <a:effectLst>
            <a:softEdge rad="112680"/>
          </a:effectLst>
        </p:spPr>
      </p:pic>
      <p:sp>
        <p:nvSpPr>
          <p:cNvPr id="1142" name="Título 5"/>
          <p:cNvSpPr/>
          <p:nvPr/>
        </p:nvSpPr>
        <p:spPr>
          <a:xfrm>
            <a:off x="5510520" y="6400800"/>
            <a:ext cx="6120360" cy="1028520"/>
          </a:xfrm>
          <a:prstGeom prst="rect">
            <a:avLst/>
          </a:prstGeom>
          <a:noFill/>
          <a:ln w="0">
            <a:noFill/>
          </a:ln>
        </p:spPr>
        <p:style>
          <a:lnRef idx="0"/>
          <a:fillRef idx="0"/>
          <a:effectRef idx="0"/>
          <a:fontRef idx="minor"/>
        </p:style>
        <p:txBody>
          <a:bodyPr lIns="137160" rIns="137160" tIns="68760" bIns="68760" anchor="t">
            <a:normAutofit/>
          </a:bodyPr>
          <a:p>
            <a:pPr algn="ctr">
              <a:lnSpc>
                <a:spcPct val="100000"/>
              </a:lnSpc>
            </a:pPr>
            <a:r>
              <a:rPr b="0" lang="pt-BR" sz="3900" spc="-1" strike="noStrike">
                <a:solidFill>
                  <a:srgbClr val="86939c"/>
                </a:solidFill>
                <a:latin typeface="Montserrat Bold"/>
              </a:rPr>
              <a:t>Não faltam...</a:t>
            </a:r>
            <a:endParaRPr b="0" lang="pt-BR" sz="3900" spc="-1" strike="noStrike">
              <a:solidFill>
                <a:srgbClr val="000000"/>
              </a:solidFill>
              <a:latin typeface="Arial"/>
            </a:endParaRPr>
          </a:p>
        </p:txBody>
      </p:sp>
      <p:sp>
        <p:nvSpPr>
          <p:cNvPr id="1143"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x-none" sz="3600" spc="-1" strike="noStrike">
                <a:solidFill>
                  <a:srgbClr val="003e7e"/>
                </a:solidFill>
                <a:latin typeface="Calibri"/>
              </a:rPr>
              <a:t>Espécies em Extinção</a:t>
            </a:r>
            <a:endParaRPr b="0" lang="pt-BR" sz="3600" spc="-1" strike="noStrike">
              <a:solidFill>
                <a:srgbClr val="000000"/>
              </a:solidFill>
              <a:latin typeface="Arial"/>
            </a:endParaRPr>
          </a:p>
        </p:txBody>
      </p:sp>
      <p:sp>
        <p:nvSpPr>
          <p:cNvPr id="1144" name="Retângulo 1">
            <a:hlinkClick r:id="rId8"/>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99" dur="indefinite" restart="never" nodeType="tmRoot">
          <p:childTnLst>
            <p:seq>
              <p:cTn id="300" dur="indefinite" nodeType="mainSeq">
                <p:childTnLst>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1142"/>
                                        </p:tgtEl>
                                        <p:attrNameLst>
                                          <p:attrName>style.visibility</p:attrName>
                                        </p:attrNameLst>
                                      </p:cBhvr>
                                      <p:to>
                                        <p:strVal val="visible"/>
                                      </p:to>
                                    </p:set>
                                  </p:childTnLst>
                                </p:cTn>
                              </p:par>
                              <p:par>
                                <p:cTn id="305" nodeType="withEffect" fill="hold" presetClass="entr" presetID="1">
                                  <p:stCondLst>
                                    <p:cond delay="0"/>
                                  </p:stCondLst>
                                  <p:childTnLst>
                                    <p:set>
                                      <p:cBhvr>
                                        <p:cTn id="306" dur="1" fill="hold">
                                          <p:stCondLst>
                                            <p:cond delay="0"/>
                                          </p:stCondLst>
                                        </p:cTn>
                                        <p:tgtEl>
                                          <p:spTgt spid="1141"/>
                                        </p:tgtEl>
                                        <p:attrNameLst>
                                          <p:attrName>style.visibility</p:attrName>
                                        </p:attrNameLst>
                                      </p:cBhvr>
                                      <p:to>
                                        <p:strVal val="visible"/>
                                      </p:to>
                                    </p:set>
                                  </p:childTnLst>
                                </p:cTn>
                              </p:par>
                              <p:par>
                                <p:cTn id="307" nodeType="withEffect" fill="hold" presetClass="entr" presetID="1">
                                  <p:stCondLst>
                                    <p:cond delay="0"/>
                                  </p:stCondLst>
                                  <p:childTnLst>
                                    <p:set>
                                      <p:cBhvr>
                                        <p:cTn id="308" dur="1" fill="hold">
                                          <p:stCondLst>
                                            <p:cond delay="0"/>
                                          </p:stCondLst>
                                        </p:cTn>
                                        <p:tgtEl>
                                          <p:spTgt spid="1140"/>
                                        </p:tgtEl>
                                        <p:attrNameLst>
                                          <p:attrName>style.visibility</p:attrName>
                                        </p:attrNameLst>
                                      </p:cBhvr>
                                      <p:to>
                                        <p:strVal val="visible"/>
                                      </p:to>
                                    </p:set>
                                  </p:childTnLst>
                                </p:cTn>
                              </p:par>
                              <p:par>
                                <p:cTn id="309" nodeType="withEffect" fill="hold" presetClass="entr" presetID="1">
                                  <p:stCondLst>
                                    <p:cond delay="0"/>
                                  </p:stCondLst>
                                  <p:childTnLst>
                                    <p:set>
                                      <p:cBhvr>
                                        <p:cTn id="310" dur="1" fill="hold">
                                          <p:stCondLst>
                                            <p:cond delay="0"/>
                                          </p:stCondLst>
                                        </p:cTn>
                                        <p:tgtEl>
                                          <p:spTgt spid="1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Título 1"/>
          <p:cNvSpPr/>
          <p:nvPr/>
        </p:nvSpPr>
        <p:spPr>
          <a:xfrm>
            <a:off x="2987280" y="282960"/>
            <a:ext cx="12745080" cy="107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pt-BR" sz="2800" spc="-1" strike="noStrike">
                <a:solidFill>
                  <a:srgbClr val="00213a"/>
                </a:solidFill>
                <a:latin typeface="Calibri"/>
              </a:rPr>
              <a:t>Como Equilibrar Evolução Tecnológica e Sustentabilidade?</a:t>
            </a:r>
            <a:endParaRPr b="0" lang="pt-BR" sz="2800" spc="-1" strike="noStrike">
              <a:solidFill>
                <a:srgbClr val="000000"/>
              </a:solidFill>
              <a:latin typeface="Arial"/>
            </a:endParaRPr>
          </a:p>
        </p:txBody>
      </p:sp>
      <p:sp>
        <p:nvSpPr>
          <p:cNvPr id="1146" name="CaixaDeTexto 4"/>
          <p:cNvSpPr/>
          <p:nvPr/>
        </p:nvSpPr>
        <p:spPr>
          <a:xfrm>
            <a:off x="2663280" y="1578960"/>
            <a:ext cx="13069080" cy="4250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2400" spc="-1" strike="noStrike">
                <a:solidFill>
                  <a:srgbClr val="374151"/>
                </a:solidFill>
                <a:latin typeface="Söhne"/>
              </a:rPr>
              <a:t>Equilibrar a evolução tecnológica com a integridade científica e a minimização dos conflitos de interesse é um desafio importante</a:t>
            </a:r>
            <a:endParaRPr b="0" lang="pt-BR" sz="24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lvl="1" marL="685800" indent="-216000">
              <a:lnSpc>
                <a:spcPct val="100000"/>
              </a:lnSpc>
              <a:buClr>
                <a:srgbClr val="374151"/>
              </a:buClr>
              <a:buFont typeface="Montserrat Bold"/>
              <a:buAutoNum type="arabicPeriod"/>
            </a:pPr>
            <a:r>
              <a:rPr b="0" lang="pt-BR" sz="2100" spc="-1" strike="noStrike">
                <a:solidFill>
                  <a:srgbClr val="374151"/>
                </a:solidFill>
                <a:latin typeface="Söhne"/>
              </a:rPr>
              <a:t>Transparência e divulgação de conflitos de interesse</a:t>
            </a:r>
            <a:endParaRPr b="0" lang="pt-BR" sz="2100" spc="-1" strike="noStrike">
              <a:solidFill>
                <a:srgbClr val="000000"/>
              </a:solidFill>
              <a:latin typeface="Arial"/>
            </a:endParaRPr>
          </a:p>
          <a:p>
            <a:pPr lvl="1" marL="685800" indent="-216000">
              <a:lnSpc>
                <a:spcPct val="100000"/>
              </a:lnSpc>
              <a:buClr>
                <a:srgbClr val="374151"/>
              </a:buClr>
              <a:buFont typeface="Montserrat Bold"/>
              <a:buAutoNum type="arabicPeriod"/>
            </a:pPr>
            <a:r>
              <a:rPr b="0" lang="pt-BR" sz="2100" spc="-1" strike="noStrike">
                <a:solidFill>
                  <a:srgbClr val="374151"/>
                </a:solidFill>
                <a:latin typeface="Söhne"/>
              </a:rPr>
              <a:t>Independência da pesquisa</a:t>
            </a:r>
            <a:endParaRPr b="0" lang="pt-BR" sz="2100" spc="-1" strike="noStrike">
              <a:solidFill>
                <a:srgbClr val="000000"/>
              </a:solidFill>
              <a:latin typeface="Arial"/>
            </a:endParaRPr>
          </a:p>
          <a:p>
            <a:pPr lvl="1" marL="685800" indent="-216000">
              <a:lnSpc>
                <a:spcPct val="100000"/>
              </a:lnSpc>
              <a:buClr>
                <a:srgbClr val="374151"/>
              </a:buClr>
              <a:buFont typeface="Montserrat Bold"/>
              <a:buAutoNum type="arabicPeriod"/>
            </a:pPr>
            <a:r>
              <a:rPr b="0" lang="pt-BR" sz="2100" spc="-1" strike="noStrike">
                <a:solidFill>
                  <a:srgbClr val="374151"/>
                </a:solidFill>
                <a:latin typeface="Söhne"/>
              </a:rPr>
              <a:t>Regulamentação e diretrizes claras</a:t>
            </a:r>
            <a:endParaRPr b="0" lang="pt-BR" sz="2100" spc="-1" strike="noStrike">
              <a:solidFill>
                <a:srgbClr val="000000"/>
              </a:solidFill>
              <a:latin typeface="Arial"/>
            </a:endParaRPr>
          </a:p>
          <a:p>
            <a:pPr lvl="1" marL="685800" indent="-216000">
              <a:lnSpc>
                <a:spcPct val="100000"/>
              </a:lnSpc>
              <a:buClr>
                <a:srgbClr val="374151"/>
              </a:buClr>
              <a:buFont typeface="Montserrat Bold"/>
              <a:buAutoNum type="arabicPeriod"/>
            </a:pPr>
            <a:r>
              <a:rPr b="0" lang="pt-BR" sz="2100" spc="-1" strike="noStrike">
                <a:solidFill>
                  <a:srgbClr val="374151"/>
                </a:solidFill>
                <a:latin typeface="Söhne"/>
              </a:rPr>
              <a:t>Educação e conscientização</a:t>
            </a:r>
            <a:endParaRPr b="0" lang="pt-BR" sz="2100" spc="-1" strike="noStrike">
              <a:solidFill>
                <a:srgbClr val="000000"/>
              </a:solidFill>
              <a:latin typeface="Arial"/>
            </a:endParaRPr>
          </a:p>
          <a:p>
            <a:pPr lvl="1" marL="685800" indent="-216000">
              <a:lnSpc>
                <a:spcPct val="100000"/>
              </a:lnSpc>
              <a:buClr>
                <a:srgbClr val="374151"/>
              </a:buClr>
              <a:buFont typeface="Montserrat Bold"/>
              <a:buAutoNum type="arabicPeriod"/>
            </a:pPr>
            <a:r>
              <a:rPr b="0" lang="pt-BR" sz="2100" spc="-1" strike="noStrike">
                <a:solidFill>
                  <a:srgbClr val="374151"/>
                </a:solidFill>
                <a:latin typeface="Söhne"/>
              </a:rPr>
              <a:t>Colaboração multidisciplinar</a:t>
            </a:r>
            <a:endParaRPr b="0" lang="pt-BR" sz="2100" spc="-1" strike="noStrike">
              <a:solidFill>
                <a:srgbClr val="000000"/>
              </a:solidFill>
              <a:latin typeface="Arial"/>
            </a:endParaRPr>
          </a:p>
          <a:p>
            <a:pPr>
              <a:lnSpc>
                <a:spcPct val="100000"/>
              </a:lnSpc>
            </a:pPr>
            <a:endParaRPr b="0" lang="pt-BR" sz="2400" spc="-1" strike="noStrike">
              <a:solidFill>
                <a:srgbClr val="000000"/>
              </a:solidFill>
              <a:latin typeface="Arial"/>
            </a:endParaRPr>
          </a:p>
          <a:p>
            <a:pPr>
              <a:lnSpc>
                <a:spcPct val="100000"/>
              </a:lnSpc>
            </a:pPr>
            <a:r>
              <a:rPr b="0" lang="pt-BR" sz="2400" spc="-1" strike="noStrike">
                <a:solidFill>
                  <a:srgbClr val="374151"/>
                </a:solidFill>
                <a:latin typeface="Söhne"/>
              </a:rPr>
              <a:t>A evolução tecnológica e científica é um processo contínuo. É importante adotar medidas de responsabilidade, transparência e rigor científico para minimizar os riscos de conflitos de interesse</a:t>
            </a:r>
            <a:endParaRPr b="0" lang="pt-BR" sz="2400" spc="-1" strike="noStrike">
              <a:solidFill>
                <a:srgbClr val="000000"/>
              </a:solidFill>
              <a:latin typeface="Arial"/>
            </a:endParaRPr>
          </a:p>
        </p:txBody>
      </p:sp>
      <p:pic>
        <p:nvPicPr>
          <p:cNvPr id="1147" name="Picture 2" descr="Preservação e evolução podem e devem caminhar juntas - TecMundo"/>
          <p:cNvPicPr/>
          <p:nvPr/>
        </p:nvPicPr>
        <p:blipFill>
          <a:blip r:embed="rId1"/>
          <a:stretch/>
        </p:blipFill>
        <p:spPr>
          <a:xfrm>
            <a:off x="2663280" y="5691600"/>
            <a:ext cx="6048360" cy="4024800"/>
          </a:xfrm>
          <a:prstGeom prst="rect">
            <a:avLst/>
          </a:prstGeom>
          <a:ln w="0">
            <a:noFill/>
          </a:ln>
          <a:effectLst>
            <a:outerShdw algn="tl" blurRad="291960" dir="2700000" dist="139498" rotWithShape="0">
              <a:srgbClr val="333333">
                <a:alpha val="65000"/>
              </a:srgbClr>
            </a:outerShdw>
          </a:effectLst>
        </p:spPr>
      </p:pic>
      <p:sp>
        <p:nvSpPr>
          <p:cNvPr id="1148" name="Retângulo 1">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9" name="Retângulo 1"/>
          <p:cNvSpPr/>
          <p:nvPr/>
        </p:nvSpPr>
        <p:spPr>
          <a:xfrm>
            <a:off x="3455280" y="1614960"/>
            <a:ext cx="5976360" cy="680148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pPr>
            <a:r>
              <a:rPr b="0" lang="pt-BR" sz="2000" spc="-1" strike="noStrike">
                <a:solidFill>
                  <a:srgbClr val="717171"/>
                </a:solidFill>
                <a:latin typeface="Trebuchet MS"/>
              </a:rPr>
              <a:t>No Brasil, todas as movimentações na indústria da saúde são limitadas a um setor fortemente regulado. A Lei nº 9.656/1998, que regulamenta a operação de planos de saúde no Brasil, prevê penalidades a serem aplicadas pela ANS (Agência Nacional de Saúde Suplementar) em caso de violação de contratos de planos privados de assistência à saúde ou descumprimento da legislação do mercado de saúde suplementar. A penalidade deve estar amparada em fatores como a gravidade da infração e o porte econômico da operadora. Entre 2008 e 2020, houve um crescimento de 130% no número de ações judiciais.</a:t>
            </a:r>
            <a:endParaRPr b="0" lang="pt-BR" sz="2000" spc="-1" strike="noStrike">
              <a:solidFill>
                <a:srgbClr val="000000"/>
              </a:solidFill>
              <a:latin typeface="Arial"/>
            </a:endParaRPr>
          </a:p>
          <a:p>
            <a:pPr>
              <a:lnSpc>
                <a:spcPct val="150000"/>
              </a:lnSpc>
            </a:pPr>
            <a:r>
              <a:rPr b="0" lang="pt-BR" sz="1200" spc="-1" strike="noStrike">
                <a:solidFill>
                  <a:srgbClr val="717171"/>
                </a:solidFill>
                <a:latin typeface="Trebuchet MS"/>
              </a:rPr>
              <a:t>Fonte: Healthcare: </a:t>
            </a:r>
            <a:r>
              <a:rPr b="0" lang="pt-BR" sz="1200" spc="-1" strike="noStrike" u="sng">
                <a:solidFill>
                  <a:srgbClr val="717171"/>
                </a:solidFill>
                <a:uFillTx/>
                <a:latin typeface="Trebuchet MS"/>
                <a:hlinkClick r:id="rId1"/>
              </a:rPr>
              <a:t>Vanessa Sartor</a:t>
            </a:r>
            <a:r>
              <a:rPr b="0" lang="pt-BR" sz="1200" spc="-1" strike="noStrike">
                <a:solidFill>
                  <a:srgbClr val="717171"/>
                </a:solidFill>
                <a:latin typeface="Trebuchet MS"/>
              </a:rPr>
              <a:t>i, </a:t>
            </a:r>
            <a:r>
              <a:rPr b="0" lang="pt-BR" sz="1200" spc="-1" strike="noStrike" u="sng">
                <a:solidFill>
                  <a:srgbClr val="717171"/>
                </a:solidFill>
                <a:uFillTx/>
                <a:latin typeface="Trebuchet MS"/>
                <a:hlinkClick r:id="rId2"/>
              </a:rPr>
              <a:t>2021</a:t>
            </a:r>
            <a:r>
              <a:rPr b="0" lang="pt-BR" sz="1200" spc="-1" strike="noStrike">
                <a:solidFill>
                  <a:srgbClr val="717171"/>
                </a:solidFill>
                <a:latin typeface="Trebuchet MS"/>
              </a:rPr>
              <a:t> </a:t>
            </a:r>
            <a:endParaRPr b="0" lang="pt-BR" sz="1200" spc="-1" strike="noStrike">
              <a:solidFill>
                <a:srgbClr val="000000"/>
              </a:solidFill>
              <a:latin typeface="Arial"/>
            </a:endParaRPr>
          </a:p>
        </p:txBody>
      </p:sp>
      <p:sp>
        <p:nvSpPr>
          <p:cNvPr id="1150"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PT" sz="3600" spc="-1" strike="noStrike">
                <a:solidFill>
                  <a:srgbClr val="003e7e"/>
                </a:solidFill>
                <a:latin typeface="Calibri"/>
              </a:rPr>
              <a:t>Judicialização</a:t>
            </a:r>
            <a:endParaRPr b="0" lang="pt-BR" sz="3600" spc="-1" strike="noStrike">
              <a:solidFill>
                <a:srgbClr val="000000"/>
              </a:solidFill>
              <a:latin typeface="Arial"/>
            </a:endParaRPr>
          </a:p>
        </p:txBody>
      </p:sp>
      <p:pic>
        <p:nvPicPr>
          <p:cNvPr id="1151" name="Picture 2" descr="Judicialização da saúde em 6 infográficos | Insper"/>
          <p:cNvPicPr/>
          <p:nvPr/>
        </p:nvPicPr>
        <p:blipFill>
          <a:blip r:embed="rId3"/>
          <a:stretch/>
        </p:blipFill>
        <p:spPr>
          <a:xfrm>
            <a:off x="9758520" y="1758960"/>
            <a:ext cx="5079600" cy="7619760"/>
          </a:xfrm>
          <a:prstGeom prst="rect">
            <a:avLst/>
          </a:prstGeom>
          <a:ln w="0">
            <a:noFill/>
          </a:ln>
        </p:spPr>
      </p:pic>
      <p:sp>
        <p:nvSpPr>
          <p:cNvPr id="1152" name="Retângulo 3">
            <a:hlinkClick r:id="rId4"/>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PT" sz="3600" spc="-1" strike="noStrike">
                <a:solidFill>
                  <a:srgbClr val="003e7e"/>
                </a:solidFill>
                <a:latin typeface="Calibri"/>
              </a:rPr>
              <a:t>Judicialização</a:t>
            </a:r>
            <a:endParaRPr b="0" lang="pt-BR" sz="3600" spc="-1" strike="noStrike">
              <a:solidFill>
                <a:srgbClr val="000000"/>
              </a:solidFill>
              <a:latin typeface="Arial"/>
            </a:endParaRPr>
          </a:p>
        </p:txBody>
      </p:sp>
      <p:sp>
        <p:nvSpPr>
          <p:cNvPr id="1154" name="CaixaDeTexto 4"/>
          <p:cNvSpPr/>
          <p:nvPr/>
        </p:nvSpPr>
        <p:spPr>
          <a:xfrm>
            <a:off x="4859640" y="9325080"/>
            <a:ext cx="6857640" cy="36324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pt-BR" sz="1200" spc="-1" strike="noStrike">
                <a:solidFill>
                  <a:srgbClr val="717171"/>
                </a:solidFill>
                <a:latin typeface="Trebuchet MS"/>
              </a:rPr>
              <a:t>Fonte: Infomoney, Jul/24 </a:t>
            </a:r>
            <a:endParaRPr b="0" lang="pt-BR" sz="1200" spc="-1" strike="noStrike">
              <a:solidFill>
                <a:srgbClr val="000000"/>
              </a:solidFill>
              <a:latin typeface="Arial"/>
            </a:endParaRPr>
          </a:p>
        </p:txBody>
      </p:sp>
      <p:sp>
        <p:nvSpPr>
          <p:cNvPr id="1155" name="Retângulo 1">
            <a:hlinkClick r:id="rId1"/>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pic>
        <p:nvPicPr>
          <p:cNvPr id="1156" name="Imagem 5" descr="Interface gráfica do usuário, Aplicativo, Teams&#10;&#10;Descrição gerada automaticamente"/>
          <p:cNvPicPr/>
          <p:nvPr/>
        </p:nvPicPr>
        <p:blipFill>
          <a:blip r:embed="rId2"/>
          <a:stretch/>
        </p:blipFill>
        <p:spPr>
          <a:xfrm>
            <a:off x="4859640" y="1083600"/>
            <a:ext cx="8568720" cy="8241480"/>
          </a:xfrm>
          <a:prstGeom prst="rect">
            <a:avLst/>
          </a:prstGeom>
          <a:ln w="0">
            <a:noFill/>
          </a:ln>
        </p:spPr>
      </p:pic>
      <p:pic>
        <p:nvPicPr>
          <p:cNvPr id="1157" name="Imagem 7" descr="Uma imagem contendo Forma&#10;&#10;Descrição gerada automaticamente"/>
          <p:cNvPicPr/>
          <p:nvPr/>
        </p:nvPicPr>
        <p:blipFill>
          <a:blip r:embed="rId3"/>
          <a:stretch/>
        </p:blipFill>
        <p:spPr>
          <a:xfrm>
            <a:off x="9328320" y="6691320"/>
            <a:ext cx="2839680" cy="229824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Título 1"/>
          <p:cNvSpPr/>
          <p:nvPr/>
        </p:nvSpPr>
        <p:spPr>
          <a:xfrm>
            <a:off x="2987280" y="282960"/>
            <a:ext cx="12745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PT" sz="3600" spc="-1" strike="noStrike">
                <a:solidFill>
                  <a:srgbClr val="003e7e"/>
                </a:solidFill>
                <a:latin typeface="Calibri"/>
              </a:rPr>
              <a:t>Judicialização</a:t>
            </a:r>
            <a:endParaRPr b="0" lang="pt-BR" sz="3600" spc="-1" strike="noStrike">
              <a:solidFill>
                <a:srgbClr val="000000"/>
              </a:solidFill>
              <a:latin typeface="Arial"/>
            </a:endParaRPr>
          </a:p>
        </p:txBody>
      </p:sp>
      <p:pic>
        <p:nvPicPr>
          <p:cNvPr id="1159" name="Picture 2" descr="Judicialização da saúde em 6 infográficos | Insper"/>
          <p:cNvPicPr/>
          <p:nvPr/>
        </p:nvPicPr>
        <p:blipFill>
          <a:blip r:embed="rId1"/>
          <a:stretch/>
        </p:blipFill>
        <p:spPr>
          <a:xfrm>
            <a:off x="9144000" y="930600"/>
            <a:ext cx="5745240" cy="8618040"/>
          </a:xfrm>
          <a:prstGeom prst="rect">
            <a:avLst/>
          </a:prstGeom>
          <a:ln w="0">
            <a:noFill/>
          </a:ln>
        </p:spPr>
      </p:pic>
      <p:pic>
        <p:nvPicPr>
          <p:cNvPr id="1160" name="Picture 4" descr="Judicialização da saúde em 6 infográficos | Insper"/>
          <p:cNvPicPr/>
          <p:nvPr/>
        </p:nvPicPr>
        <p:blipFill>
          <a:blip r:embed="rId2"/>
          <a:stretch/>
        </p:blipFill>
        <p:spPr>
          <a:xfrm>
            <a:off x="3038400" y="930600"/>
            <a:ext cx="5745240" cy="8618040"/>
          </a:xfrm>
          <a:prstGeom prst="rect">
            <a:avLst/>
          </a:prstGeom>
          <a:ln w="0">
            <a:noFill/>
          </a:ln>
        </p:spPr>
      </p:pic>
      <p:sp>
        <p:nvSpPr>
          <p:cNvPr id="1161" name="CaixaDeTexto 4"/>
          <p:cNvSpPr/>
          <p:nvPr/>
        </p:nvSpPr>
        <p:spPr>
          <a:xfrm>
            <a:off x="2980440" y="9692280"/>
            <a:ext cx="6857640" cy="40932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pt-BR" sz="1400" spc="-1" strike="noStrike">
                <a:solidFill>
                  <a:srgbClr val="717171"/>
                </a:solidFill>
                <a:latin typeface="Trebuchet MS"/>
              </a:rPr>
              <a:t>Fonte: INSPER, 2019 </a:t>
            </a:r>
            <a:endParaRPr b="0" lang="pt-BR" sz="1400" spc="-1" strike="noStrike">
              <a:solidFill>
                <a:srgbClr val="000000"/>
              </a:solidFill>
              <a:latin typeface="Arial"/>
            </a:endParaRPr>
          </a:p>
        </p:txBody>
      </p:sp>
      <p:sp>
        <p:nvSpPr>
          <p:cNvPr id="1162" name="Retângulo 1">
            <a:hlinkClick r:id="rId3"/>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PlaceHolder 1"/>
          <p:cNvSpPr>
            <a:spLocks noGrp="1"/>
          </p:cNvSpPr>
          <p:nvPr>
            <p:ph/>
          </p:nvPr>
        </p:nvSpPr>
        <p:spPr>
          <a:xfrm>
            <a:off x="10142280" y="6609240"/>
            <a:ext cx="6706440" cy="2298600"/>
          </a:xfrm>
          <a:prstGeom prst="rect">
            <a:avLst/>
          </a:prstGeom>
          <a:noFill/>
          <a:ln w="0">
            <a:noFill/>
          </a:ln>
        </p:spPr>
        <p:txBody>
          <a:bodyPr lIns="90000" rIns="90000" tIns="45000" bIns="45000" anchor="t">
            <a:noAutofit/>
          </a:bodyPr>
          <a:p>
            <a:pPr indent="0">
              <a:lnSpc>
                <a:spcPct val="110000"/>
              </a:lnSpc>
              <a:buNone/>
              <a:tabLst>
                <a:tab algn="l" pos="0"/>
              </a:tabLst>
            </a:pPr>
            <a:r>
              <a:rPr b="0" lang="pt-BR" sz="2200" spc="-1" strike="noStrike">
                <a:solidFill>
                  <a:srgbClr val="202427"/>
                </a:solidFill>
                <a:latin typeface="Calibri"/>
                <a:ea typeface="Lato"/>
              </a:rPr>
              <a:t>Como citar este material: </a:t>
            </a:r>
            <a:endParaRPr b="1" lang="en-US" sz="2200" spc="-1" strike="noStrike">
              <a:solidFill>
                <a:srgbClr val="202427"/>
              </a:solidFill>
              <a:latin typeface="Arial"/>
            </a:endParaRPr>
          </a:p>
          <a:p>
            <a:pPr indent="0">
              <a:lnSpc>
                <a:spcPct val="110000"/>
              </a:lnSpc>
              <a:buNone/>
              <a:tabLst>
                <a:tab algn="l" pos="0"/>
              </a:tabLst>
            </a:pPr>
            <a:r>
              <a:rPr b="0" lang="pt-BR" sz="2200" spc="-1" strike="noStrike">
                <a:solidFill>
                  <a:srgbClr val="202427"/>
                </a:solidFill>
                <a:latin typeface="Calibri"/>
                <a:ea typeface="Lato"/>
              </a:rPr>
              <a:t>Fernandes, Fernando. </a:t>
            </a:r>
            <a:r>
              <a:rPr b="1" lang="pt-BR" sz="2200" spc="-1" strike="noStrike">
                <a:solidFill>
                  <a:srgbClr val="202427"/>
                </a:solidFill>
                <a:latin typeface="Calibri"/>
                <a:ea typeface="Lato"/>
              </a:rPr>
              <a:t>Sistemas de Saúde no Brasil e no Mundo</a:t>
            </a:r>
            <a:r>
              <a:rPr b="0" lang="pt-BR" sz="2200" spc="-1" strike="noStrike">
                <a:solidFill>
                  <a:srgbClr val="202427"/>
                </a:solidFill>
                <a:latin typeface="Calibri"/>
                <a:ea typeface="Lato"/>
              </a:rPr>
              <a:t>. Sorocaba/SP: FGV, Revisão 2025.</a:t>
            </a:r>
            <a:endParaRPr b="1" lang="en-US" sz="2200" spc="-1" strike="noStrike">
              <a:solidFill>
                <a:srgbClr val="202427"/>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aixaDeTexto 5"/>
          <p:cNvSpPr/>
          <p:nvPr/>
        </p:nvSpPr>
        <p:spPr>
          <a:xfrm>
            <a:off x="2670120" y="318960"/>
            <a:ext cx="156492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3600" spc="-1" strike="noStrike">
                <a:solidFill>
                  <a:srgbClr val="003e7e"/>
                </a:solidFill>
                <a:latin typeface="Calibri"/>
              </a:rPr>
              <a:t>Canadá</a:t>
            </a:r>
            <a:endParaRPr b="0" lang="pt-BR" sz="3600" spc="-1" strike="noStrike">
              <a:solidFill>
                <a:srgbClr val="000000"/>
              </a:solidFill>
              <a:latin typeface="Arial"/>
            </a:endParaRPr>
          </a:p>
        </p:txBody>
      </p:sp>
      <p:sp>
        <p:nvSpPr>
          <p:cNvPr id="493" name="CaixaDeTexto 7"/>
          <p:cNvSpPr/>
          <p:nvPr/>
        </p:nvSpPr>
        <p:spPr>
          <a:xfrm>
            <a:off x="2677680" y="1521000"/>
            <a:ext cx="24397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Público</a:t>
            </a:r>
            <a:endParaRPr b="0" lang="pt-BR" sz="2800" spc="-1" strike="noStrike">
              <a:solidFill>
                <a:srgbClr val="000000"/>
              </a:solidFill>
              <a:latin typeface="Arial"/>
            </a:endParaRPr>
          </a:p>
        </p:txBody>
      </p:sp>
      <p:sp>
        <p:nvSpPr>
          <p:cNvPr id="494" name="CaixaDeTexto 8"/>
          <p:cNvSpPr/>
          <p:nvPr/>
        </p:nvSpPr>
        <p:spPr>
          <a:xfrm>
            <a:off x="2676960" y="6816600"/>
            <a:ext cx="24746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800" spc="-1" strike="noStrike">
                <a:solidFill>
                  <a:srgbClr val="003e7e"/>
                </a:solidFill>
                <a:latin typeface="Calibri"/>
              </a:rPr>
              <a:t>Sistema Privado</a:t>
            </a:r>
            <a:endParaRPr b="0" lang="pt-BR" sz="2800" spc="-1" strike="noStrike">
              <a:solidFill>
                <a:srgbClr val="000000"/>
              </a:solidFill>
              <a:latin typeface="Arial"/>
            </a:endParaRPr>
          </a:p>
        </p:txBody>
      </p:sp>
      <p:sp>
        <p:nvSpPr>
          <p:cNvPr id="495" name="Retângulo 4"/>
          <p:cNvSpPr/>
          <p:nvPr/>
        </p:nvSpPr>
        <p:spPr>
          <a:xfrm>
            <a:off x="4865040" y="8952120"/>
            <a:ext cx="9308160" cy="4856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pt-BR" sz="2600" spc="-1" strike="noStrike">
                <a:solidFill>
                  <a:srgbClr val="002060"/>
                </a:solidFill>
                <a:latin typeface="Calibri"/>
              </a:rPr>
              <a:t>Na pandemia do COVID-19 = 7 hospitais foram construídos pelo país</a:t>
            </a:r>
            <a:endParaRPr b="0" lang="pt-BR" sz="2600" spc="-1" strike="noStrike">
              <a:solidFill>
                <a:srgbClr val="000000"/>
              </a:solidFill>
              <a:latin typeface="Arial"/>
            </a:endParaRPr>
          </a:p>
        </p:txBody>
      </p:sp>
      <p:sp>
        <p:nvSpPr>
          <p:cNvPr id="496" name="Retângulo 10"/>
          <p:cNvSpPr/>
          <p:nvPr/>
        </p:nvSpPr>
        <p:spPr>
          <a:xfrm>
            <a:off x="3003120" y="7309080"/>
            <a:ext cx="11588400" cy="15973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86939c"/>
              </a:buClr>
              <a:buFont typeface="Arial"/>
              <a:buChar char="•"/>
            </a:pPr>
            <a:r>
              <a:rPr b="0" lang="pt-BR" sz="2200" spc="-1" strike="noStrike">
                <a:solidFill>
                  <a:srgbClr val="86939c"/>
                </a:solidFill>
                <a:latin typeface="Calibri"/>
              </a:rPr>
              <a:t>Sistema para complementar o sistema público</a:t>
            </a:r>
            <a:endParaRPr b="0" lang="pt-BR" sz="2200" spc="-1" strike="noStrike">
              <a:solidFill>
                <a:srgbClr val="000000"/>
              </a:solidFill>
              <a:latin typeface="Arial"/>
            </a:endParaRPr>
          </a:p>
          <a:p>
            <a:pPr lvl="1" marL="971280" indent="-285840">
              <a:lnSpc>
                <a:spcPct val="150000"/>
              </a:lnSpc>
              <a:buClr>
                <a:srgbClr val="86939c"/>
              </a:buClr>
              <a:buFont typeface="Arial"/>
              <a:buChar char="•"/>
            </a:pPr>
            <a:r>
              <a:rPr b="0" lang="pt-BR" sz="2200" spc="-1" strike="noStrike">
                <a:solidFill>
                  <a:srgbClr val="86939c"/>
                </a:solidFill>
                <a:latin typeface="Calibri"/>
              </a:rPr>
              <a:t>Funciona como seguros para riscos maiores</a:t>
            </a:r>
            <a:endParaRPr b="0" lang="pt-BR" sz="2200" spc="-1" strike="noStrike">
              <a:solidFill>
                <a:srgbClr val="000000"/>
              </a:solidFill>
              <a:latin typeface="Arial"/>
            </a:endParaRPr>
          </a:p>
          <a:p>
            <a:pPr lvl="1" marL="971280" indent="-285840">
              <a:lnSpc>
                <a:spcPct val="150000"/>
              </a:lnSpc>
              <a:buClr>
                <a:srgbClr val="86939c"/>
              </a:buClr>
              <a:buFont typeface="Arial"/>
              <a:buChar char="•"/>
            </a:pPr>
            <a:r>
              <a:rPr b="0" lang="pt-BR" sz="2200" spc="-1" strike="noStrike">
                <a:solidFill>
                  <a:srgbClr val="86939c"/>
                </a:solidFill>
                <a:latin typeface="Calibri"/>
              </a:rPr>
              <a:t>Cobertura de procedimentos como cirurgias, odontologia e estéticos</a:t>
            </a:r>
            <a:endParaRPr b="0" lang="pt-BR" sz="2200" spc="-1" strike="noStrike">
              <a:solidFill>
                <a:srgbClr val="000000"/>
              </a:solidFill>
              <a:latin typeface="Arial"/>
            </a:endParaRPr>
          </a:p>
        </p:txBody>
      </p:sp>
      <p:pic>
        <p:nvPicPr>
          <p:cNvPr id="497" name="Picture 18" descr="Drapeau Canada"/>
          <p:cNvPicPr/>
          <p:nvPr/>
        </p:nvPicPr>
        <p:blipFill>
          <a:blip r:embed="rId1"/>
          <a:stretch/>
        </p:blipFill>
        <p:spPr>
          <a:xfrm>
            <a:off x="13613400" y="1147680"/>
            <a:ext cx="1322280" cy="896400"/>
          </a:xfrm>
          <a:prstGeom prst="rect">
            <a:avLst/>
          </a:prstGeom>
          <a:ln w="0">
            <a:noFill/>
          </a:ln>
          <a:effectLst>
            <a:outerShdw algn="tl" blurRad="190440" rotWithShape="0">
              <a:srgbClr val="000000">
                <a:alpha val="70000"/>
              </a:srgbClr>
            </a:outerShdw>
          </a:effectLst>
        </p:spPr>
      </p:pic>
      <p:sp>
        <p:nvSpPr>
          <p:cNvPr id="498" name="Retângulo Arredondado 1"/>
          <p:cNvSpPr/>
          <p:nvPr/>
        </p:nvSpPr>
        <p:spPr>
          <a:xfrm>
            <a:off x="8187120" y="1424160"/>
            <a:ext cx="2664000" cy="716760"/>
          </a:xfrm>
          <a:prstGeom prst="roundRect">
            <a:avLst>
              <a:gd name="adj" fmla="val 16667"/>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pt-BR" sz="2600" spc="-1" strike="noStrike">
                <a:solidFill>
                  <a:schemeClr val="lt1"/>
                </a:solidFill>
                <a:latin typeface="Lato regular"/>
              </a:rPr>
              <a:t>Universalista</a:t>
            </a:r>
            <a:endParaRPr b="0" lang="pt-BR" sz="2600" spc="-1" strike="noStrike">
              <a:solidFill>
                <a:srgbClr val="000000"/>
              </a:solidFill>
              <a:latin typeface="Arial"/>
            </a:endParaRPr>
          </a:p>
        </p:txBody>
      </p:sp>
      <p:sp>
        <p:nvSpPr>
          <p:cNvPr id="499" name="Retângulo 2">
            <a:hlinkClick r:id="rId2"/>
          </p:cNvPr>
          <p:cNvSpPr/>
          <p:nvPr/>
        </p:nvSpPr>
        <p:spPr>
          <a:xfrm>
            <a:off x="13302000" y="9905040"/>
            <a:ext cx="1726200" cy="243360"/>
          </a:xfrm>
          <a:prstGeom prst="rect">
            <a:avLst/>
          </a:prstGeom>
          <a:noFill/>
          <a:ln w="0">
            <a:noFill/>
          </a:ln>
        </p:spPr>
        <p:style>
          <a:lnRef idx="0"/>
          <a:fillRef idx="0"/>
          <a:effectRef idx="0"/>
          <a:fontRef idx="minor"/>
        </p:style>
        <p:txBody>
          <a:bodyPr wrap="none" anchor="t">
            <a:spAutoFit/>
          </a:bodyPr>
          <a:p>
            <a:pPr algn="ctr">
              <a:lnSpc>
                <a:spcPct val="100000"/>
              </a:lnSpc>
            </a:pPr>
            <a:r>
              <a:rPr b="1" i="1" lang="pt-BR" sz="1000" spc="-1" strike="noStrike">
                <a:solidFill>
                  <a:srgbClr val="002060">
                    <a:alpha val="59000"/>
                  </a:srgbClr>
                </a:solidFill>
                <a:latin typeface="Verdana"/>
                <a:ea typeface="Verdana"/>
              </a:rPr>
              <a:t>Prof. Fernando Fernandes</a:t>
            </a:r>
            <a:endParaRPr b="0" lang="pt-BR" sz="1000" spc="-1" strike="noStrike">
              <a:solidFill>
                <a:srgbClr val="000000"/>
              </a:solidFill>
              <a:latin typeface="Arial"/>
            </a:endParaRPr>
          </a:p>
        </p:txBody>
      </p:sp>
      <p:sp>
        <p:nvSpPr>
          <p:cNvPr id="500" name="Retângulo 3"/>
          <p:cNvSpPr/>
          <p:nvPr/>
        </p:nvSpPr>
        <p:spPr>
          <a:xfrm>
            <a:off x="2638440" y="9968040"/>
            <a:ext cx="62892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pt-BR" sz="1200" spc="-1" strike="noStrike">
                <a:solidFill>
                  <a:srgbClr val="86939c"/>
                </a:solidFill>
                <a:latin typeface="Calibri"/>
              </a:rPr>
              <a:t>Fonte: News Medical Life Sciences - Dr. Liji Thomas, Uiversity of Calicut, Kerala, in 2021</a:t>
            </a:r>
            <a:endParaRPr b="0" lang="pt-BR" sz="1200" spc="-1" strike="noStrike">
              <a:solidFill>
                <a:srgbClr val="000000"/>
              </a:solidFill>
              <a:latin typeface="Arial"/>
            </a:endParaRPr>
          </a:p>
        </p:txBody>
      </p:sp>
      <p:pic>
        <p:nvPicPr>
          <p:cNvPr id="501" name="Picture 2" descr="Sistema de saúde no Canadá"/>
          <p:cNvPicPr/>
          <p:nvPr/>
        </p:nvPicPr>
        <p:blipFill>
          <a:blip r:embed="rId3"/>
          <a:stretch/>
        </p:blipFill>
        <p:spPr>
          <a:xfrm>
            <a:off x="12110400" y="3758760"/>
            <a:ext cx="5871960" cy="3914640"/>
          </a:xfrm>
          <a:prstGeom prst="rect">
            <a:avLst/>
          </a:prstGeom>
          <a:ln w="0">
            <a:noFill/>
          </a:ln>
        </p:spPr>
      </p:pic>
      <p:sp>
        <p:nvSpPr>
          <p:cNvPr id="502" name="Espaço Reservado para Texto 2"/>
          <p:cNvSpPr/>
          <p:nvPr/>
        </p:nvSpPr>
        <p:spPr>
          <a:xfrm>
            <a:off x="2969280" y="2078280"/>
            <a:ext cx="13061160" cy="2994480"/>
          </a:xfrm>
          <a:prstGeom prst="rect">
            <a:avLst/>
          </a:prstGeom>
          <a:noFill/>
          <a:ln w="0">
            <a:noFill/>
          </a:ln>
        </p:spPr>
        <p:style>
          <a:lnRef idx="0"/>
          <a:fillRef idx="0"/>
          <a:effectRef idx="0"/>
          <a:fontRef idx="minor"/>
        </p:style>
        <p:txBody>
          <a:bodyPr lIns="90000" rIns="90000" tIns="45000" bIns="45000" anchor="t">
            <a:noAutofit/>
          </a:bodyPr>
          <a:p>
            <a:pPr marL="385560" indent="-385560">
              <a:lnSpc>
                <a:spcPct val="150000"/>
              </a:lnSpc>
              <a:spcBef>
                <a:spcPts val="439"/>
              </a:spcBef>
              <a:buClr>
                <a:srgbClr val="86939c"/>
              </a:buClr>
              <a:buFont typeface="Arial"/>
              <a:buChar char="•"/>
            </a:pPr>
            <a:r>
              <a:rPr b="0" lang="pt-BR" sz="2200" spc="-1" strike="noStrike">
                <a:solidFill>
                  <a:srgbClr val="86939c"/>
                </a:solidFill>
                <a:latin typeface="Calibri"/>
              </a:rPr>
              <a:t>Cobertura nacional e financiamento federal</a:t>
            </a:r>
            <a:endParaRPr b="0" lang="pt-BR" sz="2200" spc="-1" strike="noStrike">
              <a:solidFill>
                <a:srgbClr val="000000"/>
              </a:solidFill>
              <a:latin typeface="Arial"/>
            </a:endParaRPr>
          </a:p>
          <a:p>
            <a:pPr marL="385560" indent="-385560">
              <a:lnSpc>
                <a:spcPct val="150000"/>
              </a:lnSpc>
              <a:spcBef>
                <a:spcPts val="439"/>
              </a:spcBef>
              <a:buClr>
                <a:srgbClr val="86939c"/>
              </a:buClr>
              <a:buFont typeface="Arial"/>
              <a:buChar char="•"/>
            </a:pPr>
            <a:r>
              <a:rPr b="0" lang="pt-BR" sz="2200" spc="-1" strike="noStrike">
                <a:solidFill>
                  <a:srgbClr val="86939c"/>
                </a:solidFill>
                <a:latin typeface="Calibri"/>
              </a:rPr>
              <a:t>Serviços são estabelecidos em âmbito federal (Canadá Health Act), mas são diferentes em cada província</a:t>
            </a:r>
            <a:endParaRPr b="0" lang="pt-BR" sz="2200" spc="-1" strike="noStrike">
              <a:solidFill>
                <a:srgbClr val="000000"/>
              </a:solidFill>
              <a:latin typeface="Arial"/>
            </a:endParaRPr>
          </a:p>
          <a:p>
            <a:pPr marL="385560" indent="-385560">
              <a:lnSpc>
                <a:spcPct val="150000"/>
              </a:lnSpc>
              <a:spcBef>
                <a:spcPts val="439"/>
              </a:spcBef>
              <a:buClr>
                <a:srgbClr val="86939c"/>
              </a:buClr>
              <a:buFont typeface="Arial"/>
              <a:buChar char="•"/>
            </a:pPr>
            <a:r>
              <a:rPr b="0" lang="pt-BR" sz="2200" spc="-1" strike="noStrike">
                <a:solidFill>
                  <a:srgbClr val="86939c"/>
                </a:solidFill>
                <a:latin typeface="Calibri"/>
              </a:rPr>
              <a:t>Médicos são autônomos, mas remunerados pelo Estado</a:t>
            </a:r>
            <a:endParaRPr b="0" lang="pt-BR" sz="2200" spc="-1" strike="noStrike">
              <a:solidFill>
                <a:srgbClr val="000000"/>
              </a:solidFill>
              <a:latin typeface="Arial"/>
            </a:endParaRPr>
          </a:p>
          <a:p>
            <a:pPr marL="385560" indent="-385560">
              <a:lnSpc>
                <a:spcPct val="150000"/>
              </a:lnSpc>
              <a:spcBef>
                <a:spcPts val="439"/>
              </a:spcBef>
              <a:buClr>
                <a:srgbClr val="86939c"/>
              </a:buClr>
              <a:buFont typeface="Arial"/>
              <a:buChar char="•"/>
            </a:pPr>
            <a:r>
              <a:rPr b="0" lang="pt-BR" sz="2200" spc="-1" strike="noStrike">
                <a:solidFill>
                  <a:srgbClr val="86939c"/>
                </a:solidFill>
                <a:latin typeface="Calibri"/>
              </a:rPr>
              <a:t>Sistema de Gatekeeper (GK) – Atenção Primária à Saúde (APS)</a:t>
            </a:r>
            <a:endParaRPr b="0" lang="pt-BR" sz="2200" spc="-1" strike="noStrike">
              <a:solidFill>
                <a:srgbClr val="000000"/>
              </a:solidFill>
              <a:latin typeface="Arial"/>
            </a:endParaRPr>
          </a:p>
          <a:p>
            <a:pPr marL="385560" indent="-385560">
              <a:lnSpc>
                <a:spcPct val="150000"/>
              </a:lnSpc>
              <a:spcBef>
                <a:spcPts val="439"/>
              </a:spcBef>
              <a:buClr>
                <a:srgbClr val="86939c"/>
              </a:buClr>
              <a:buFont typeface="Arial"/>
              <a:buChar char="•"/>
            </a:pPr>
            <a:r>
              <a:rPr b="0" lang="pt-BR" sz="2200" spc="-1" strike="noStrike">
                <a:solidFill>
                  <a:srgbClr val="86939c"/>
                </a:solidFill>
                <a:latin typeface="Calibri"/>
              </a:rPr>
              <a:t>O sistema representa 9% do PIB do país</a:t>
            </a:r>
            <a:endParaRPr b="0" lang="pt-BR" sz="2200" spc="-1" strike="noStrike">
              <a:solidFill>
                <a:srgbClr val="000000"/>
              </a:solidFill>
              <a:latin typeface="Arial"/>
            </a:endParaRPr>
          </a:p>
          <a:p>
            <a:pPr marL="385560" indent="-385560">
              <a:lnSpc>
                <a:spcPct val="150000"/>
              </a:lnSpc>
              <a:spcBef>
                <a:spcPts val="439"/>
              </a:spcBef>
              <a:buClr>
                <a:srgbClr val="86939c"/>
              </a:buClr>
              <a:buFont typeface="Arial"/>
              <a:buChar char="•"/>
            </a:pPr>
            <a:r>
              <a:rPr b="0" lang="pt-BR" sz="2200" spc="-1" strike="noStrike">
                <a:solidFill>
                  <a:srgbClr val="86939c"/>
                </a:solidFill>
                <a:latin typeface="Calibri"/>
              </a:rPr>
              <a:t>A Lei não cobre medicamentos, cuidados e atendimento domiciliar </a:t>
            </a:r>
            <a:endParaRPr b="0" lang="pt-BR" sz="2200" spc="-1" strike="noStrike">
              <a:solidFill>
                <a:srgbClr val="000000"/>
              </a:solidFill>
              <a:latin typeface="Arial"/>
            </a:endParaRPr>
          </a:p>
          <a:p>
            <a:pPr>
              <a:lnSpc>
                <a:spcPct val="150000"/>
              </a:lnSpc>
              <a:spcBef>
                <a:spcPts val="439"/>
              </a:spcBef>
              <a:tabLst>
                <a:tab algn="l" pos="0"/>
              </a:tabLst>
            </a:pPr>
            <a:r>
              <a:rPr b="0" lang="pt-BR" sz="2200" spc="-1" strike="noStrike">
                <a:solidFill>
                  <a:srgbClr val="86939c"/>
                </a:solidFill>
                <a:latin typeface="Calibri"/>
              </a:rPr>
              <a:t>ou cuidados de longa duração</a:t>
            </a:r>
            <a:endParaRPr b="0" lang="pt-BR" sz="2200" spc="-1" strike="noStrike">
              <a:solidFill>
                <a:srgbClr val="000000"/>
              </a:solidFill>
              <a:latin typeface="Arial"/>
            </a:endParaRPr>
          </a:p>
          <a:p>
            <a:pPr marL="385560" indent="-385560">
              <a:lnSpc>
                <a:spcPct val="150000"/>
              </a:lnSpc>
              <a:spcBef>
                <a:spcPts val="439"/>
              </a:spcBef>
              <a:buClr>
                <a:srgbClr val="86939c"/>
              </a:buClr>
              <a:buFont typeface="Arial"/>
              <a:buChar char="•"/>
              <a:tabLst>
                <a:tab algn="l" pos="0"/>
              </a:tabLst>
            </a:pPr>
            <a:r>
              <a:rPr b="0" lang="pt-BR" sz="2200" spc="-1" strike="noStrike">
                <a:solidFill>
                  <a:srgbClr val="86939c"/>
                </a:solidFill>
                <a:latin typeface="Calibri"/>
              </a:rPr>
              <a:t>Satisfação Altíssima da população &gt;80%</a:t>
            </a:r>
            <a:endParaRPr b="0" lang="pt-BR" sz="2200" spc="-1" strike="noStrike">
              <a:solidFill>
                <a:srgbClr val="000000"/>
              </a:solidFill>
              <a:latin typeface="Arial"/>
            </a:endParaRPr>
          </a:p>
          <a:p>
            <a:pPr>
              <a:lnSpc>
                <a:spcPct val="150000"/>
              </a:lnSpc>
              <a:spcBef>
                <a:spcPts val="439"/>
              </a:spcBef>
              <a:tabLst>
                <a:tab algn="l" pos="0"/>
              </a:tabLst>
            </a:pPr>
            <a:endParaRPr b="0" lang="pt-BR" sz="2200" spc="-1" strike="noStrike">
              <a:solidFill>
                <a:srgbClr val="000000"/>
              </a:solidFill>
              <a:latin typeface="Arial"/>
            </a:endParaRPr>
          </a:p>
          <a:p>
            <a:pPr>
              <a:lnSpc>
                <a:spcPct val="150000"/>
              </a:lnSpc>
              <a:spcBef>
                <a:spcPts val="439"/>
              </a:spcBef>
              <a:tabLst>
                <a:tab algn="l" pos="0"/>
              </a:tabLst>
            </a:pPr>
            <a:endParaRPr b="0" lang="pt-BR"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1_Pro Presentation Template">
  <a:themeElements>
    <a:clrScheme name="Personalizar 4">
      <a:dk1>
        <a:srgbClr val="202427"/>
      </a:dk1>
      <a:lt1>
        <a:srgbClr val="f6f7fb"/>
      </a:lt1>
      <a:dk2>
        <a:srgbClr val="002c4d"/>
      </a:dk2>
      <a:lt2>
        <a:srgbClr val="fdfdfd"/>
      </a:lt2>
      <a:accent1>
        <a:srgbClr val="003a79"/>
      </a:accent1>
      <a:accent2>
        <a:srgbClr val="0c63aa"/>
      </a:accent2>
      <a:accent3>
        <a:srgbClr val="008bc9"/>
      </a:accent3>
      <a:accent4>
        <a:srgbClr val="666666"/>
      </a:accent4>
      <a:accent5>
        <a:srgbClr val="00e1ac"/>
      </a:accent5>
      <a:accent6>
        <a:srgbClr val="a02bad"/>
      </a:accent6>
      <a:hlink>
        <a:srgbClr val="782082"/>
      </a:hlink>
      <a:folHlink>
        <a:srgbClr val="7848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1_Pro Presentation Template">
  <a:themeElements>
    <a:clrScheme name="Personalizar 4">
      <a:dk1>
        <a:srgbClr val="202427"/>
      </a:dk1>
      <a:lt1>
        <a:srgbClr val="f6f7fb"/>
      </a:lt1>
      <a:dk2>
        <a:srgbClr val="002c4d"/>
      </a:dk2>
      <a:lt2>
        <a:srgbClr val="fdfdfd"/>
      </a:lt2>
      <a:accent1>
        <a:srgbClr val="003a79"/>
      </a:accent1>
      <a:accent2>
        <a:srgbClr val="0c63aa"/>
      </a:accent2>
      <a:accent3>
        <a:srgbClr val="008bc9"/>
      </a:accent3>
      <a:accent4>
        <a:srgbClr val="666666"/>
      </a:accent4>
      <a:accent5>
        <a:srgbClr val="00e1ac"/>
      </a:accent5>
      <a:accent6>
        <a:srgbClr val="a02bad"/>
      </a:accent6>
      <a:hlink>
        <a:srgbClr val="782082"/>
      </a:hlink>
      <a:folHlink>
        <a:srgbClr val="7848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1_Pro Presentation Template">
  <a:themeElements>
    <a:clrScheme name="Personalizar 4">
      <a:dk1>
        <a:srgbClr val="202427"/>
      </a:dk1>
      <a:lt1>
        <a:srgbClr val="f6f7fb"/>
      </a:lt1>
      <a:dk2>
        <a:srgbClr val="002c4d"/>
      </a:dk2>
      <a:lt2>
        <a:srgbClr val="fdfdfd"/>
      </a:lt2>
      <a:accent1>
        <a:srgbClr val="003a79"/>
      </a:accent1>
      <a:accent2>
        <a:srgbClr val="0c63aa"/>
      </a:accent2>
      <a:accent3>
        <a:srgbClr val="008bc9"/>
      </a:accent3>
      <a:accent4>
        <a:srgbClr val="666666"/>
      </a:accent4>
      <a:accent5>
        <a:srgbClr val="00e1ac"/>
      </a:accent5>
      <a:accent6>
        <a:srgbClr val="a02bad"/>
      </a:accent6>
      <a:hlink>
        <a:srgbClr val="782082"/>
      </a:hlink>
      <a:folHlink>
        <a:srgbClr val="7848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1_Pro Presentation Template">
  <a:themeElements>
    <a:clrScheme name="Personalizar 4">
      <a:dk1>
        <a:srgbClr val="202427"/>
      </a:dk1>
      <a:lt1>
        <a:srgbClr val="f6f7fb"/>
      </a:lt1>
      <a:dk2>
        <a:srgbClr val="002c4d"/>
      </a:dk2>
      <a:lt2>
        <a:srgbClr val="fdfdfd"/>
      </a:lt2>
      <a:accent1>
        <a:srgbClr val="003a79"/>
      </a:accent1>
      <a:accent2>
        <a:srgbClr val="0c63aa"/>
      </a:accent2>
      <a:accent3>
        <a:srgbClr val="008bc9"/>
      </a:accent3>
      <a:accent4>
        <a:srgbClr val="666666"/>
      </a:accent4>
      <a:accent5>
        <a:srgbClr val="00e1ac"/>
      </a:accent5>
      <a:accent6>
        <a:srgbClr val="a02bad"/>
      </a:accent6>
      <a:hlink>
        <a:srgbClr val="782082"/>
      </a:hlink>
      <a:folHlink>
        <a:srgbClr val="7848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1_Pro Presentation Template">
  <a:themeElements>
    <a:clrScheme name="Personalizar 4">
      <a:dk1>
        <a:srgbClr val="202427"/>
      </a:dk1>
      <a:lt1>
        <a:srgbClr val="f6f7fb"/>
      </a:lt1>
      <a:dk2>
        <a:srgbClr val="002c4d"/>
      </a:dk2>
      <a:lt2>
        <a:srgbClr val="fdfdfd"/>
      </a:lt2>
      <a:accent1>
        <a:srgbClr val="003a79"/>
      </a:accent1>
      <a:accent2>
        <a:srgbClr val="0c63aa"/>
      </a:accent2>
      <a:accent3>
        <a:srgbClr val="008bc9"/>
      </a:accent3>
      <a:accent4>
        <a:srgbClr val="666666"/>
      </a:accent4>
      <a:accent5>
        <a:srgbClr val="00e1ac"/>
      </a:accent5>
      <a:accent6>
        <a:srgbClr val="a02bad"/>
      </a:accent6>
      <a:hlink>
        <a:srgbClr val="782082"/>
      </a:hlink>
      <a:folHlink>
        <a:srgbClr val="7848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1_Pro Presentation Template">
  <a:themeElements>
    <a:clrScheme name="Personalizar 4">
      <a:dk1>
        <a:srgbClr val="202427"/>
      </a:dk1>
      <a:lt1>
        <a:srgbClr val="f6f7fb"/>
      </a:lt1>
      <a:dk2>
        <a:srgbClr val="002c4d"/>
      </a:dk2>
      <a:lt2>
        <a:srgbClr val="fdfdfd"/>
      </a:lt2>
      <a:accent1>
        <a:srgbClr val="003a79"/>
      </a:accent1>
      <a:accent2>
        <a:srgbClr val="0c63aa"/>
      </a:accent2>
      <a:accent3>
        <a:srgbClr val="008bc9"/>
      </a:accent3>
      <a:accent4>
        <a:srgbClr val="666666"/>
      </a:accent4>
      <a:accent5>
        <a:srgbClr val="00e1ac"/>
      </a:accent5>
      <a:accent6>
        <a:srgbClr val="a02bad"/>
      </a:accent6>
      <a:hlink>
        <a:srgbClr val="782082"/>
      </a:hlink>
      <a:folHlink>
        <a:srgbClr val="7848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1_Pro Presentation Template">
  <a:themeElements>
    <a:clrScheme name="Personalizar 4">
      <a:dk1>
        <a:srgbClr val="202427"/>
      </a:dk1>
      <a:lt1>
        <a:srgbClr val="f6f7fb"/>
      </a:lt1>
      <a:dk2>
        <a:srgbClr val="002c4d"/>
      </a:dk2>
      <a:lt2>
        <a:srgbClr val="fdfdfd"/>
      </a:lt2>
      <a:accent1>
        <a:srgbClr val="003a79"/>
      </a:accent1>
      <a:accent2>
        <a:srgbClr val="0c63aa"/>
      </a:accent2>
      <a:accent3>
        <a:srgbClr val="008bc9"/>
      </a:accent3>
      <a:accent4>
        <a:srgbClr val="666666"/>
      </a:accent4>
      <a:accent5>
        <a:srgbClr val="00e1ac"/>
      </a:accent5>
      <a:accent6>
        <a:srgbClr val="a02bad"/>
      </a:accent6>
      <a:hlink>
        <a:srgbClr val="782082"/>
      </a:hlink>
      <a:folHlink>
        <a:srgbClr val="7848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1_Pro Presentation Template">
  <a:themeElements>
    <a:clrScheme name="Personalizar 4">
      <a:dk1>
        <a:srgbClr val="202427"/>
      </a:dk1>
      <a:lt1>
        <a:srgbClr val="f6f7fb"/>
      </a:lt1>
      <a:dk2>
        <a:srgbClr val="002c4d"/>
      </a:dk2>
      <a:lt2>
        <a:srgbClr val="fdfdfd"/>
      </a:lt2>
      <a:accent1>
        <a:srgbClr val="003a79"/>
      </a:accent1>
      <a:accent2>
        <a:srgbClr val="0c63aa"/>
      </a:accent2>
      <a:accent3>
        <a:srgbClr val="008bc9"/>
      </a:accent3>
      <a:accent4>
        <a:srgbClr val="666666"/>
      </a:accent4>
      <a:accent5>
        <a:srgbClr val="00e1ac"/>
      </a:accent5>
      <a:accent6>
        <a:srgbClr val="a02bad"/>
      </a:accent6>
      <a:hlink>
        <a:srgbClr val="782082"/>
      </a:hlink>
      <a:folHlink>
        <a:srgbClr val="7848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2c4d"/>
      </a:dk2>
      <a:lt2>
        <a:srgbClr val="fdfdfd"/>
      </a:lt2>
      <a:accent1>
        <a:srgbClr val="003a79"/>
      </a:accent1>
      <a:accent2>
        <a:srgbClr val="0c63aa"/>
      </a:accent2>
      <a:accent3>
        <a:srgbClr val="008bc9"/>
      </a:accent3>
      <a:accent4>
        <a:srgbClr val="666666"/>
      </a:accent4>
      <a:accent5>
        <a:srgbClr val="00e1ac"/>
      </a:accent5>
      <a:accent6>
        <a:srgbClr val="a02bad"/>
      </a:accent6>
      <a:hlink>
        <a:srgbClr val="782082"/>
      </a:hlink>
      <a:folHlink>
        <a:srgbClr val="7848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1_Pro Presentation Template</Template>
  <TotalTime>162</TotalTime>
  <Application>LibreOffice/7.4.7.2$Linux_X86_64 LibreOffice_project/40$Build-2</Application>
  <AppVersion>15.0000</AppVersion>
  <Words>6918</Words>
  <Paragraphs>984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2025-02-17T18:20:18Z</dcterms:created>
  <dc:creator>Fernando Fernandes</dc:creator>
  <dc:description/>
  <dc:language>pt-BR</dc:language>
  <cp:lastModifiedBy/>
  <cp:lastPrinted>2024-08-20T18:48:30Z</cp:lastPrinted>
  <dcterms:modified xsi:type="dcterms:W3CDTF">2025-04-05T11:06:43Z</dcterms:modified>
  <cp:revision>8</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33</vt:i4>
  </property>
  <property fmtid="{D5CDD505-2E9C-101B-9397-08002B2CF9AE}" pid="3" name="PresentationFormat">
    <vt:lpwstr>Personalizar</vt:lpwstr>
  </property>
  <property fmtid="{D5CDD505-2E9C-101B-9397-08002B2CF9AE}" pid="4" name="Slides">
    <vt:i4>88</vt:i4>
  </property>
</Properties>
</file>